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slides/slide51.xml" ContentType="application/vnd.openxmlformats-officedocument.presentationml.slide+xml"/>
  <Override PartName="/ppt/slides/slide52.xml" ContentType="application/vnd.openxmlformats-officedocument.presentationml.slide+xml"/>
  <Override PartName="/ppt/presentation.xml" ContentType="application/vnd.openxmlformats-officedocument.presentationml.presentation.main+xml"/>
  <Override PartName="/ppt/slides/slide5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9.xml" ContentType="application/vnd.openxmlformats-officedocument.presentationml.slide+xml"/>
  <Override PartName="/ppt/notesSlides/notesSlide45.xml" ContentType="application/vnd.openxmlformats-officedocument.presentationml.notesSlide+xml"/>
  <Override PartName="/ppt/slideMasters/slideMaster1.xml" ContentType="application/vnd.openxmlformats-officedocument.presentationml.slideMaster+xml"/>
  <Override PartName="/ppt/notesSlides/notesSlide44.xml" ContentType="application/vnd.openxmlformats-officedocument.presentationml.notesSlide+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4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notesSlides/notesSlide3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4"/>
  </p:sldMasterIdLst>
  <p:notesMasterIdLst>
    <p:notesMasterId r:id="rId57"/>
  </p:notesMasterIdLst>
  <p:handoutMasterIdLst>
    <p:handoutMasterId r:id="rId58"/>
  </p:handoutMasterIdLst>
  <p:sldIdLst>
    <p:sldId id="256" r:id="rId5"/>
    <p:sldId id="307" r:id="rId6"/>
    <p:sldId id="310" r:id="rId7"/>
    <p:sldId id="311" r:id="rId8"/>
    <p:sldId id="312" r:id="rId9"/>
    <p:sldId id="313" r:id="rId10"/>
    <p:sldId id="316" r:id="rId11"/>
    <p:sldId id="315" r:id="rId12"/>
    <p:sldId id="317" r:id="rId13"/>
    <p:sldId id="319" r:id="rId14"/>
    <p:sldId id="320" r:id="rId15"/>
    <p:sldId id="321" r:id="rId16"/>
    <p:sldId id="322" r:id="rId17"/>
    <p:sldId id="323" r:id="rId18"/>
    <p:sldId id="324" r:id="rId19"/>
    <p:sldId id="325" r:id="rId20"/>
    <p:sldId id="326" r:id="rId21"/>
    <p:sldId id="327" r:id="rId22"/>
    <p:sldId id="330" r:id="rId23"/>
    <p:sldId id="331" r:id="rId24"/>
    <p:sldId id="332" r:id="rId25"/>
    <p:sldId id="328"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08" r:id="rId5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85D8A"/>
    <a:srgbClr val="EDCF4D"/>
    <a:srgbClr val="F1DB7F"/>
    <a:srgbClr val="F5E67B"/>
    <a:srgbClr val="E3D739"/>
    <a:srgbClr val="E4D352"/>
    <a:srgbClr val="E2B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2" autoAdjust="0"/>
    <p:restoredTop sz="96336" autoAdjust="0"/>
  </p:normalViewPr>
  <p:slideViewPr>
    <p:cSldViewPr>
      <p:cViewPr varScale="1">
        <p:scale>
          <a:sx n="108" d="100"/>
          <a:sy n="108" d="100"/>
        </p:scale>
        <p:origin x="612" y="11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ustomXml" Target="../customXml/item5.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48A8917-39C4-426A-A5E5-E80EF26F5F79}" type="datetimeFigureOut">
              <a:rPr lang="en-US"/>
              <a:pPr>
                <a:defRPr/>
              </a:pPr>
              <a:t>6/18/2019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CC78683-805D-457C-96B4-A158318CAB1E}" type="slidenum">
              <a:rPr lang="en-US" altLang="en-US"/>
              <a:pPr>
                <a:defRPr/>
              </a:pPr>
              <a:t>‹#›</a:t>
            </a:fld>
            <a:endParaRPr lang="en-US" altLang="en-US"/>
          </a:p>
        </p:txBody>
      </p:sp>
    </p:spTree>
    <p:extLst>
      <p:ext uri="{BB962C8B-B14F-4D97-AF65-F5344CB8AC3E}">
        <p14:creationId xmlns:p14="http://schemas.microsoft.com/office/powerpoint/2010/main" val="32930272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43D10AD-AC21-4DE4-9190-22FAE3AA754B}" type="datetimeFigureOut">
              <a:rPr lang="en-US"/>
              <a:pPr>
                <a:defRPr/>
              </a:pPr>
              <a:t>6/18/2019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4F93268-0D8F-4663-AA3A-E388C690AAE5}" type="slidenum">
              <a:rPr lang="en-US" altLang="en-US"/>
              <a:pPr>
                <a:defRPr/>
              </a:pPr>
              <a:t>‹#›</a:t>
            </a:fld>
            <a:endParaRPr lang="en-US" altLang="en-US"/>
          </a:p>
        </p:txBody>
      </p:sp>
    </p:spTree>
    <p:extLst>
      <p:ext uri="{BB962C8B-B14F-4D97-AF65-F5344CB8AC3E}">
        <p14:creationId xmlns:p14="http://schemas.microsoft.com/office/powerpoint/2010/main" val="131125456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D49AC4-317F-43CE-8A42-CFD992D43410}"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920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6F57E4-28D4-4489-8E58-4E61DF718EB7}" type="slidenum">
              <a:rPr lang="en-US" altLang="en-US" smtClean="0">
                <a:latin typeface="Calibri" panose="020F0502020204030204" pitchFamily="34" charset="0"/>
              </a:rPr>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83145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2000" indent="-292100">
              <a:spcBef>
                <a:spcPct val="30000"/>
              </a:spcBef>
              <a:defRPr sz="1200">
                <a:solidFill>
                  <a:schemeClr val="tx1"/>
                </a:solidFill>
                <a:latin typeface="Calibri" panose="020F0502020204030204" pitchFamily="34" charset="0"/>
              </a:defRPr>
            </a:lvl2pPr>
            <a:lvl3pPr marL="1171575" indent="-233363">
              <a:spcBef>
                <a:spcPct val="30000"/>
              </a:spcBef>
              <a:defRPr sz="1200">
                <a:solidFill>
                  <a:schemeClr val="tx1"/>
                </a:solidFill>
                <a:latin typeface="Calibri" panose="020F0502020204030204" pitchFamily="34" charset="0"/>
              </a:defRPr>
            </a:lvl3pPr>
            <a:lvl4pPr marL="1639888" indent="-233363">
              <a:spcBef>
                <a:spcPct val="30000"/>
              </a:spcBef>
              <a:defRPr sz="1200">
                <a:solidFill>
                  <a:schemeClr val="tx1"/>
                </a:solidFill>
                <a:latin typeface="Calibri" panose="020F0502020204030204" pitchFamily="34" charset="0"/>
              </a:defRPr>
            </a:lvl4pPr>
            <a:lvl5pPr marL="2109788" indent="-233363">
              <a:spcBef>
                <a:spcPct val="30000"/>
              </a:spcBef>
              <a:defRPr sz="1200">
                <a:solidFill>
                  <a:schemeClr val="tx1"/>
                </a:solidFill>
                <a:latin typeface="Calibri" panose="020F0502020204030204" pitchFamily="34" charset="0"/>
              </a:defRPr>
            </a:lvl5pPr>
            <a:lvl6pPr marL="2566988" indent="-233363" eaLnBrk="0" fontAlgn="base" hangingPunct="0">
              <a:spcBef>
                <a:spcPct val="30000"/>
              </a:spcBef>
              <a:spcAft>
                <a:spcPct val="0"/>
              </a:spcAft>
              <a:defRPr sz="1200">
                <a:solidFill>
                  <a:schemeClr val="tx1"/>
                </a:solidFill>
                <a:latin typeface="Calibri" panose="020F0502020204030204" pitchFamily="34" charset="0"/>
              </a:defRPr>
            </a:lvl6pPr>
            <a:lvl7pPr marL="3024188" indent="-233363" eaLnBrk="0" fontAlgn="base" hangingPunct="0">
              <a:spcBef>
                <a:spcPct val="30000"/>
              </a:spcBef>
              <a:spcAft>
                <a:spcPct val="0"/>
              </a:spcAft>
              <a:defRPr sz="1200">
                <a:solidFill>
                  <a:schemeClr val="tx1"/>
                </a:solidFill>
                <a:latin typeface="Calibri" panose="020F0502020204030204" pitchFamily="34" charset="0"/>
              </a:defRPr>
            </a:lvl7pPr>
            <a:lvl8pPr marL="3481388" indent="-233363" eaLnBrk="0" fontAlgn="base" hangingPunct="0">
              <a:spcBef>
                <a:spcPct val="30000"/>
              </a:spcBef>
              <a:spcAft>
                <a:spcPct val="0"/>
              </a:spcAft>
              <a:defRPr sz="1200">
                <a:solidFill>
                  <a:schemeClr val="tx1"/>
                </a:solidFill>
                <a:latin typeface="Calibri" panose="020F0502020204030204" pitchFamily="34" charset="0"/>
              </a:defRPr>
            </a:lvl8pPr>
            <a:lvl9pPr marL="393858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762528-D4A5-47EB-8060-B955D0689073}" type="slidenum">
              <a:rPr lang="en-US" altLang="en-US" smtClean="0">
                <a:latin typeface="Arial" panose="020B0604020202020204" pitchFamily="34" charset="0"/>
                <a:ea typeface="ＭＳ Ｐゴシック" panose="020B0600070205080204" pitchFamily="34" charset="-128"/>
              </a:rPr>
              <a:pPr>
                <a:spcBef>
                  <a:spcPct val="0"/>
                </a:spcBef>
              </a:pPr>
              <a:t>13</a:t>
            </a:fld>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75639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smtClean="0"/>
              <a:t>Operational Fatigue </a:t>
            </a:r>
            <a:r>
              <a:rPr lang="en-US" dirty="0"/>
              <a:t>Management</a:t>
            </a:r>
          </a:p>
        </p:txBody>
      </p:sp>
      <p:sp>
        <p:nvSpPr>
          <p:cNvPr id="5" name="Rectangle 3"/>
          <p:cNvSpPr>
            <a:spLocks noGrp="1" noChangeArrowheads="1"/>
          </p:cNvSpPr>
          <p:nvPr>
            <p:ph type="dt" sz="quarter" idx="1"/>
          </p:nvPr>
        </p:nvSpPr>
        <p:spPr/>
        <p:txBody>
          <a:bodyPr/>
          <a:lstStyle/>
          <a:p>
            <a:pPr>
              <a:defRPr/>
            </a:pPr>
            <a:fld id="{81B8712F-5D76-4E82-A0A3-AB67B13F82AA}" type="datetime1">
              <a:rPr lang="en-US"/>
              <a:pPr>
                <a:defRPr/>
              </a:pPr>
              <a:t>6/18/2019</a:t>
            </a:fld>
            <a:endParaRPr lang="en-US"/>
          </a:p>
        </p:txBody>
      </p:sp>
      <p:sp>
        <p:nvSpPr>
          <p:cNvPr id="6" name="Rectangle 6"/>
          <p:cNvSpPr>
            <a:spLocks noGrp="1" noChangeArrowheads="1"/>
          </p:cNvSpPr>
          <p:nvPr>
            <p:ph type="ftr" sz="quarter" idx="4"/>
          </p:nvPr>
        </p:nvSpPr>
        <p:spPr/>
        <p:txBody>
          <a:bodyPr/>
          <a:lstStyle/>
          <a:p>
            <a:pPr>
              <a:defRPr/>
            </a:pPr>
            <a:r>
              <a:rPr lang="en-US" dirty="0"/>
              <a:t>J. A. Caldwell, </a:t>
            </a:r>
            <a:r>
              <a:rPr lang="en-US" dirty="0" smtClean="0"/>
              <a:t>Ph.D.</a:t>
            </a:r>
            <a:endParaRPr lang="en-US" dirty="0"/>
          </a:p>
        </p:txBody>
      </p:sp>
      <p:sp>
        <p:nvSpPr>
          <p:cNvPr id="358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F9E689-5012-4115-A910-24B3C3E4ACC6}" type="slidenum">
              <a:rPr lang="en-US" altLang="en-US" smtClean="0">
                <a:latin typeface="Calibri" panose="020F0502020204030204" pitchFamily="34" charset="0"/>
              </a:rPr>
              <a:pPr/>
              <a:t>14</a:t>
            </a:fld>
            <a:endParaRPr lang="en-US" altLang="en-US" smtClean="0">
              <a:latin typeface="Calibri" panose="020F0502020204030204" pitchFamily="34" charset="0"/>
            </a:endParaRPr>
          </a:p>
        </p:txBody>
      </p:sp>
      <p:sp>
        <p:nvSpPr>
          <p:cNvPr id="35846"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1434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71B7F3-1EF0-4BC3-AFF7-5FB96D84C917}" type="slidenum">
              <a:rPr lang="en-US" altLang="en-US" smtClean="0">
                <a:latin typeface="Calibri" panose="020F0502020204030204" pitchFamily="34" charset="0"/>
              </a:rPr>
              <a:pPr/>
              <a:t>16</a:t>
            </a:fld>
            <a:endParaRPr lang="en-US" altLang="en-US" smtClean="0">
              <a:latin typeface="Calibri" panose="020F0502020204030204" pitchFamily="34" charset="0"/>
            </a:endParaRPr>
          </a:p>
        </p:txBody>
      </p:sp>
      <p:sp>
        <p:nvSpPr>
          <p:cNvPr id="2" name="Header Placeholder 1"/>
          <p:cNvSpPr>
            <a:spLocks noGrp="1"/>
          </p:cNvSpPr>
          <p:nvPr>
            <p:ph type="hdr" sz="quarter"/>
          </p:nvPr>
        </p:nvSpPr>
        <p:spPr/>
        <p:txBody>
          <a:bodyPr/>
          <a:lstStyle/>
          <a:p>
            <a:pPr>
              <a:defRPr/>
            </a:pPr>
            <a:r>
              <a:rPr lang="en-US" smtClean="0"/>
              <a:t>Sleep For Health &amp; Performance-- JCaldwell</a:t>
            </a:r>
            <a:endParaRPr lang="en-US"/>
          </a:p>
        </p:txBody>
      </p:sp>
    </p:spTree>
    <p:extLst>
      <p:ext uri="{BB962C8B-B14F-4D97-AF65-F5344CB8AC3E}">
        <p14:creationId xmlns:p14="http://schemas.microsoft.com/office/powerpoint/2010/main" val="2602198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30EB6B-F92B-494F-8584-EF1EF83D8502}" type="slidenum">
              <a:rPr lang="en-US" altLang="en-US" smtClean="0">
                <a:latin typeface="Calibri" panose="020F0502020204030204" pitchFamily="34" charset="0"/>
              </a:rPr>
              <a:pPr/>
              <a:t>17</a:t>
            </a:fld>
            <a:endParaRPr lang="en-US" altLang="en-US" smtClean="0">
              <a:latin typeface="Calibri" panose="020F0502020204030204" pitchFamily="34" charset="0"/>
            </a:endParaRPr>
          </a:p>
        </p:txBody>
      </p:sp>
      <p:sp>
        <p:nvSpPr>
          <p:cNvPr id="2" name="Header Placeholder 1"/>
          <p:cNvSpPr>
            <a:spLocks noGrp="1"/>
          </p:cNvSpPr>
          <p:nvPr>
            <p:ph type="hdr" sz="quarter"/>
          </p:nvPr>
        </p:nvSpPr>
        <p:spPr/>
        <p:txBody>
          <a:bodyPr/>
          <a:lstStyle/>
          <a:p>
            <a:pPr>
              <a:defRPr/>
            </a:pPr>
            <a:r>
              <a:rPr lang="en-US" smtClean="0"/>
              <a:t>Sleep For Health &amp; Performance-- JCaldwell</a:t>
            </a:r>
            <a:endParaRPr lang="en-US"/>
          </a:p>
        </p:txBody>
      </p:sp>
    </p:spTree>
    <p:extLst>
      <p:ext uri="{BB962C8B-B14F-4D97-AF65-F5344CB8AC3E}">
        <p14:creationId xmlns:p14="http://schemas.microsoft.com/office/powerpoint/2010/main" val="3137199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smtClean="0"/>
              <a:t>Operational Fatigue </a:t>
            </a:r>
            <a:r>
              <a:rPr lang="en-US" dirty="0"/>
              <a:t>Management</a:t>
            </a:r>
          </a:p>
        </p:txBody>
      </p:sp>
      <p:sp>
        <p:nvSpPr>
          <p:cNvPr id="5" name="Rectangle 3"/>
          <p:cNvSpPr>
            <a:spLocks noGrp="1" noChangeArrowheads="1"/>
          </p:cNvSpPr>
          <p:nvPr>
            <p:ph type="dt" sz="quarter" idx="1"/>
          </p:nvPr>
        </p:nvSpPr>
        <p:spPr/>
        <p:txBody>
          <a:bodyPr/>
          <a:lstStyle/>
          <a:p>
            <a:pPr>
              <a:defRPr/>
            </a:pPr>
            <a:fld id="{35F43CF9-5228-412D-A681-B7D8A15C75EC}" type="datetime1">
              <a:rPr lang="en-US"/>
              <a:pPr>
                <a:defRPr/>
              </a:pPr>
              <a:t>6/18/2019</a:t>
            </a:fld>
            <a:endParaRPr lang="en-US"/>
          </a:p>
        </p:txBody>
      </p:sp>
      <p:sp>
        <p:nvSpPr>
          <p:cNvPr id="6" name="Rectangle 6"/>
          <p:cNvSpPr>
            <a:spLocks noGrp="1" noChangeArrowheads="1"/>
          </p:cNvSpPr>
          <p:nvPr>
            <p:ph type="ftr" sz="quarter" idx="4"/>
          </p:nvPr>
        </p:nvSpPr>
        <p:spPr/>
        <p:txBody>
          <a:bodyPr/>
          <a:lstStyle/>
          <a:p>
            <a:pPr>
              <a:defRPr/>
            </a:pPr>
            <a:r>
              <a:rPr lang="en-US" dirty="0"/>
              <a:t>J. A. Caldwell, </a:t>
            </a:r>
            <a:r>
              <a:rPr lang="en-US" dirty="0" smtClean="0"/>
              <a:t>Ph.D.</a:t>
            </a:r>
            <a:endParaRPr lang="en-US" dirty="0"/>
          </a:p>
        </p:txBody>
      </p:sp>
      <p:sp>
        <p:nvSpPr>
          <p:cNvPr id="430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7B5A73-A436-47E5-A5BD-D25EF7887992}" type="slidenum">
              <a:rPr lang="en-US" altLang="en-US" smtClean="0">
                <a:latin typeface="Calibri" panose="020F0502020204030204" pitchFamily="34" charset="0"/>
              </a:rPr>
              <a:pPr/>
              <a:t>18</a:t>
            </a:fld>
            <a:endParaRPr lang="en-US" altLang="en-US" smtClean="0">
              <a:latin typeface="Calibri" panose="020F0502020204030204" pitchFamily="34" charset="0"/>
            </a:endParaRPr>
          </a:p>
        </p:txBody>
      </p:sp>
      <p:sp>
        <p:nvSpPr>
          <p:cNvPr id="43014"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en-US" smtClean="0"/>
          </a:p>
        </p:txBody>
      </p:sp>
    </p:spTree>
    <p:extLst>
      <p:ext uri="{BB962C8B-B14F-4D97-AF65-F5344CB8AC3E}">
        <p14:creationId xmlns:p14="http://schemas.microsoft.com/office/powerpoint/2010/main" val="2641961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DE674F-3E97-4C9B-A60F-A018B3912375}" type="slidenum">
              <a:rPr lang="en-US" altLang="en-US" smtClean="0">
                <a:latin typeface="Calibri" panose="020F0502020204030204" pitchFamily="34" charset="0"/>
              </a:rPr>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26455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F6D096-CEEB-4C3E-BE1B-E02B334703B0}" type="slidenum">
              <a:rPr lang="en-US" altLang="en-US" smtClean="0">
                <a:latin typeface="Calibri" panose="020F0502020204030204" pitchFamily="34" charset="0"/>
              </a:rPr>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19223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507E83-A715-44FF-BAC1-03EBAC072E1B}" type="slidenum">
              <a:rPr lang="en-US" altLang="en-US" smtClean="0">
                <a:latin typeface="Calibri" panose="020F0502020204030204" pitchFamily="34" charset="0"/>
              </a:rPr>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77151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smtClean="0"/>
              <a:t>Operational Fatigue </a:t>
            </a:r>
            <a:r>
              <a:rPr lang="en-US" dirty="0"/>
              <a:t>Management</a:t>
            </a:r>
          </a:p>
        </p:txBody>
      </p:sp>
      <p:sp>
        <p:nvSpPr>
          <p:cNvPr id="5" name="Rectangle 3"/>
          <p:cNvSpPr>
            <a:spLocks noGrp="1" noChangeArrowheads="1"/>
          </p:cNvSpPr>
          <p:nvPr>
            <p:ph type="dt" sz="quarter" idx="1"/>
          </p:nvPr>
        </p:nvSpPr>
        <p:spPr/>
        <p:txBody>
          <a:bodyPr/>
          <a:lstStyle/>
          <a:p>
            <a:pPr>
              <a:defRPr/>
            </a:pPr>
            <a:fld id="{35F43CF9-5228-412D-A681-B7D8A15C75EC}" type="datetime1">
              <a:rPr lang="en-US"/>
              <a:pPr>
                <a:defRPr/>
              </a:pPr>
              <a:t>6/18/2019</a:t>
            </a:fld>
            <a:endParaRPr lang="en-US"/>
          </a:p>
        </p:txBody>
      </p:sp>
      <p:sp>
        <p:nvSpPr>
          <p:cNvPr id="6" name="Rectangle 6"/>
          <p:cNvSpPr>
            <a:spLocks noGrp="1" noChangeArrowheads="1"/>
          </p:cNvSpPr>
          <p:nvPr>
            <p:ph type="ftr" sz="quarter" idx="4"/>
          </p:nvPr>
        </p:nvSpPr>
        <p:spPr/>
        <p:txBody>
          <a:bodyPr/>
          <a:lstStyle/>
          <a:p>
            <a:pPr>
              <a:defRPr/>
            </a:pPr>
            <a:r>
              <a:rPr lang="en-US" dirty="0"/>
              <a:t>J. A. Caldwell, </a:t>
            </a:r>
            <a:r>
              <a:rPr lang="en-US" dirty="0" smtClean="0"/>
              <a:t>Ph.D.</a:t>
            </a:r>
            <a:endParaRPr lang="en-US" dirty="0"/>
          </a:p>
        </p:txBody>
      </p:sp>
      <p:sp>
        <p:nvSpPr>
          <p:cNvPr id="512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45D2A4-D54C-4172-893B-14FC207A16AC}" type="slidenum">
              <a:rPr lang="en-US" altLang="en-US" smtClean="0">
                <a:latin typeface="Calibri" panose="020F0502020204030204" pitchFamily="34" charset="0"/>
              </a:rPr>
              <a:pPr/>
              <a:t>22</a:t>
            </a:fld>
            <a:endParaRPr lang="en-US" altLang="en-US" smtClean="0">
              <a:latin typeface="Calibri" panose="020F0502020204030204" pitchFamily="34" charset="0"/>
            </a:endParaRPr>
          </a:p>
        </p:txBody>
      </p:sp>
      <p:sp>
        <p:nvSpPr>
          <p:cNvPr id="51206"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en-US" smtClean="0"/>
          </a:p>
        </p:txBody>
      </p:sp>
    </p:spTree>
    <p:extLst>
      <p:ext uri="{BB962C8B-B14F-4D97-AF65-F5344CB8AC3E}">
        <p14:creationId xmlns:p14="http://schemas.microsoft.com/office/powerpoint/2010/main" val="415935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E0A74A-85A7-4C9D-B728-8F2718B759BA}" type="slidenum">
              <a:rPr lang="en-US" altLang="en-US" smtClean="0">
                <a:latin typeface="Calibri" panose="020F0502020204030204" pitchFamily="34" charset="0"/>
              </a:rPr>
              <a:pPr/>
              <a:t>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86794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3D267B-905A-429A-BF8D-B65D1976081A}" type="slidenum">
              <a:rPr lang="en-US" altLang="en-US" smtClean="0">
                <a:latin typeface="Calibri" panose="020F0502020204030204" pitchFamily="34" charset="0"/>
              </a:rPr>
              <a:pPr/>
              <a:t>23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8175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B2A6DE-77ED-4FD8-B182-8CCEE9413455}" type="slidenum">
              <a:rPr lang="en-US" altLang="en-US" smtClean="0">
                <a:latin typeface="Calibri" panose="020F0502020204030204" pitchFamily="34" charset="0"/>
              </a:rPr>
              <a:pPr/>
              <a:t>24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057635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5B5322-6130-43BF-9917-7E607556EBD0}" type="slidenum">
              <a:rPr lang="en-US" altLang="en-US" smtClean="0">
                <a:latin typeface="Calibri" panose="020F0502020204030204" pitchFamily="34" charset="0"/>
              </a:rPr>
              <a:pPr/>
              <a:t>25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55331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95B4CC-03C1-4F32-A51C-DF2410D0254B}" type="slidenum">
              <a:rPr lang="en-US" altLang="en-US" smtClean="0"/>
              <a:pPr/>
              <a:t>26</a:t>
            </a:fld>
            <a:endParaRPr lang="en-US" altLang="en-US" smtClean="0"/>
          </a:p>
        </p:txBody>
      </p:sp>
    </p:spTree>
    <p:extLst>
      <p:ext uri="{BB962C8B-B14F-4D97-AF65-F5344CB8AC3E}">
        <p14:creationId xmlns:p14="http://schemas.microsoft.com/office/powerpoint/2010/main" val="1152452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B10C29-98B5-4459-8710-9127DD532F35}" type="slidenum">
              <a:rPr lang="en-US" altLang="en-US" smtClean="0">
                <a:latin typeface="Calibri" panose="020F0502020204030204" pitchFamily="34" charset="0"/>
              </a:rPr>
              <a:pPr/>
              <a:t>27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70792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162E86-F813-4633-88D0-639B00B15FE4}" type="slidenum">
              <a:rPr lang="en-US" altLang="en-US" smtClean="0">
                <a:latin typeface="Calibri" panose="020F0502020204030204" pitchFamily="34" charset="0"/>
              </a:rPr>
              <a:pPr/>
              <a:t>28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5478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B63299-96B3-44BA-8C71-AAF426FCA974}" type="slidenum">
              <a:rPr lang="en-US" altLang="en-US" smtClean="0">
                <a:latin typeface="Calibri" panose="020F0502020204030204" pitchFamily="34" charset="0"/>
              </a:rPr>
              <a:pPr/>
              <a:t>29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28365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3D2065-EC17-4E57-82E8-6C16F22E2781}" type="slidenum">
              <a:rPr lang="en-US" altLang="en-US" smtClean="0">
                <a:latin typeface="Calibri" panose="020F0502020204030204" pitchFamily="34" charset="0"/>
              </a:rPr>
              <a:pPr/>
              <a:t>31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91847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DB7CAC-2AF3-4F31-B774-0E45676A8E67}" type="slidenum">
              <a:rPr lang="en-US" altLang="en-US" smtClean="0">
                <a:latin typeface="Calibri" panose="020F0502020204030204" pitchFamily="34" charset="0"/>
              </a:rPr>
              <a:pPr/>
              <a:t>32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235056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EA0A15-9448-487C-8ADD-FFD1E851926F}" type="slidenum">
              <a:rPr lang="en-US" altLang="en-US" smtClean="0">
                <a:latin typeface="Calibri" panose="020F0502020204030204" pitchFamily="34" charset="0"/>
              </a:rPr>
              <a:pPr/>
              <a:t>33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93264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D34866-8A4D-41C8-9AE4-8F478454C671}"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128845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748B4B-C5B3-48AB-AD21-5F62E504A8B5}" type="slidenum">
              <a:rPr lang="en-US" altLang="en-US" smtClean="0">
                <a:latin typeface="Calibri" panose="020F0502020204030204" pitchFamily="34" charset="0"/>
              </a:rPr>
              <a:pPr/>
              <a:t>34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302739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DF2CC1-4E2C-4C86-B053-5F27BA226021}" type="slidenum">
              <a:rPr lang="en-US" altLang="en-US" smtClean="0">
                <a:latin typeface="Calibri" panose="020F0502020204030204" pitchFamily="34" charset="0"/>
              </a:rPr>
              <a:pPr/>
              <a:t>35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38076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956760-776D-43C5-B530-0F51CC68137D}" type="slidenum">
              <a:rPr lang="en-US" altLang="en-US" smtClean="0">
                <a:latin typeface="Calibri" panose="020F0502020204030204" pitchFamily="34" charset="0"/>
              </a:rPr>
              <a:pPr/>
              <a:t>36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5710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smtClean="0"/>
              <a:t>Operational Fatigue </a:t>
            </a:r>
            <a:r>
              <a:rPr lang="en-US" dirty="0"/>
              <a:t>Management</a:t>
            </a:r>
          </a:p>
        </p:txBody>
      </p:sp>
      <p:sp>
        <p:nvSpPr>
          <p:cNvPr id="5" name="Rectangle 3"/>
          <p:cNvSpPr>
            <a:spLocks noGrp="1" noChangeArrowheads="1"/>
          </p:cNvSpPr>
          <p:nvPr>
            <p:ph type="dt" sz="quarter" idx="1"/>
          </p:nvPr>
        </p:nvSpPr>
        <p:spPr/>
        <p:txBody>
          <a:bodyPr/>
          <a:lstStyle/>
          <a:p>
            <a:pPr>
              <a:defRPr/>
            </a:pPr>
            <a:fld id="{0BE12A3A-3C33-4270-9E98-A00BAE68E812}" type="datetime1">
              <a:rPr lang="en-US"/>
              <a:pPr>
                <a:defRPr/>
              </a:pPr>
              <a:t>6/18/2019</a:t>
            </a:fld>
            <a:endParaRPr lang="en-US"/>
          </a:p>
        </p:txBody>
      </p:sp>
      <p:sp>
        <p:nvSpPr>
          <p:cNvPr id="6" name="Rectangle 6"/>
          <p:cNvSpPr>
            <a:spLocks noGrp="1" noChangeArrowheads="1"/>
          </p:cNvSpPr>
          <p:nvPr>
            <p:ph type="ftr" sz="quarter" idx="4"/>
          </p:nvPr>
        </p:nvSpPr>
        <p:spPr/>
        <p:txBody>
          <a:bodyPr/>
          <a:lstStyle/>
          <a:p>
            <a:pPr>
              <a:defRPr/>
            </a:pPr>
            <a:r>
              <a:rPr lang="en-US" dirty="0"/>
              <a:t>J. A. Caldwell, </a:t>
            </a:r>
            <a:r>
              <a:rPr lang="en-US" dirty="0" smtClean="0"/>
              <a:t>Ph.D.</a:t>
            </a:r>
            <a:endParaRPr lang="en-US" dirty="0"/>
          </a:p>
        </p:txBody>
      </p:sp>
      <p:sp>
        <p:nvSpPr>
          <p:cNvPr id="809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E52563-4DCE-43F3-8CC7-35977B699066}" type="slidenum">
              <a:rPr lang="en-US" altLang="en-US" smtClean="0">
                <a:latin typeface="Calibri" panose="020F0502020204030204" pitchFamily="34" charset="0"/>
              </a:rPr>
              <a:pPr/>
              <a:t>37</a:t>
            </a:fld>
            <a:endParaRPr lang="en-US" altLang="en-US" smtClean="0">
              <a:latin typeface="Calibri" panose="020F0502020204030204" pitchFamily="34" charset="0"/>
            </a:endParaRPr>
          </a:p>
        </p:txBody>
      </p:sp>
      <p:sp>
        <p:nvSpPr>
          <p:cNvPr id="80902"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657085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1F562C-4731-4BE7-A465-72DD554A952D}" type="slidenum">
              <a:rPr lang="en-US" altLang="en-US" smtClean="0">
                <a:latin typeface="Calibri" panose="020F0502020204030204" pitchFamily="34" charset="0"/>
              </a:rPr>
              <a:pPr/>
              <a:t>38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55471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DEE800-87EA-4F6E-8A66-A1861FB974BE}" type="slidenum">
              <a:rPr lang="en-US" altLang="en-US" smtClean="0">
                <a:latin typeface="Calibri" panose="020F0502020204030204" pitchFamily="34" charset="0"/>
              </a:rPr>
              <a:pPr/>
              <a:t>39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53562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smtClean="0"/>
              <a:t>Operational Fatigue </a:t>
            </a:r>
            <a:r>
              <a:rPr lang="en-US" dirty="0"/>
              <a:t>Management</a:t>
            </a:r>
          </a:p>
        </p:txBody>
      </p:sp>
      <p:sp>
        <p:nvSpPr>
          <p:cNvPr id="5" name="Rectangle 3"/>
          <p:cNvSpPr>
            <a:spLocks noGrp="1" noChangeArrowheads="1"/>
          </p:cNvSpPr>
          <p:nvPr>
            <p:ph type="dt" sz="quarter" idx="1"/>
          </p:nvPr>
        </p:nvSpPr>
        <p:spPr/>
        <p:txBody>
          <a:bodyPr/>
          <a:lstStyle/>
          <a:p>
            <a:pPr>
              <a:defRPr/>
            </a:pPr>
            <a:fld id="{5B5B2FAE-43C1-4B1C-BB7C-A4BABCDAADBF}" type="datetime1">
              <a:rPr lang="en-US"/>
              <a:pPr>
                <a:defRPr/>
              </a:pPr>
              <a:t>6/18/2019</a:t>
            </a:fld>
            <a:endParaRPr lang="en-US"/>
          </a:p>
        </p:txBody>
      </p:sp>
      <p:sp>
        <p:nvSpPr>
          <p:cNvPr id="6" name="Rectangle 6"/>
          <p:cNvSpPr>
            <a:spLocks noGrp="1" noChangeArrowheads="1"/>
          </p:cNvSpPr>
          <p:nvPr>
            <p:ph type="ftr" sz="quarter" idx="4"/>
          </p:nvPr>
        </p:nvSpPr>
        <p:spPr/>
        <p:txBody>
          <a:bodyPr/>
          <a:lstStyle/>
          <a:p>
            <a:pPr>
              <a:defRPr/>
            </a:pPr>
            <a:r>
              <a:rPr lang="en-US" dirty="0"/>
              <a:t>J. A. Caldwell, </a:t>
            </a:r>
            <a:r>
              <a:rPr lang="en-US" dirty="0" smtClean="0"/>
              <a:t>Ph.D.</a:t>
            </a:r>
            <a:endParaRPr lang="en-US" dirty="0"/>
          </a:p>
        </p:txBody>
      </p:sp>
      <p:sp>
        <p:nvSpPr>
          <p:cNvPr id="870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20D7DB-55F7-4C89-8442-F0720BE6522C}" type="slidenum">
              <a:rPr lang="en-US" altLang="en-US" smtClean="0">
                <a:latin typeface="Calibri" panose="020F0502020204030204" pitchFamily="34" charset="0"/>
              </a:rPr>
              <a:pPr/>
              <a:t>40</a:t>
            </a:fld>
            <a:endParaRPr lang="en-US" altLang="en-US" smtClean="0">
              <a:latin typeface="Calibri" panose="020F0502020204030204" pitchFamily="34" charset="0"/>
            </a:endParaRPr>
          </a:p>
        </p:txBody>
      </p:sp>
      <p:sp>
        <p:nvSpPr>
          <p:cNvPr id="87046"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790724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smtClean="0"/>
              <a:t>Operational Fatigue </a:t>
            </a:r>
            <a:r>
              <a:rPr lang="en-US" dirty="0"/>
              <a:t>Management</a:t>
            </a:r>
          </a:p>
        </p:txBody>
      </p:sp>
      <p:sp>
        <p:nvSpPr>
          <p:cNvPr id="5" name="Rectangle 3"/>
          <p:cNvSpPr>
            <a:spLocks noGrp="1" noChangeArrowheads="1"/>
          </p:cNvSpPr>
          <p:nvPr>
            <p:ph type="dt" sz="quarter" idx="1"/>
          </p:nvPr>
        </p:nvSpPr>
        <p:spPr/>
        <p:txBody>
          <a:bodyPr/>
          <a:lstStyle/>
          <a:p>
            <a:pPr>
              <a:defRPr/>
            </a:pPr>
            <a:fld id="{9E700EA3-C6CB-4D16-844E-67B40405C9EC}" type="datetime1">
              <a:rPr lang="en-US"/>
              <a:pPr>
                <a:defRPr/>
              </a:pPr>
              <a:t>6/18/2019</a:t>
            </a:fld>
            <a:endParaRPr lang="en-US"/>
          </a:p>
        </p:txBody>
      </p:sp>
      <p:sp>
        <p:nvSpPr>
          <p:cNvPr id="6" name="Rectangle 6"/>
          <p:cNvSpPr>
            <a:spLocks noGrp="1" noChangeArrowheads="1"/>
          </p:cNvSpPr>
          <p:nvPr>
            <p:ph type="ftr" sz="quarter" idx="4"/>
          </p:nvPr>
        </p:nvSpPr>
        <p:spPr/>
        <p:txBody>
          <a:bodyPr/>
          <a:lstStyle/>
          <a:p>
            <a:pPr>
              <a:defRPr/>
            </a:pPr>
            <a:r>
              <a:rPr lang="en-US" dirty="0"/>
              <a:t>J. A. Caldwell, </a:t>
            </a:r>
            <a:r>
              <a:rPr lang="en-US" dirty="0" smtClean="0"/>
              <a:t>Ph.D.</a:t>
            </a:r>
            <a:endParaRPr lang="en-US" dirty="0"/>
          </a:p>
        </p:txBody>
      </p:sp>
      <p:sp>
        <p:nvSpPr>
          <p:cNvPr id="890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C19ABA-A68B-44CC-B209-084356D7223C}" type="slidenum">
              <a:rPr lang="en-US" altLang="en-US" smtClean="0">
                <a:latin typeface="Calibri" panose="020F0502020204030204" pitchFamily="34" charset="0"/>
              </a:rPr>
              <a:pPr/>
              <a:t>41</a:t>
            </a:fld>
            <a:endParaRPr lang="en-US" altLang="en-US" smtClean="0">
              <a:latin typeface="Calibri" panose="020F0502020204030204" pitchFamily="34" charset="0"/>
            </a:endParaRPr>
          </a:p>
        </p:txBody>
      </p:sp>
      <p:sp>
        <p:nvSpPr>
          <p:cNvPr id="89094"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571455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B25798-80AA-4746-A97E-8A7CD096D515}" type="slidenum">
              <a:rPr lang="en-US" altLang="en-US" smtClean="0">
                <a:latin typeface="Calibri" panose="020F0502020204030204" pitchFamily="34" charset="0"/>
              </a:rPr>
              <a:pPr/>
              <a:t>42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87844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BE0A5B-A38E-4EDE-83C3-5B818207DAA2}" type="slidenum">
              <a:rPr lang="en-US" altLang="en-US" smtClean="0">
                <a:latin typeface="Calibri" panose="020F0502020204030204" pitchFamily="34" charset="0"/>
              </a:rPr>
              <a:pPr/>
              <a:t>43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617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0722EC-0801-4D0A-AD0F-2884462AC3BD}" type="slidenum">
              <a:rPr lang="en-US" altLang="en-US" smtClean="0">
                <a:latin typeface="Calibri" panose="020F0502020204030204" pitchFamily="34" charset="0"/>
              </a:rPr>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51795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CCBABE-2991-435C-ADC6-20278003723F}" type="slidenum">
              <a:rPr lang="en-US" altLang="en-US" smtClean="0">
                <a:latin typeface="Calibri" panose="020F0502020204030204" pitchFamily="34" charset="0"/>
              </a:rPr>
              <a:pPr/>
              <a:t>44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15196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33C6FA-D9BF-4D68-975B-F5D9F4BE69A1}" type="slidenum">
              <a:rPr lang="en-US" altLang="en-US" smtClean="0">
                <a:latin typeface="Calibri" panose="020F0502020204030204" pitchFamily="34" charset="0"/>
              </a:rPr>
              <a:pPr/>
              <a:t>45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93426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30" tIns="47415" rIns="94830" bIns="47415"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085263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E4F614-E9F8-4548-833C-9DD0E37BBF20}" type="slidenum">
              <a:rPr lang="en-US" altLang="en-US" smtClean="0">
                <a:latin typeface="Calibri" panose="020F0502020204030204" pitchFamily="34" charset="0"/>
              </a:rPr>
              <a:pPr/>
              <a:t>47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4606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0C0FCF-0AC5-42CF-9189-ACAD6A0C7582}" type="slidenum">
              <a:rPr lang="en-US" altLang="en-US" smtClean="0">
                <a:latin typeface="Calibri" panose="020F0502020204030204" pitchFamily="34" charset="0"/>
              </a:rPr>
              <a:pPr/>
              <a:t>49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092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8A4FE4-6AAE-404E-8AD2-2C31E0249315}" type="slidenum">
              <a:rPr lang="en-US" altLang="en-US" smtClean="0">
                <a:latin typeface="Calibri" panose="020F0502020204030204" pitchFamily="34" charset="0"/>
              </a:rPr>
              <a:pPr/>
              <a:t>50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08438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59432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119C4B-5954-4F4B-9240-D796CD0DF088}" type="slidenum">
              <a:rPr lang="en-US" altLang="en-US" smtClean="0">
                <a:solidFill>
                  <a:srgbClr val="000000"/>
                </a:solidFill>
                <a:latin typeface="Calibri" panose="020F0502020204030204" pitchFamily="34" charset="0"/>
              </a:rPr>
              <a:pPr/>
              <a:t>8</a:t>
            </a:fld>
            <a:endParaRPr lang="en-US" altLang="en-US" smtClean="0">
              <a:solidFill>
                <a:srgbClr val="000000"/>
              </a:solidFill>
              <a:latin typeface="Calibri" panose="020F0502020204030204" pitchFamily="34" charset="0"/>
            </a:endParaRPr>
          </a:p>
        </p:txBody>
      </p:sp>
      <p:sp>
        <p:nvSpPr>
          <p:cNvPr id="5" name="Header Placeholder 4"/>
          <p:cNvSpPr>
            <a:spLocks noGrp="1"/>
          </p:cNvSpPr>
          <p:nvPr>
            <p:ph type="hdr" sz="quarter"/>
          </p:nvPr>
        </p:nvSpPr>
        <p:spPr/>
        <p:txBody>
          <a:bodyPr/>
          <a:lstStyle/>
          <a:p>
            <a:pPr>
              <a:defRPr/>
            </a:pPr>
            <a:r>
              <a:rPr lang="en-US" smtClean="0"/>
              <a:t>Optimizing Sleep For Health &amp; Performance-- JCaldwell</a:t>
            </a:r>
            <a:endParaRPr lang="en-US"/>
          </a:p>
        </p:txBody>
      </p:sp>
    </p:spTree>
    <p:extLst>
      <p:ext uri="{BB962C8B-B14F-4D97-AF65-F5344CB8AC3E}">
        <p14:creationId xmlns:p14="http://schemas.microsoft.com/office/powerpoint/2010/main" val="2916112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0E8E9A-07CC-48A4-A881-84EA75E3E37E}"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
        <p:nvSpPr>
          <p:cNvPr id="2" name="Header Placeholder 1"/>
          <p:cNvSpPr>
            <a:spLocks noGrp="1"/>
          </p:cNvSpPr>
          <p:nvPr>
            <p:ph type="hdr" sz="quarter"/>
          </p:nvPr>
        </p:nvSpPr>
        <p:spPr/>
        <p:txBody>
          <a:bodyPr/>
          <a:lstStyle/>
          <a:p>
            <a:pPr>
              <a:defRPr/>
            </a:pPr>
            <a:r>
              <a:rPr lang="en-US" smtClean="0"/>
              <a:t>Optimizing Sleep For Health &amp; Performance-- JCaldwell</a:t>
            </a:r>
            <a:endParaRPr lang="en-US"/>
          </a:p>
        </p:txBody>
      </p:sp>
    </p:spTree>
    <p:extLst>
      <p:ext uri="{BB962C8B-B14F-4D97-AF65-F5344CB8AC3E}">
        <p14:creationId xmlns:p14="http://schemas.microsoft.com/office/powerpoint/2010/main" val="284179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505AF5-0EAD-4C20-AADB-0B39DFB2594C}" type="slidenum">
              <a:rPr lang="en-US" altLang="en-US" smtClean="0">
                <a:solidFill>
                  <a:srgbClr val="000000"/>
                </a:solidFill>
                <a:latin typeface="Calibri" panose="020F0502020204030204" pitchFamily="34" charset="0"/>
              </a:rPr>
              <a:pPr/>
              <a:t>10</a:t>
            </a:fld>
            <a:endParaRPr lang="en-US" altLang="en-US" smtClean="0">
              <a:solidFill>
                <a:srgbClr val="000000"/>
              </a:solidFill>
              <a:latin typeface="Calibri" panose="020F0502020204030204" pitchFamily="34" charset="0"/>
            </a:endParaRPr>
          </a:p>
        </p:txBody>
      </p:sp>
      <p:sp>
        <p:nvSpPr>
          <p:cNvPr id="2" name="Date Placeholder 1"/>
          <p:cNvSpPr>
            <a:spLocks noGrp="1"/>
          </p:cNvSpPr>
          <p:nvPr>
            <p:ph type="dt" sz="quarter" idx="1"/>
          </p:nvPr>
        </p:nvSpPr>
        <p:spPr/>
        <p:txBody>
          <a:bodyPr/>
          <a:lstStyle/>
          <a:p>
            <a:pPr>
              <a:defRPr/>
            </a:pPr>
            <a:fld id="{8636A78B-14FD-4B49-959C-C3D6FE5DC1E6}" type="datetime1">
              <a:rPr lang="en-US" smtClean="0">
                <a:solidFill>
                  <a:prstClr val="black"/>
                </a:solidFill>
              </a:rPr>
              <a:pPr>
                <a:defRPr/>
              </a:pPr>
              <a:t>6/18/2019</a:t>
            </a:fld>
            <a:endParaRPr lang="en-US">
              <a:solidFill>
                <a:prstClr val="black"/>
              </a:solidFill>
            </a:endParaRPr>
          </a:p>
        </p:txBody>
      </p:sp>
      <p:sp>
        <p:nvSpPr>
          <p:cNvPr id="3" name="Header Placeholder 2"/>
          <p:cNvSpPr>
            <a:spLocks noGrp="1"/>
          </p:cNvSpPr>
          <p:nvPr>
            <p:ph type="hdr" sz="quarter"/>
          </p:nvPr>
        </p:nvSpPr>
        <p:spPr/>
        <p:txBody>
          <a:bodyPr/>
          <a:lstStyle/>
          <a:p>
            <a:pPr>
              <a:defRPr/>
            </a:pPr>
            <a:r>
              <a:rPr lang="en-US" smtClean="0">
                <a:solidFill>
                  <a:prstClr val="black"/>
                </a:solidFill>
              </a:rPr>
              <a:t>Caldwell, JA &amp; Caldwell, JL (2015) Managing Fatigue in Aviation</a:t>
            </a:r>
            <a:endParaRPr lang="en-US">
              <a:solidFill>
                <a:prstClr val="black"/>
              </a:solidFill>
            </a:endParaRPr>
          </a:p>
        </p:txBody>
      </p:sp>
    </p:spTree>
    <p:extLst>
      <p:ext uri="{BB962C8B-B14F-4D97-AF65-F5344CB8AC3E}">
        <p14:creationId xmlns:p14="http://schemas.microsoft.com/office/powerpoint/2010/main" val="3413486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a:solidFill>
                  <a:schemeClr val="tx1"/>
                </a:solidFill>
                <a:latin typeface="Arial" panose="020B0604020202020204" pitchFamily="34" charset="0"/>
                <a:cs typeface="Arial" panose="020B0604020202020204" pitchFamily="34" charset="0"/>
              </a:defRPr>
            </a:lvl1pPr>
            <a:lvl2pPr marL="742950" indent="-285750" defTabSz="969963">
              <a:defRPr>
                <a:solidFill>
                  <a:schemeClr val="tx1"/>
                </a:solidFill>
                <a:latin typeface="Arial" panose="020B0604020202020204" pitchFamily="34" charset="0"/>
                <a:cs typeface="Arial" panose="020B0604020202020204" pitchFamily="34" charset="0"/>
              </a:defRPr>
            </a:lvl2pPr>
            <a:lvl3pPr marL="1143000" indent="-228600" defTabSz="969963">
              <a:defRPr>
                <a:solidFill>
                  <a:schemeClr val="tx1"/>
                </a:solidFill>
                <a:latin typeface="Arial" panose="020B0604020202020204" pitchFamily="34" charset="0"/>
                <a:cs typeface="Arial" panose="020B0604020202020204" pitchFamily="34" charset="0"/>
              </a:defRPr>
            </a:lvl3pPr>
            <a:lvl4pPr marL="1600200" indent="-228600" defTabSz="969963">
              <a:defRPr>
                <a:solidFill>
                  <a:schemeClr val="tx1"/>
                </a:solidFill>
                <a:latin typeface="Arial" panose="020B0604020202020204" pitchFamily="34" charset="0"/>
                <a:cs typeface="Arial" panose="020B0604020202020204" pitchFamily="34" charset="0"/>
              </a:defRPr>
            </a:lvl4pPr>
            <a:lvl5pPr marL="2057400" indent="-228600" defTabSz="969963">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5ACCD0-8DB2-4235-88D0-7610ED8C22D8}" type="slidenum">
              <a:rPr lang="en-US" altLang="en-US" smtClean="0">
                <a:solidFill>
                  <a:srgbClr val="000000"/>
                </a:solidFill>
                <a:latin typeface="Calibri" panose="020F0502020204030204" pitchFamily="34" charset="0"/>
              </a:rPr>
              <a:pPr/>
              <a:t>11</a:t>
            </a:fld>
            <a:endParaRPr lang="en-US" altLang="en-US" smtClean="0">
              <a:solidFill>
                <a:srgbClr val="000000"/>
              </a:solidFill>
              <a:latin typeface="Calibri" panose="020F0502020204030204" pitchFamily="34" charset="0"/>
            </a:endParaRPr>
          </a:p>
        </p:txBody>
      </p:sp>
      <p:sp>
        <p:nvSpPr>
          <p:cNvPr id="2" name="Date Placeholder 1"/>
          <p:cNvSpPr>
            <a:spLocks noGrp="1"/>
          </p:cNvSpPr>
          <p:nvPr>
            <p:ph type="dt" sz="quarter" idx="1"/>
          </p:nvPr>
        </p:nvSpPr>
        <p:spPr/>
        <p:txBody>
          <a:bodyPr/>
          <a:lstStyle/>
          <a:p>
            <a:pPr>
              <a:defRPr/>
            </a:pPr>
            <a:fld id="{8636A78B-14FD-4B49-959C-C3D6FE5DC1E6}" type="datetime1">
              <a:rPr lang="en-US" smtClean="0">
                <a:solidFill>
                  <a:prstClr val="black"/>
                </a:solidFill>
              </a:rPr>
              <a:pPr>
                <a:defRPr/>
              </a:pPr>
              <a:t>6/18/2019</a:t>
            </a:fld>
            <a:endParaRPr lang="en-US">
              <a:solidFill>
                <a:prstClr val="black"/>
              </a:solidFill>
            </a:endParaRPr>
          </a:p>
        </p:txBody>
      </p:sp>
      <p:sp>
        <p:nvSpPr>
          <p:cNvPr id="3" name="Header Placeholder 2"/>
          <p:cNvSpPr>
            <a:spLocks noGrp="1"/>
          </p:cNvSpPr>
          <p:nvPr>
            <p:ph type="hdr" sz="quarter"/>
          </p:nvPr>
        </p:nvSpPr>
        <p:spPr/>
        <p:txBody>
          <a:bodyPr/>
          <a:lstStyle/>
          <a:p>
            <a:pPr>
              <a:defRPr/>
            </a:pPr>
            <a:r>
              <a:rPr lang="en-US" smtClean="0">
                <a:solidFill>
                  <a:prstClr val="black"/>
                </a:solidFill>
              </a:rPr>
              <a:t>Caldwell, JA &amp; Caldwell, JL (2015) Managing Fatigue in Aviation</a:t>
            </a:r>
            <a:endParaRPr lang="en-US">
              <a:solidFill>
                <a:prstClr val="black"/>
              </a:solidFill>
            </a:endParaRPr>
          </a:p>
        </p:txBody>
      </p:sp>
    </p:spTree>
    <p:extLst>
      <p:ext uri="{BB962C8B-B14F-4D97-AF65-F5344CB8AC3E}">
        <p14:creationId xmlns:p14="http://schemas.microsoft.com/office/powerpoint/2010/main" val="1661184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216341" cy="167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defRPr/>
            </a:pPr>
            <a:r>
              <a:rPr lang="en-US" sz="4000" b="1" i="1" dirty="0">
                <a:ln/>
                <a:solidFill>
                  <a:schemeClr val="accent3"/>
                </a:solidFill>
                <a:latin typeface="Garamond Antiqua" pitchFamily="18" charset="0"/>
              </a:rPr>
              <a:t>  </a:t>
            </a:r>
          </a:p>
        </p:txBody>
      </p:sp>
      <p:sp>
        <p:nvSpPr>
          <p:cNvPr id="5" name="Right Triangle 4"/>
          <p:cNvSpPr/>
          <p:nvPr/>
        </p:nvSpPr>
        <p:spPr>
          <a:xfrm>
            <a:off x="0" y="4664075"/>
            <a:ext cx="1219993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19"/>
          <p:cNvGrpSpPr>
            <a:grpSpLocks/>
          </p:cNvGrpSpPr>
          <p:nvPr/>
        </p:nvGrpSpPr>
        <p:grpSpPr bwMode="auto">
          <a:xfrm>
            <a:off x="-4763" y="6019800"/>
            <a:ext cx="12196763" cy="844550"/>
            <a:chOff x="-3765" y="4832896"/>
            <a:chExt cx="9147765" cy="2032192"/>
          </a:xfrm>
        </p:grpSpPr>
        <p:sp>
          <p:nvSpPr>
            <p:cNvPr id="7" name="Freeform 6"/>
            <p:cNvSpPr>
              <a:spLocks/>
            </p:cNvSpPr>
            <p:nvPr/>
          </p:nvSpPr>
          <p:spPr bwMode="auto">
            <a:xfrm>
              <a:off x="1686959" y="4832896"/>
              <a:ext cx="7457041" cy="519508"/>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20"/>
            <p:cNvSpPr>
              <a:spLocks/>
            </p:cNvSpPr>
            <p:nvPr/>
          </p:nvSpPr>
          <p:spPr bwMode="auto">
            <a:xfrm>
              <a:off x="35926" y="5134670"/>
              <a:ext cx="9108074" cy="84038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EDCF4D"/>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Freeform 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1" name="Straight Connector 1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2" name="Rectangle 11"/>
          <p:cNvSpPr/>
          <p:nvPr userDrawn="1"/>
        </p:nvSpPr>
        <p:spPr>
          <a:xfrm>
            <a:off x="2003644" y="-9525"/>
            <a:ext cx="8534400"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defRPr/>
            </a:pPr>
            <a:r>
              <a:rPr lang="en-US" sz="4200" b="1" dirty="0">
                <a:ln/>
                <a:solidFill>
                  <a:schemeClr val="bg1"/>
                </a:solidFill>
                <a:latin typeface="Gill Sans MT" panose="020B0502020104020203" pitchFamily="34" charset="0"/>
              </a:rPr>
              <a:t>Naval Medical Research Unit Dayton</a:t>
            </a:r>
          </a:p>
        </p:txBody>
      </p:sp>
      <p:pic>
        <p:nvPicPr>
          <p:cNvPr id="13" name="Picture 2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300" y="381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75925" y="76200"/>
            <a:ext cx="16033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2637536" y="2057401"/>
            <a:ext cx="6916928" cy="1829761"/>
          </a:xfrm>
        </p:spPr>
        <p:txBody>
          <a:bodyPr anchor="b"/>
          <a:lstStyle>
            <a:lvl1pPr algn="ctr">
              <a:defRPr sz="4200" b="1">
                <a:solidFill>
                  <a:schemeClr val="tx1"/>
                </a:solidFill>
                <a:effectLst/>
              </a:defRPr>
            </a:lvl1pPr>
            <a:extLst/>
          </a:lstStyle>
          <a:p>
            <a:r>
              <a:rPr lang="en-US" dirty="0" smtClean="0"/>
              <a:t>Click to edit</a:t>
            </a:r>
            <a:endParaRPr lang="en-US" dirty="0"/>
          </a:p>
        </p:txBody>
      </p:sp>
      <p:sp>
        <p:nvSpPr>
          <p:cNvPr id="17" name="Subtitle 16"/>
          <p:cNvSpPr>
            <a:spLocks noGrp="1"/>
          </p:cNvSpPr>
          <p:nvPr>
            <p:ph type="subTitle" idx="1"/>
          </p:nvPr>
        </p:nvSpPr>
        <p:spPr>
          <a:xfrm>
            <a:off x="914400" y="4210496"/>
            <a:ext cx="10363200" cy="1199704"/>
          </a:xfrm>
        </p:spPr>
        <p:txBody>
          <a:bodyPr lIns="45720" rIns="45720"/>
          <a:lstStyle>
            <a:lvl1pPr marL="0" marR="64008"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195721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300">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21733" y="1216026"/>
            <a:ext cx="5698067" cy="5121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23000" y="1216026"/>
            <a:ext cx="5698067" cy="5121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19271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lvl1pPr>
            <a:lvl2pPr>
              <a:defRPr sz="2000"/>
            </a:lvl2pPr>
            <a:lvl3pPr>
              <a:defRPr sz="2000"/>
            </a:lvl3pPr>
            <a:lvl4pPr>
              <a:defRPr sz="18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1270000" y="274638"/>
            <a:ext cx="9652000" cy="563562"/>
          </a:xfrm>
        </p:spPr>
        <p:txBody>
          <a:bodyPr rtlCol="0"/>
          <a:lstStyle>
            <a:lvl1pPr>
              <a:defRPr sz="3000">
                <a:solidFill>
                  <a:schemeClr val="tx1"/>
                </a:solidFill>
                <a:effectLst/>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613398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effectLst/>
              </a:defRPr>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0236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21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28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787757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70000" y="228601"/>
            <a:ext cx="9652000" cy="639763"/>
          </a:xfrm>
        </p:spPr>
        <p:txBody>
          <a:bodyPr/>
          <a:lstStyle>
            <a:lvl1pPr>
              <a:defRPr>
                <a:effectLst/>
              </a:defRPr>
            </a:lvl1pPr>
            <a:extLs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484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477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308067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300">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40560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Text Box 11"/>
          <p:cNvSpPr txBox="1">
            <a:spLocks noChangeArrowheads="1"/>
          </p:cNvSpPr>
          <p:nvPr userDrawn="1"/>
        </p:nvSpPr>
        <p:spPr bwMode="auto">
          <a:xfrm>
            <a:off x="1998663" y="927100"/>
            <a:ext cx="43005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300" b="1" i="1" dirty="0" smtClean="0">
                <a:solidFill>
                  <a:srgbClr val="1F497D"/>
                </a:solidFill>
              </a:rPr>
              <a:t>Naval Medical Research Unit Dayton</a:t>
            </a:r>
          </a:p>
        </p:txBody>
      </p:sp>
      <p:sp>
        <p:nvSpPr>
          <p:cNvPr id="13" name="Freeform 12"/>
          <p:cNvSpPr>
            <a:spLocks/>
          </p:cNvSpPr>
          <p:nvPr/>
        </p:nvSpPr>
        <p:spPr bwMode="auto">
          <a:xfrm>
            <a:off x="666750" y="6172200"/>
            <a:ext cx="6953250" cy="69373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8" name="Freeform 11"/>
          <p:cNvSpPr>
            <a:spLocks/>
          </p:cNvSpPr>
          <p:nvPr/>
        </p:nvSpPr>
        <p:spPr bwMode="auto">
          <a:xfrm>
            <a:off x="406400" y="6172200"/>
            <a:ext cx="5689600" cy="68580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EDCF4D"/>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8056" y="6096001"/>
            <a:ext cx="4536419" cy="776120"/>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p:cNvCxnSpPr/>
          <p:nvPr/>
        </p:nvCxnSpPr>
        <p:spPr>
          <a:xfrm>
            <a:off x="-12315" y="5867400"/>
            <a:ext cx="4076316" cy="990600"/>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1270000" y="228600"/>
            <a:ext cx="9652000" cy="639763"/>
          </a:xfrm>
          <a:prstGeom prst="rect">
            <a:avLst/>
          </a:prstGeom>
        </p:spPr>
        <p:txBody>
          <a:bodyPr vert="horz" anchor="ctr">
            <a:normAutofit/>
            <a:scene3d>
              <a:camera prst="orthographicFront"/>
              <a:lightRig rig="soft" dir="t"/>
            </a:scene3d>
            <a:sp3d prstMaterial="softEdge">
              <a:bevelT w="25400" h="25400"/>
            </a:sp3d>
          </a:bodyPr>
          <a:lstStyle/>
          <a:p>
            <a:r>
              <a:rPr lang="en-US" dirty="0" smtClean="0"/>
              <a:t>Click to edit Master title style</a:t>
            </a:r>
            <a:endParaRPr lang="en-US" dirty="0"/>
          </a:p>
        </p:txBody>
      </p:sp>
      <p:sp>
        <p:nvSpPr>
          <p:cNvPr id="1034"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Line 10"/>
          <p:cNvSpPr>
            <a:spLocks noChangeShapeType="1"/>
          </p:cNvSpPr>
          <p:nvPr userDrawn="1"/>
        </p:nvSpPr>
        <p:spPr bwMode="auto">
          <a:xfrm>
            <a:off x="12700" y="1066800"/>
            <a:ext cx="2011363" cy="0"/>
          </a:xfrm>
          <a:prstGeom prst="line">
            <a:avLst/>
          </a:prstGeom>
          <a:noFill/>
          <a:ln w="57150" cmpd="thickThin">
            <a:solidFill>
              <a:schemeClr val="bg1">
                <a:lumMod val="75000"/>
              </a:schemeClr>
            </a:solidFill>
            <a:round/>
            <a:headEnd/>
            <a:tailEnd/>
          </a:ln>
          <a:effectLst/>
        </p:spPr>
        <p:txBody>
          <a:bodyPr/>
          <a:lstStyle/>
          <a:p>
            <a:pPr eaLnBrk="1" fontAlgn="auto" hangingPunct="1">
              <a:spcBef>
                <a:spcPts val="0"/>
              </a:spcBef>
              <a:spcAft>
                <a:spcPts val="0"/>
              </a:spcAft>
              <a:defRPr/>
            </a:pPr>
            <a:endParaRPr lang="en-US" dirty="0">
              <a:solidFill>
                <a:schemeClr val="tx2"/>
              </a:solidFill>
              <a:latin typeface="Arial" charset="0"/>
              <a:cs typeface="Arial" charset="0"/>
            </a:endParaRPr>
          </a:p>
        </p:txBody>
      </p:sp>
      <p:sp>
        <p:nvSpPr>
          <p:cNvPr id="17" name="Line 12"/>
          <p:cNvSpPr>
            <a:spLocks noChangeShapeType="1"/>
          </p:cNvSpPr>
          <p:nvPr userDrawn="1"/>
        </p:nvSpPr>
        <p:spPr bwMode="auto">
          <a:xfrm>
            <a:off x="5029200" y="1066800"/>
            <a:ext cx="7124700" cy="0"/>
          </a:xfrm>
          <a:prstGeom prst="line">
            <a:avLst/>
          </a:prstGeom>
          <a:noFill/>
          <a:ln w="57150" cmpd="thickThin">
            <a:solidFill>
              <a:schemeClr val="bg1">
                <a:lumMod val="75000"/>
              </a:schemeClr>
            </a:solidFill>
            <a:round/>
            <a:headEnd/>
            <a:tailEnd/>
          </a:ln>
          <a:effectLst/>
        </p:spPr>
        <p:txBody>
          <a:bodyPr/>
          <a:lstStyle/>
          <a:p>
            <a:pPr eaLnBrk="1" fontAlgn="auto" hangingPunct="1">
              <a:spcBef>
                <a:spcPts val="0"/>
              </a:spcBef>
              <a:spcAft>
                <a:spcPts val="0"/>
              </a:spcAft>
              <a:defRPr/>
            </a:pPr>
            <a:endParaRPr lang="en-US" dirty="0">
              <a:solidFill>
                <a:schemeClr val="tx2"/>
              </a:solidFill>
              <a:latin typeface="Arial" charset="0"/>
              <a:cs typeface="Arial" charset="0"/>
            </a:endParaRPr>
          </a:p>
        </p:txBody>
      </p:sp>
      <p:sp>
        <p:nvSpPr>
          <p:cNvPr id="1039" name="TextBox 2"/>
          <p:cNvSpPr txBox="1">
            <a:spLocks noChangeArrowheads="1"/>
          </p:cNvSpPr>
          <p:nvPr userDrawn="1"/>
        </p:nvSpPr>
        <p:spPr bwMode="auto">
          <a:xfrm>
            <a:off x="10972800" y="6400800"/>
            <a:ext cx="101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E76B4588-742F-4AB1-9CA3-76514052DC48}" type="slidenum">
              <a:rPr lang="en-US" altLang="en-US" sz="1400" smtClean="0">
                <a:solidFill>
                  <a:srgbClr val="A6A6A6"/>
                </a:solidFill>
              </a:rPr>
              <a:pPr algn="r" eaLnBrk="1" hangingPunct="1">
                <a:defRPr/>
              </a:pPr>
              <a:t>‹#›</a:t>
            </a:fld>
            <a:endParaRPr lang="en-US" altLang="en-US" smtClean="0">
              <a:solidFill>
                <a:srgbClr val="A6A6A6"/>
              </a:solidFill>
            </a:endParaRPr>
          </a:p>
        </p:txBody>
      </p:sp>
      <p:pic>
        <p:nvPicPr>
          <p:cNvPr id="1038"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600" y="92075"/>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201400" y="920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0" r:id="rId1"/>
    <p:sldLayoutId id="2147484106" r:id="rId2"/>
    <p:sldLayoutId id="2147484111" r:id="rId3"/>
    <p:sldLayoutId id="2147484107" r:id="rId4"/>
    <p:sldLayoutId id="2147484112" r:id="rId5"/>
    <p:sldLayoutId id="2147484108" r:id="rId6"/>
    <p:sldLayoutId id="2147484109" r:id="rId7"/>
    <p:sldLayoutId id="2147484113" r:id="rId8"/>
    <p:sldLayoutId id="2147484114" r:id="rId9"/>
    <p:sldLayoutId id="2147484115" r:id="rId10"/>
  </p:sldLayoutIdLst>
  <p:hf hdr="0" ftr="0" dt="0"/>
  <p:txStyles>
    <p:titleStyle>
      <a:lvl1pPr algn="ctr" rtl="0" eaLnBrk="0" fontAlgn="base" hangingPunct="0">
        <a:spcBef>
          <a:spcPct val="0"/>
        </a:spcBef>
        <a:spcAft>
          <a:spcPct val="0"/>
        </a:spcAft>
        <a:defRPr sz="3000" b="1" kern="1200">
          <a:solidFill>
            <a:schemeClr val="tx1"/>
          </a:solidFill>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0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0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0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0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400" b="1">
          <a:solidFill>
            <a:schemeClr val="tx2"/>
          </a:solidFill>
          <a:latin typeface="Lucida Sans Unicode" pitchFamily="34" charset="0"/>
        </a:defRPr>
      </a:lvl6pPr>
      <a:lvl7pPr marL="914400" algn="l" rtl="0" fontAlgn="base">
        <a:spcBef>
          <a:spcPct val="0"/>
        </a:spcBef>
        <a:spcAft>
          <a:spcPct val="0"/>
        </a:spcAft>
        <a:defRPr sz="3400" b="1">
          <a:solidFill>
            <a:schemeClr val="tx2"/>
          </a:solidFill>
          <a:latin typeface="Lucida Sans Unicode" pitchFamily="34" charset="0"/>
        </a:defRPr>
      </a:lvl7pPr>
      <a:lvl8pPr marL="1371600" algn="l" rtl="0" fontAlgn="base">
        <a:spcBef>
          <a:spcPct val="0"/>
        </a:spcBef>
        <a:spcAft>
          <a:spcPct val="0"/>
        </a:spcAft>
        <a:defRPr sz="3400" b="1">
          <a:solidFill>
            <a:schemeClr val="tx2"/>
          </a:solidFill>
          <a:latin typeface="Lucida Sans Unicode" pitchFamily="34" charset="0"/>
        </a:defRPr>
      </a:lvl8pPr>
      <a:lvl9pPr marL="1828800" algn="l" rtl="0" fontAlgn="base">
        <a:spcBef>
          <a:spcPct val="0"/>
        </a:spcBef>
        <a:spcAft>
          <a:spcPct val="0"/>
        </a:spcAft>
        <a:defRPr sz="34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4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0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9.emf"/><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8.e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alaysia-tomorrow.com/wp-content/uploads/2008/12/sleep-deprived.jp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40.xml"/><Relationship Id="rId7" Type="http://schemas.openxmlformats.org/officeDocument/2006/relationships/image" Target="../media/image24.wmf"/><Relationship Id="rId2" Type="http://schemas.openxmlformats.org/officeDocument/2006/relationships/slideLayout" Target="../slideLayouts/slideLayout9.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23.wmf"/><Relationship Id="rId4" Type="http://schemas.openxmlformats.org/officeDocument/2006/relationships/oleObject" Target="../embeddings/oleObject8.bin"/><Relationship Id="rId9" Type="http://schemas.openxmlformats.org/officeDocument/2006/relationships/image" Target="../media/image25.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vmlDrawing" Target="../drawings/vmlDrawing8.vml"/><Relationship Id="rId5" Type="http://schemas.openxmlformats.org/officeDocument/2006/relationships/image" Target="../media/image26.wmf"/><Relationship Id="rId4" Type="http://schemas.openxmlformats.org/officeDocument/2006/relationships/oleObject" Target="../embeddings/oleObject1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nps.edu/web/crewendurance/index" TargetMode="Externa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1"/>
          <p:cNvSpPr>
            <a:spLocks noGrp="1"/>
          </p:cNvSpPr>
          <p:nvPr>
            <p:ph type="subTitle" idx="1"/>
          </p:nvPr>
        </p:nvSpPr>
        <p:spPr>
          <a:xfrm>
            <a:off x="2133600" y="2209800"/>
            <a:ext cx="7772400" cy="1200150"/>
          </a:xfrm>
        </p:spPr>
        <p:txBody>
          <a:bodyPr/>
          <a:lstStyle/>
          <a:p>
            <a:pPr marR="0"/>
            <a:r>
              <a:rPr lang="en-US" altLang="en-US" sz="3200" b="1" smtClean="0"/>
              <a:t>Why Are We Sleepy and What Can We Do About It?</a:t>
            </a:r>
          </a:p>
          <a:p>
            <a:pPr marR="0"/>
            <a:r>
              <a:rPr lang="en-US" altLang="en-US" sz="3200" smtClean="0">
                <a:solidFill>
                  <a:srgbClr val="000000"/>
                </a:solidFill>
              </a:rPr>
              <a:t>Navy and Marine Corps Public Health Webinar</a:t>
            </a:r>
          </a:p>
          <a:p>
            <a:pPr marR="0"/>
            <a:endParaRPr lang="en-US" altLang="en-US" sz="3200" b="1" smtClean="0"/>
          </a:p>
          <a:p>
            <a:pPr marR="0"/>
            <a:endParaRPr lang="en-US" altLang="en-US" sz="3200" smtClean="0"/>
          </a:p>
        </p:txBody>
      </p:sp>
      <p:sp>
        <p:nvSpPr>
          <p:cNvPr id="10243" name="Subtitle 1"/>
          <p:cNvSpPr txBox="1">
            <a:spLocks/>
          </p:cNvSpPr>
          <p:nvPr/>
        </p:nvSpPr>
        <p:spPr bwMode="auto">
          <a:xfrm>
            <a:off x="2133600" y="5549900"/>
            <a:ext cx="7772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spcBef>
                <a:spcPts val="400"/>
              </a:spcBef>
              <a:buClr>
                <a:schemeClr val="accent1"/>
              </a:buClr>
              <a:buSzPct val="68000"/>
              <a:buFont typeface="Wingdings 3" panose="05040102010807070707" pitchFamily="18" charset="2"/>
              <a:buChar char=""/>
              <a:defRPr sz="2400">
                <a:solidFill>
                  <a:schemeClr val="tx1"/>
                </a:solidFill>
                <a:latin typeface="Lucida Sans Unicode" panose="020B0602030504020204" pitchFamily="34" charset="0"/>
              </a:defRPr>
            </a:lvl1pPr>
            <a:lvl2pPr marL="620713" indent="-228600">
              <a:spcBef>
                <a:spcPts val="325"/>
              </a:spcBef>
              <a:buClr>
                <a:schemeClr val="accent1"/>
              </a:buClr>
              <a:buFont typeface="Verdana" panose="020B0604030504040204" pitchFamily="34" charset="0"/>
              <a:buChar char="◦"/>
              <a:defRPr sz="2000">
                <a:solidFill>
                  <a:schemeClr val="tx1"/>
                </a:solidFill>
                <a:latin typeface="Lucida Sans Unicode" panose="020B0602030504020204" pitchFamily="34" charset="0"/>
              </a:defRPr>
            </a:lvl2pPr>
            <a:lvl3pPr marL="858838" indent="-228600">
              <a:spcBef>
                <a:spcPts val="350"/>
              </a:spcBef>
              <a:buClr>
                <a:schemeClr val="accent2"/>
              </a:buClr>
              <a:buSzPct val="100000"/>
              <a:buFont typeface="Wingdings 2" panose="05020102010507070707" pitchFamily="18" charset="2"/>
              <a:buChar char=""/>
              <a:defRPr sz="2000">
                <a:solidFill>
                  <a:schemeClr val="tx1"/>
                </a:solidFill>
                <a:latin typeface="Lucida Sans Unicode" panose="020B0602030504020204" pitchFamily="34" charset="0"/>
              </a:defRPr>
            </a:lvl3pPr>
            <a:lvl4pPr marL="11430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4pPr>
            <a:lvl5pPr marL="1371600" indent="-228600">
              <a:spcBef>
                <a:spcPts val="350"/>
              </a:spcBef>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9pPr>
          </a:lstStyle>
          <a:p>
            <a:pPr algn="ctr">
              <a:buFont typeface="Wingdings 3" panose="05040102010807070707" pitchFamily="18" charset="2"/>
              <a:buNone/>
            </a:pPr>
            <a:r>
              <a:rPr lang="en-US" altLang="en-US" sz="2800">
                <a:latin typeface="Arial" panose="020B0604020202020204" pitchFamily="34" charset="0"/>
              </a:rPr>
              <a:t>J. Lynn Caldwell, Ph.D.</a:t>
            </a:r>
          </a:p>
        </p:txBody>
      </p:sp>
      <p:sp>
        <p:nvSpPr>
          <p:cNvPr id="10244" name="Subtitle 1"/>
          <p:cNvSpPr txBox="1">
            <a:spLocks/>
          </p:cNvSpPr>
          <p:nvPr/>
        </p:nvSpPr>
        <p:spPr bwMode="auto">
          <a:xfrm>
            <a:off x="2133600" y="4495800"/>
            <a:ext cx="7772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spcBef>
                <a:spcPts val="400"/>
              </a:spcBef>
              <a:buClr>
                <a:schemeClr val="accent1"/>
              </a:buClr>
              <a:buSzPct val="68000"/>
              <a:buFont typeface="Wingdings 3" panose="05040102010807070707" pitchFamily="18" charset="2"/>
              <a:buChar char=""/>
              <a:defRPr sz="2400">
                <a:solidFill>
                  <a:schemeClr val="tx1"/>
                </a:solidFill>
                <a:latin typeface="Lucida Sans Unicode" panose="020B0602030504020204" pitchFamily="34" charset="0"/>
              </a:defRPr>
            </a:lvl1pPr>
            <a:lvl2pPr marL="620713" indent="-228600">
              <a:spcBef>
                <a:spcPts val="325"/>
              </a:spcBef>
              <a:buClr>
                <a:schemeClr val="accent1"/>
              </a:buClr>
              <a:buFont typeface="Verdana" panose="020B0604030504040204" pitchFamily="34" charset="0"/>
              <a:buChar char="◦"/>
              <a:defRPr sz="2000">
                <a:solidFill>
                  <a:schemeClr val="tx1"/>
                </a:solidFill>
                <a:latin typeface="Lucida Sans Unicode" panose="020B0602030504020204" pitchFamily="34" charset="0"/>
              </a:defRPr>
            </a:lvl2pPr>
            <a:lvl3pPr marL="858838" indent="-228600">
              <a:spcBef>
                <a:spcPts val="350"/>
              </a:spcBef>
              <a:buClr>
                <a:schemeClr val="accent2"/>
              </a:buClr>
              <a:buSzPct val="100000"/>
              <a:buFont typeface="Wingdings 2" panose="05020102010507070707" pitchFamily="18" charset="2"/>
              <a:buChar char=""/>
              <a:defRPr sz="2000">
                <a:solidFill>
                  <a:schemeClr val="tx1"/>
                </a:solidFill>
                <a:latin typeface="Lucida Sans Unicode" panose="020B0602030504020204" pitchFamily="34" charset="0"/>
              </a:defRPr>
            </a:lvl3pPr>
            <a:lvl4pPr marL="11430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4pPr>
            <a:lvl5pPr marL="1371600" indent="-228600">
              <a:spcBef>
                <a:spcPts val="350"/>
              </a:spcBef>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9pPr>
          </a:lstStyle>
          <a:p>
            <a:pPr algn="ctr">
              <a:buFont typeface="Wingdings 3" panose="05040102010807070707" pitchFamily="18" charset="2"/>
              <a:buNone/>
            </a:pPr>
            <a:r>
              <a:rPr lang="en-US" altLang="en-US" sz="2800">
                <a:latin typeface="Arial" panose="020B0604020202020204" pitchFamily="34" charset="0"/>
              </a:rPr>
              <a:t> 20 June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4"/>
          <p:cNvSpPr>
            <a:spLocks noGrp="1"/>
          </p:cNvSpPr>
          <p:nvPr>
            <p:ph idx="1"/>
          </p:nvPr>
        </p:nvSpPr>
        <p:spPr/>
        <p:txBody>
          <a:bodyPr/>
          <a:lstStyle/>
          <a:p>
            <a:pPr marL="342900" indent="-342900">
              <a:spcBef>
                <a:spcPts val="450"/>
              </a:spcBef>
            </a:pPr>
            <a:r>
              <a:rPr lang="en-US" altLang="en-US" smtClean="0"/>
              <a:t>While interest in the importance of sleep is on the increase, a 2015 review of military policies found “no evidence of healthy sleep enforcement mechanisms.” </a:t>
            </a:r>
          </a:p>
          <a:p>
            <a:pPr marL="342900" indent="-342900">
              <a:spcBef>
                <a:spcPts val="450"/>
              </a:spcBef>
            </a:pPr>
            <a:r>
              <a:rPr lang="en-US" altLang="en-US" smtClean="0"/>
              <a:t>The report further stated that “DoD… implementation often falls short on guidance to line leaders in terms of how to effectively track and enforce local sleep programs” in operational contexts.</a:t>
            </a:r>
          </a:p>
          <a:p>
            <a:pPr marL="342900" indent="-342900">
              <a:spcBef>
                <a:spcPts val="450"/>
              </a:spcBef>
            </a:pPr>
            <a:r>
              <a:rPr lang="en-US" altLang="en-US" smtClean="0"/>
              <a:t>This is a serious problem in light of growing evidence that sleep problems are increasing across the services.</a:t>
            </a:r>
          </a:p>
        </p:txBody>
      </p:sp>
      <p:sp>
        <p:nvSpPr>
          <p:cNvPr id="60419" name="Title 4"/>
          <p:cNvSpPr>
            <a:spLocks noGrp="1"/>
          </p:cNvSpPr>
          <p:nvPr>
            <p:ph type="title"/>
          </p:nvPr>
        </p:nvSpPr>
        <p:spPr/>
        <p:txBody>
          <a:bodyPr>
            <a:noAutofit/>
          </a:bodyPr>
          <a:lstStyle/>
          <a:p>
            <a:pPr>
              <a:defRPr/>
            </a:pPr>
            <a:r>
              <a:rPr lang="en-US" sz="3600" dirty="0"/>
              <a:t>Sleep in the Military</a:t>
            </a:r>
          </a:p>
        </p:txBody>
      </p:sp>
      <p:sp>
        <p:nvSpPr>
          <p:cNvPr id="6" name="TextBox 3"/>
          <p:cNvSpPr txBox="1">
            <a:spLocks noChangeArrowheads="1"/>
          </p:cNvSpPr>
          <p:nvPr/>
        </p:nvSpPr>
        <p:spPr bwMode="auto">
          <a:xfrm>
            <a:off x="5105400" y="6184900"/>
            <a:ext cx="5372100" cy="431800"/>
          </a:xfrm>
          <a:prstGeom prst="rect">
            <a:avLst/>
          </a:prstGeom>
          <a:noFill/>
          <a:ln w="9525">
            <a:noFill/>
            <a:miter lim="800000"/>
            <a:headEnd/>
            <a:tailEnd/>
          </a:ln>
        </p:spPr>
        <p:txBody>
          <a:bodyPr>
            <a:spAutoFit/>
          </a:bodyPr>
          <a:lstStyle/>
          <a:p>
            <a:pPr>
              <a:defRPr/>
            </a:pPr>
            <a:r>
              <a:rPr lang="en-US" sz="1100" dirty="0" err="1">
                <a:solidFill>
                  <a:prstClr val="black"/>
                </a:solidFill>
                <a:latin typeface="+mn-lt"/>
              </a:rPr>
              <a:t>Troxel</a:t>
            </a:r>
            <a:r>
              <a:rPr lang="en-US" sz="1100" dirty="0">
                <a:solidFill>
                  <a:prstClr val="black"/>
                </a:solidFill>
                <a:latin typeface="+mn-lt"/>
              </a:rPr>
              <a:t> et al. (2015).  Sleep in the military: Promoting healthy sleep among US </a:t>
            </a:r>
            <a:r>
              <a:rPr lang="en-US" sz="1100" dirty="0" err="1">
                <a:solidFill>
                  <a:prstClr val="black"/>
                </a:solidFill>
                <a:latin typeface="+mn-lt"/>
              </a:rPr>
              <a:t>Servicemembers</a:t>
            </a:r>
            <a:r>
              <a:rPr lang="en-US" sz="1100" dirty="0">
                <a:solidFill>
                  <a:prstClr val="black"/>
                </a:solidFill>
                <a:latin typeface="+mn-lt"/>
              </a:rPr>
              <a:t>. Rand Corporation.  www.rand.org/t/rr739</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4"/>
          <p:cNvSpPr>
            <a:spLocks noGrp="1"/>
          </p:cNvSpPr>
          <p:nvPr>
            <p:ph idx="1"/>
          </p:nvPr>
        </p:nvSpPr>
        <p:spPr/>
        <p:txBody>
          <a:bodyPr/>
          <a:lstStyle/>
          <a:p>
            <a:pPr marL="342900" indent="-342900">
              <a:spcBef>
                <a:spcPts val="450"/>
              </a:spcBef>
            </a:pPr>
            <a:r>
              <a:rPr lang="en-US" altLang="en-US" smtClean="0"/>
              <a:t>Only about 24 percent of service members report sleeping the optimal 7-8 hours per day</a:t>
            </a:r>
          </a:p>
          <a:p>
            <a:pPr marL="342900" indent="-342900">
              <a:spcBef>
                <a:spcPts val="450"/>
              </a:spcBef>
            </a:pPr>
            <a:r>
              <a:rPr lang="en-US" altLang="en-US" smtClean="0"/>
              <a:t>Compared to civilians, military personnel are significantly more sleep deprived!</a:t>
            </a:r>
          </a:p>
        </p:txBody>
      </p:sp>
      <p:sp>
        <p:nvSpPr>
          <p:cNvPr id="60419" name="Title 4"/>
          <p:cNvSpPr>
            <a:spLocks noGrp="1"/>
          </p:cNvSpPr>
          <p:nvPr>
            <p:ph type="title"/>
          </p:nvPr>
        </p:nvSpPr>
        <p:spPr/>
        <p:txBody>
          <a:bodyPr>
            <a:noAutofit/>
          </a:bodyPr>
          <a:lstStyle/>
          <a:p>
            <a:pPr>
              <a:defRPr/>
            </a:pPr>
            <a:r>
              <a:rPr lang="en-US" sz="3600" dirty="0"/>
              <a:t>Sleep Duration in the Military</a:t>
            </a:r>
          </a:p>
        </p:txBody>
      </p:sp>
      <p:pic>
        <p:nvPicPr>
          <p:cNvPr id="28676" name="Picture 1"/>
          <p:cNvPicPr>
            <a:picLocks noChangeAspect="1"/>
          </p:cNvPicPr>
          <p:nvPr/>
        </p:nvPicPr>
        <p:blipFill>
          <a:blip r:embed="rId3">
            <a:lum bright="-12000" contrast="10000"/>
            <a:extLst>
              <a:ext uri="{28A0092B-C50C-407E-A947-70E740481C1C}">
                <a14:useLocalDpi xmlns:a14="http://schemas.microsoft.com/office/drawing/2010/main" val="0"/>
              </a:ext>
            </a:extLst>
          </a:blip>
          <a:srcRect b="2481"/>
          <a:stretch>
            <a:fillRect/>
          </a:stretch>
        </p:blipFill>
        <p:spPr bwMode="auto">
          <a:xfrm>
            <a:off x="3968750" y="3314700"/>
            <a:ext cx="4197350" cy="211455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p:cNvSpPr/>
          <p:nvPr/>
        </p:nvSpPr>
        <p:spPr>
          <a:xfrm>
            <a:off x="4610100" y="3376613"/>
            <a:ext cx="40005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6" name="Oval 5"/>
          <p:cNvSpPr/>
          <p:nvPr/>
        </p:nvSpPr>
        <p:spPr>
          <a:xfrm>
            <a:off x="6781800" y="4514850"/>
            <a:ext cx="40005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7" name="Oval 6"/>
          <p:cNvSpPr/>
          <p:nvPr/>
        </p:nvSpPr>
        <p:spPr>
          <a:xfrm>
            <a:off x="5695950" y="3371850"/>
            <a:ext cx="40005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p:cNvSpPr txBox="1"/>
          <p:nvPr/>
        </p:nvSpPr>
        <p:spPr>
          <a:xfrm>
            <a:off x="2743200" y="4972050"/>
            <a:ext cx="952500" cy="369888"/>
          </a:xfrm>
          <a:prstGeom prst="rect">
            <a:avLst/>
          </a:prstGeom>
          <a:solidFill>
            <a:schemeClr val="bg2">
              <a:lumMod val="90000"/>
            </a:schemeClr>
          </a:solidFill>
          <a:ln w="38100">
            <a:solidFill>
              <a:srgbClr val="FF0000"/>
            </a:solidFill>
          </a:ln>
        </p:spPr>
        <p:txBody>
          <a:bodyPr>
            <a:spAutoFit/>
          </a:bodyPr>
          <a:lstStyle/>
          <a:p>
            <a:pPr algn="ctr">
              <a:defRPr/>
            </a:pPr>
            <a:r>
              <a:rPr lang="en-US" dirty="0">
                <a:solidFill>
                  <a:prstClr val="black"/>
                </a:solidFill>
              </a:rPr>
              <a:t>Military</a:t>
            </a:r>
          </a:p>
        </p:txBody>
      </p:sp>
      <p:sp>
        <p:nvSpPr>
          <p:cNvPr id="9" name="TextBox 8"/>
          <p:cNvSpPr txBox="1"/>
          <p:nvPr/>
        </p:nvSpPr>
        <p:spPr>
          <a:xfrm>
            <a:off x="8448675" y="4962525"/>
            <a:ext cx="1000125" cy="369888"/>
          </a:xfrm>
          <a:prstGeom prst="rect">
            <a:avLst/>
          </a:prstGeom>
          <a:solidFill>
            <a:schemeClr val="bg2">
              <a:lumMod val="90000"/>
            </a:schemeClr>
          </a:solidFill>
          <a:ln w="38100">
            <a:solidFill>
              <a:srgbClr val="FF0000"/>
            </a:solidFill>
          </a:ln>
        </p:spPr>
        <p:txBody>
          <a:bodyPr>
            <a:spAutoFit/>
          </a:bodyPr>
          <a:lstStyle/>
          <a:p>
            <a:pPr algn="ctr">
              <a:defRPr/>
            </a:pPr>
            <a:r>
              <a:rPr lang="en-US" dirty="0">
                <a:solidFill>
                  <a:prstClr val="black"/>
                </a:solidFill>
              </a:rPr>
              <a:t>Civilian</a:t>
            </a:r>
          </a:p>
        </p:txBody>
      </p:sp>
      <p:cxnSp>
        <p:nvCxnSpPr>
          <p:cNvPr id="8" name="Straight Arrow Connector 7"/>
          <p:cNvCxnSpPr>
            <a:stCxn id="9" idx="1"/>
          </p:cNvCxnSpPr>
          <p:nvPr/>
        </p:nvCxnSpPr>
        <p:spPr>
          <a:xfrm flipH="1" flipV="1">
            <a:off x="7181850" y="4800600"/>
            <a:ext cx="1266825" cy="3000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p:cNvCxnSpPr>
          <p:nvPr/>
        </p:nvCxnSpPr>
        <p:spPr>
          <a:xfrm flipV="1">
            <a:off x="3695700" y="3771900"/>
            <a:ext cx="2000250" cy="13382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p:cNvCxnSpPr>
          <p:nvPr/>
        </p:nvCxnSpPr>
        <p:spPr>
          <a:xfrm flipV="1">
            <a:off x="3695700" y="3829050"/>
            <a:ext cx="958850" cy="12811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3"/>
          <p:cNvSpPr txBox="1">
            <a:spLocks noChangeArrowheads="1"/>
          </p:cNvSpPr>
          <p:nvPr/>
        </p:nvSpPr>
        <p:spPr bwMode="auto">
          <a:xfrm>
            <a:off x="5486400" y="6119813"/>
            <a:ext cx="5014913" cy="430212"/>
          </a:xfrm>
          <a:prstGeom prst="rect">
            <a:avLst/>
          </a:prstGeom>
          <a:noFill/>
          <a:ln w="9525">
            <a:noFill/>
            <a:miter lim="800000"/>
            <a:headEnd/>
            <a:tailEnd/>
          </a:ln>
        </p:spPr>
        <p:txBody>
          <a:bodyPr>
            <a:spAutoFit/>
          </a:bodyPr>
          <a:lstStyle/>
          <a:p>
            <a:pPr>
              <a:defRPr/>
            </a:pPr>
            <a:r>
              <a:rPr lang="en-US" sz="1100" dirty="0" err="1">
                <a:solidFill>
                  <a:prstClr val="black"/>
                </a:solidFill>
                <a:latin typeface="+mn-lt"/>
              </a:rPr>
              <a:t>Troxel</a:t>
            </a:r>
            <a:r>
              <a:rPr lang="en-US" sz="1100" dirty="0">
                <a:solidFill>
                  <a:prstClr val="black"/>
                </a:solidFill>
                <a:latin typeface="+mn-lt"/>
              </a:rPr>
              <a:t> et al. (2015).  Sleep in the military: Promoting healthy sleep among US </a:t>
            </a:r>
            <a:r>
              <a:rPr lang="en-US" sz="1100" dirty="0" err="1">
                <a:solidFill>
                  <a:prstClr val="black"/>
                </a:solidFill>
                <a:latin typeface="+mn-lt"/>
              </a:rPr>
              <a:t>Servicemembers</a:t>
            </a:r>
            <a:r>
              <a:rPr lang="en-US" sz="1100" dirty="0">
                <a:solidFill>
                  <a:prstClr val="black"/>
                </a:solidFill>
                <a:latin typeface="+mn-lt"/>
              </a:rPr>
              <a:t>. Rand Corporation.  www.rand.org/t/rr739</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1371601"/>
            <a:ext cx="7772400" cy="1362075"/>
          </a:xfrm>
        </p:spPr>
        <p:txBody>
          <a:bodyPr/>
          <a:lstStyle/>
          <a:p>
            <a:pPr>
              <a:defRPr/>
            </a:pPr>
            <a:r>
              <a:rPr lang="en-US" dirty="0" smtClean="0"/>
              <a:t>Part II</a:t>
            </a:r>
            <a:br>
              <a:rPr lang="en-US" dirty="0" smtClean="0"/>
            </a:br>
            <a:r>
              <a:rPr lang="en-US" dirty="0" smtClean="0"/>
              <a:t>What Causes Fatigue?</a:t>
            </a:r>
            <a:endParaRPr lang="en-US" dirty="0"/>
          </a:p>
        </p:txBody>
      </p:sp>
      <p:pic>
        <p:nvPicPr>
          <p:cNvPr id="307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194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ChangeArrowheads="1"/>
          </p:cNvSpPr>
          <p:nvPr/>
        </p:nvSpPr>
        <p:spPr bwMode="auto">
          <a:xfrm>
            <a:off x="6096000" y="5638800"/>
            <a:ext cx="14795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www.quandoquidem.com</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itle 1"/>
          <p:cNvSpPr>
            <a:spLocks noGrp="1"/>
          </p:cNvSpPr>
          <p:nvPr>
            <p:ph type="title"/>
          </p:nvPr>
        </p:nvSpPr>
        <p:spPr>
          <a:extLst>
            <a:ext uri="{909E8E84-426E-40DD-AFC4-6F175D3DCCD1}">
              <a14:hiddenFill xmlns:a14="http://schemas.microsoft.com/office/drawing/2010/main">
                <a:solidFill>
                  <a:srgbClr val="99CC00"/>
                </a:solidFill>
              </a14:hiddenFill>
            </a:ext>
          </a:extLst>
        </p:spPr>
        <p:txBody>
          <a:bodyPr>
            <a:noAutofit/>
          </a:bodyPr>
          <a:lstStyle/>
          <a:p>
            <a:pPr>
              <a:defRPr/>
            </a:pPr>
            <a:r>
              <a:rPr lang="en-US" sz="4800" dirty="0"/>
              <a:t>The Basic Mechanisms</a:t>
            </a:r>
            <a:endParaRPr lang="en-GB" sz="4800" dirty="0">
              <a:latin typeface="Calibri" charset="0"/>
              <a:cs typeface="Arial" charset="0"/>
            </a:endParaRPr>
          </a:p>
        </p:txBody>
      </p:sp>
      <p:sp>
        <p:nvSpPr>
          <p:cNvPr id="18" name="TextBox 3"/>
          <p:cNvSpPr txBox="1">
            <a:spLocks noChangeArrowheads="1"/>
          </p:cNvSpPr>
          <p:nvPr/>
        </p:nvSpPr>
        <p:spPr bwMode="auto">
          <a:xfrm>
            <a:off x="4886325" y="6096000"/>
            <a:ext cx="5781675" cy="60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7833"/>
                </a:solidFill>
                <a:latin typeface="Univers 45 Light" charset="0"/>
                <a:ea typeface="ＭＳ Ｐゴシック" charset="0"/>
                <a:cs typeface="ＭＳ Ｐゴシック" charset="0"/>
              </a:defRPr>
            </a:lvl1pPr>
            <a:lvl2pPr marL="742950" indent="-285750" eaLnBrk="0" hangingPunct="0">
              <a:defRPr sz="2000">
                <a:solidFill>
                  <a:srgbClr val="007833"/>
                </a:solidFill>
                <a:latin typeface="Univers 45 Light" charset="0"/>
                <a:ea typeface="ＭＳ Ｐゴシック" charset="0"/>
              </a:defRPr>
            </a:lvl2pPr>
            <a:lvl3pPr marL="1143000" indent="-228600" eaLnBrk="0" hangingPunct="0">
              <a:defRPr sz="2000">
                <a:solidFill>
                  <a:srgbClr val="007833"/>
                </a:solidFill>
                <a:latin typeface="Univers 45 Light" charset="0"/>
                <a:ea typeface="ＭＳ Ｐゴシック" charset="0"/>
              </a:defRPr>
            </a:lvl3pPr>
            <a:lvl4pPr marL="1600200" indent="-228600" eaLnBrk="0" hangingPunct="0">
              <a:defRPr sz="2000">
                <a:solidFill>
                  <a:srgbClr val="007833"/>
                </a:solidFill>
                <a:latin typeface="Univers 45 Light" charset="0"/>
                <a:ea typeface="ＭＳ Ｐゴシック" charset="0"/>
              </a:defRPr>
            </a:lvl4pPr>
            <a:lvl5pPr marL="2057400" indent="-228600" eaLnBrk="0" hangingPunct="0">
              <a:defRPr sz="2000">
                <a:solidFill>
                  <a:srgbClr val="007833"/>
                </a:solidFill>
                <a:latin typeface="Univers 45 Light" charset="0"/>
                <a:ea typeface="ＭＳ Ｐゴシック" charset="0"/>
              </a:defRPr>
            </a:lvl5pPr>
            <a:lvl6pPr marL="2514600" indent="-228600" algn="ctr" eaLnBrk="0" fontAlgn="base" hangingPunct="0">
              <a:spcBef>
                <a:spcPct val="0"/>
              </a:spcBef>
              <a:spcAft>
                <a:spcPct val="0"/>
              </a:spcAft>
              <a:defRPr sz="2000">
                <a:solidFill>
                  <a:srgbClr val="007833"/>
                </a:solidFill>
                <a:latin typeface="Univers 45 Light" charset="0"/>
                <a:ea typeface="ＭＳ Ｐゴシック" charset="0"/>
              </a:defRPr>
            </a:lvl6pPr>
            <a:lvl7pPr marL="2971800" indent="-228600" algn="ctr" eaLnBrk="0" fontAlgn="base" hangingPunct="0">
              <a:spcBef>
                <a:spcPct val="0"/>
              </a:spcBef>
              <a:spcAft>
                <a:spcPct val="0"/>
              </a:spcAft>
              <a:defRPr sz="2000">
                <a:solidFill>
                  <a:srgbClr val="007833"/>
                </a:solidFill>
                <a:latin typeface="Univers 45 Light" charset="0"/>
                <a:ea typeface="ＭＳ Ｐゴシック" charset="0"/>
              </a:defRPr>
            </a:lvl7pPr>
            <a:lvl8pPr marL="3429000" indent="-228600" algn="ctr" eaLnBrk="0" fontAlgn="base" hangingPunct="0">
              <a:spcBef>
                <a:spcPct val="0"/>
              </a:spcBef>
              <a:spcAft>
                <a:spcPct val="0"/>
              </a:spcAft>
              <a:defRPr sz="2000">
                <a:solidFill>
                  <a:srgbClr val="007833"/>
                </a:solidFill>
                <a:latin typeface="Univers 45 Light" charset="0"/>
                <a:ea typeface="ＭＳ Ｐゴシック" charset="0"/>
              </a:defRPr>
            </a:lvl8pPr>
            <a:lvl9pPr marL="3886200" indent="-228600" algn="ctr" eaLnBrk="0" fontAlgn="base" hangingPunct="0">
              <a:spcBef>
                <a:spcPct val="0"/>
              </a:spcBef>
              <a:spcAft>
                <a:spcPct val="0"/>
              </a:spcAft>
              <a:defRPr sz="2000">
                <a:solidFill>
                  <a:srgbClr val="007833"/>
                </a:solidFill>
                <a:latin typeface="Univers 45 Light" charset="0"/>
                <a:ea typeface="ＭＳ Ｐゴシック" charset="0"/>
              </a:defRPr>
            </a:lvl9pPr>
          </a:lstStyle>
          <a:p>
            <a:pPr eaLnBrk="1" hangingPunct="1">
              <a:defRPr/>
            </a:pPr>
            <a:r>
              <a:rPr lang="en-US" sz="1100" dirty="0" err="1">
                <a:solidFill>
                  <a:schemeClr val="tx1"/>
                </a:solidFill>
                <a:latin typeface="+mn-lt"/>
              </a:rPr>
              <a:t>Folkard</a:t>
            </a:r>
            <a:r>
              <a:rPr lang="en-US" sz="1100" dirty="0">
                <a:solidFill>
                  <a:schemeClr val="tx1"/>
                </a:solidFill>
                <a:latin typeface="+mn-lt"/>
              </a:rPr>
              <a:t>, S. and T. </a:t>
            </a:r>
            <a:r>
              <a:rPr lang="en-US" sz="1100" dirty="0" err="1">
                <a:solidFill>
                  <a:schemeClr val="tx1"/>
                </a:solidFill>
                <a:latin typeface="+mn-lt"/>
              </a:rPr>
              <a:t>Akerstedt</a:t>
            </a:r>
            <a:r>
              <a:rPr lang="en-US" sz="1100" dirty="0">
                <a:solidFill>
                  <a:schemeClr val="tx1"/>
                </a:solidFill>
                <a:latin typeface="+mn-lt"/>
              </a:rPr>
              <a:t>, (1991)  A three-process model of the regulation of sleepiness and alertness. In Ogilvie, R. and Broughton, R. (eds.) Sleep, arousal and performance: problems and promises, Boston, </a:t>
            </a:r>
            <a:r>
              <a:rPr lang="en-US" sz="1100" dirty="0" err="1">
                <a:solidFill>
                  <a:schemeClr val="tx1"/>
                </a:solidFill>
                <a:latin typeface="+mn-lt"/>
              </a:rPr>
              <a:t>Birhhauser</a:t>
            </a:r>
            <a:r>
              <a:rPr lang="en-US" sz="1100" dirty="0">
                <a:solidFill>
                  <a:schemeClr val="tx1"/>
                </a:solidFill>
                <a:latin typeface="+mn-lt"/>
              </a:rPr>
              <a:t>, 1991:11-26 .</a:t>
            </a:r>
          </a:p>
        </p:txBody>
      </p:sp>
      <p:grpSp>
        <p:nvGrpSpPr>
          <p:cNvPr id="32772" name="Group 13"/>
          <p:cNvGrpSpPr>
            <a:grpSpLocks/>
          </p:cNvGrpSpPr>
          <p:nvPr/>
        </p:nvGrpSpPr>
        <p:grpSpPr bwMode="auto">
          <a:xfrm>
            <a:off x="7739063" y="1371600"/>
            <a:ext cx="2857500" cy="4467225"/>
            <a:chOff x="6215063" y="1752598"/>
            <a:chExt cx="2857500" cy="4467101"/>
          </a:xfrm>
        </p:grpSpPr>
        <p:sp>
          <p:nvSpPr>
            <p:cNvPr id="17" name="Rectangle 16"/>
            <p:cNvSpPr/>
            <p:nvPr/>
          </p:nvSpPr>
          <p:spPr>
            <a:xfrm>
              <a:off x="6215063" y="1752598"/>
              <a:ext cx="2857500" cy="4467101"/>
            </a:xfrm>
            <a:prstGeom prst="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32787" name="Rectangle 5"/>
            <p:cNvSpPr>
              <a:spLocks noChangeArrowheads="1"/>
            </p:cNvSpPr>
            <p:nvPr/>
          </p:nvSpPr>
          <p:spPr bwMode="auto">
            <a:xfrm>
              <a:off x="6369050" y="3955925"/>
              <a:ext cx="2571750"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algn="ctr"/>
              <a:r>
                <a:rPr lang="en-US" altLang="en-US" sz="2000" b="1">
                  <a:solidFill>
                    <a:srgbClr val="00B050"/>
                  </a:solidFill>
                  <a:latin typeface="Calibri" panose="020F0502020204030204" pitchFamily="34" charset="0"/>
                </a:rPr>
                <a:t>Sleep inertia </a:t>
              </a:r>
              <a:r>
                <a:rPr lang="en-US" altLang="en-US" sz="2000">
                  <a:solidFill>
                    <a:srgbClr val="00B050"/>
                  </a:solidFill>
                  <a:latin typeface="Calibri" panose="020F0502020204030204" pitchFamily="34" charset="0"/>
                </a:rPr>
                <a:t>from trying to perform too quickly after awakening </a:t>
              </a:r>
            </a:p>
          </p:txBody>
        </p:sp>
        <p:pic>
          <p:nvPicPr>
            <p:cNvPr id="732164" name="Picture 4" descr="http://www.fitnessandmuscle.net/wp-content/uploads/2009/09/Sleep-inertia-image-300x191.jpg"/>
            <p:cNvPicPr>
              <a:picLocks noChangeAspect="1" noChangeArrowheads="1"/>
            </p:cNvPicPr>
            <p:nvPr/>
          </p:nvPicPr>
          <p:blipFill>
            <a:blip r:embed="rId3" cstate="print"/>
            <a:srcRect r="19999"/>
            <a:stretch>
              <a:fillRect/>
            </a:stretch>
          </p:blipFill>
          <p:spPr bwMode="auto">
            <a:xfrm>
              <a:off x="6525372" y="1871215"/>
              <a:ext cx="2286016" cy="20717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789" name="Rectangle 2"/>
            <p:cNvSpPr>
              <a:spLocks noChangeArrowheads="1"/>
            </p:cNvSpPr>
            <p:nvPr/>
          </p:nvSpPr>
          <p:spPr bwMode="auto">
            <a:xfrm>
              <a:off x="6595192" y="5641462"/>
              <a:ext cx="20972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algn="ctr"/>
              <a:r>
                <a:rPr lang="en-US" altLang="en-US" sz="2000" i="1">
                  <a:solidFill>
                    <a:srgbClr val="00B0F0"/>
                  </a:solidFill>
                  <a:latin typeface="Calibri" panose="020F0502020204030204" pitchFamily="34" charset="0"/>
                </a:rPr>
                <a:t>Inertia component</a:t>
              </a:r>
            </a:p>
          </p:txBody>
        </p:sp>
      </p:grpSp>
      <p:grpSp>
        <p:nvGrpSpPr>
          <p:cNvPr id="32773" name="Group 4"/>
          <p:cNvGrpSpPr>
            <a:grpSpLocks/>
          </p:cNvGrpSpPr>
          <p:nvPr/>
        </p:nvGrpSpPr>
        <p:grpSpPr bwMode="auto">
          <a:xfrm>
            <a:off x="4703763" y="1371600"/>
            <a:ext cx="2857500" cy="4467225"/>
            <a:chOff x="3179763" y="1752599"/>
            <a:chExt cx="2857500" cy="4467101"/>
          </a:xfrm>
        </p:grpSpPr>
        <p:sp>
          <p:nvSpPr>
            <p:cNvPr id="16" name="Rectangle 15"/>
            <p:cNvSpPr/>
            <p:nvPr/>
          </p:nvSpPr>
          <p:spPr>
            <a:xfrm>
              <a:off x="3179763" y="1752599"/>
              <a:ext cx="2857500" cy="4467101"/>
            </a:xfrm>
            <a:prstGeom prst="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grpSp>
          <p:nvGrpSpPr>
            <p:cNvPr id="32781" name="Group 18"/>
            <p:cNvGrpSpPr>
              <a:grpSpLocks/>
            </p:cNvGrpSpPr>
            <p:nvPr/>
          </p:nvGrpSpPr>
          <p:grpSpPr bwMode="auto">
            <a:xfrm>
              <a:off x="3386247" y="1944563"/>
              <a:ext cx="2497138" cy="1636837"/>
              <a:chOff x="3381000" y="1643050"/>
              <a:chExt cx="2497472" cy="1357322"/>
            </a:xfrm>
          </p:grpSpPr>
          <p:pic>
            <p:nvPicPr>
              <p:cNvPr id="7" name="Content Placeholder 4" descr="sleep and circ rhythm.gif"/>
              <p:cNvPicPr>
                <a:picLocks noChangeAspect="1"/>
              </p:cNvPicPr>
              <p:nvPr/>
            </p:nvPicPr>
            <p:blipFill>
              <a:blip r:embed="rId4" cstate="print"/>
              <a:srcRect l="1172" t="2415" r="2556" b="26729"/>
              <a:stretch>
                <a:fillRect/>
              </a:stretch>
            </p:blipFill>
            <p:spPr bwMode="auto">
              <a:xfrm>
                <a:off x="3381000" y="1643050"/>
                <a:ext cx="2497472" cy="1357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4214439" y="1643149"/>
                <a:ext cx="1071706" cy="214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grpSp>
        <p:sp>
          <p:nvSpPr>
            <p:cNvPr id="32782" name="TextBox 11"/>
            <p:cNvSpPr txBox="1">
              <a:spLocks noChangeArrowheads="1"/>
            </p:cNvSpPr>
            <p:nvPr/>
          </p:nvSpPr>
          <p:spPr bwMode="auto">
            <a:xfrm>
              <a:off x="3357563" y="3656013"/>
              <a:ext cx="2500312" cy="163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400"/>
                </a:spcBef>
                <a:buClr>
                  <a:schemeClr val="accent1"/>
                </a:buClr>
                <a:buSzPct val="68000"/>
                <a:buFont typeface="Wingdings 3" panose="05040102010807070707" pitchFamily="18" charset="2"/>
                <a:buChar char=""/>
                <a:defRPr sz="2400">
                  <a:solidFill>
                    <a:schemeClr val="tx1"/>
                  </a:solidFill>
                  <a:latin typeface="Lucida Sans Unicode" panose="020B0602030504020204" pitchFamily="34" charset="0"/>
                </a:defRPr>
              </a:lvl1pPr>
              <a:lvl2pPr>
                <a:spcBef>
                  <a:spcPts val="325"/>
                </a:spcBef>
                <a:buClr>
                  <a:schemeClr val="accent1"/>
                </a:buClr>
                <a:buFont typeface="Verdana" panose="020B0604030504040204" pitchFamily="34" charset="0"/>
                <a:buChar char="◦"/>
                <a:defRPr sz="20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0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9pPr>
            </a:lstStyle>
            <a:p>
              <a:pPr marL="0" lvl="1" algn="ctr" eaLnBrk="1" hangingPunct="1">
                <a:spcBef>
                  <a:spcPct val="0"/>
                </a:spcBef>
                <a:buClrTx/>
                <a:buFontTx/>
                <a:buNone/>
              </a:pPr>
              <a:r>
                <a:rPr lang="en-US" altLang="en-US">
                  <a:solidFill>
                    <a:srgbClr val="00B050"/>
                  </a:solidFill>
                  <a:latin typeface="Calibri" panose="020F0502020204030204" pitchFamily="34" charset="0"/>
                  <a:ea typeface="ＭＳ Ｐゴシック" panose="020B0600070205080204" pitchFamily="34" charset="-128"/>
                </a:rPr>
                <a:t>Low-point in the </a:t>
              </a:r>
              <a:r>
                <a:rPr lang="en-US" altLang="en-US" b="1">
                  <a:solidFill>
                    <a:srgbClr val="00B050"/>
                  </a:solidFill>
                  <a:latin typeface="Calibri" panose="020F0502020204030204" pitchFamily="34" charset="0"/>
                  <a:ea typeface="ＭＳ Ｐゴシック" panose="020B0600070205080204" pitchFamily="34" charset="-128"/>
                </a:rPr>
                <a:t>circadian rhythm </a:t>
              </a:r>
              <a:r>
                <a:rPr lang="en-US" altLang="en-US">
                  <a:solidFill>
                    <a:srgbClr val="00B050"/>
                  </a:solidFill>
                  <a:latin typeface="Calibri" panose="020F0502020204030204" pitchFamily="34" charset="0"/>
                  <a:ea typeface="ＭＳ Ｐゴシック" panose="020B0600070205080204" pitchFamily="34" charset="-128"/>
                </a:rPr>
                <a:t>due to working when mother nature intends sleep </a:t>
              </a:r>
            </a:p>
          </p:txBody>
        </p:sp>
        <p:sp>
          <p:nvSpPr>
            <p:cNvPr id="32783" name="Rectangle 18"/>
            <p:cNvSpPr>
              <a:spLocks noChangeArrowheads="1"/>
            </p:cNvSpPr>
            <p:nvPr/>
          </p:nvSpPr>
          <p:spPr bwMode="auto">
            <a:xfrm>
              <a:off x="3414028" y="5667806"/>
              <a:ext cx="23873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algn="ctr"/>
              <a:r>
                <a:rPr lang="en-US" altLang="en-US" sz="2000" i="1">
                  <a:solidFill>
                    <a:srgbClr val="00B0F0"/>
                  </a:solidFill>
                  <a:latin typeface="Calibri" panose="020F0502020204030204" pitchFamily="34" charset="0"/>
                </a:rPr>
                <a:t>Circadian component</a:t>
              </a:r>
            </a:p>
          </p:txBody>
        </p:sp>
      </p:grpSp>
      <p:sp>
        <p:nvSpPr>
          <p:cNvPr id="13" name="Rectangle 12"/>
          <p:cNvSpPr/>
          <p:nvPr/>
        </p:nvSpPr>
        <p:spPr>
          <a:xfrm>
            <a:off x="1643063" y="1371600"/>
            <a:ext cx="2773362" cy="4467225"/>
          </a:xfrm>
          <a:prstGeom prst="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32775" name="TextBox 9"/>
          <p:cNvSpPr txBox="1">
            <a:spLocks noChangeArrowheads="1"/>
          </p:cNvSpPr>
          <p:nvPr/>
        </p:nvSpPr>
        <p:spPr bwMode="auto">
          <a:xfrm>
            <a:off x="1738313" y="3676650"/>
            <a:ext cx="2627312"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4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0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0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1600">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000">
                <a:solidFill>
                  <a:srgbClr val="00B050"/>
                </a:solidFill>
                <a:latin typeface="Calibri" panose="020F0502020204030204" pitchFamily="34" charset="0"/>
                <a:ea typeface="ＭＳ Ｐゴシック" panose="020B0600070205080204" pitchFamily="34" charset="-128"/>
              </a:rPr>
              <a:t>Depleted </a:t>
            </a:r>
            <a:r>
              <a:rPr lang="en-US" altLang="en-US" sz="2000" b="1">
                <a:solidFill>
                  <a:srgbClr val="00B050"/>
                </a:solidFill>
                <a:latin typeface="Calibri" panose="020F0502020204030204" pitchFamily="34" charset="0"/>
                <a:ea typeface="ＭＳ Ｐゴシック" panose="020B0600070205080204" pitchFamily="34" charset="-128"/>
              </a:rPr>
              <a:t>sleep reservoir </a:t>
            </a:r>
            <a:r>
              <a:rPr lang="en-US" altLang="en-US" sz="2000">
                <a:solidFill>
                  <a:srgbClr val="00B050"/>
                </a:solidFill>
                <a:latin typeface="Calibri" panose="020F0502020204030204" pitchFamily="34" charset="0"/>
                <a:ea typeface="ＭＳ Ｐゴシック" panose="020B0600070205080204" pitchFamily="34" charset="-128"/>
              </a:rPr>
              <a:t>due to acute sleep loss or chronic sleep restriction </a:t>
            </a:r>
          </a:p>
        </p:txBody>
      </p:sp>
      <p:sp>
        <p:nvSpPr>
          <p:cNvPr id="32776" name="Rectangle 19"/>
          <p:cNvSpPr>
            <a:spLocks noChangeArrowheads="1"/>
          </p:cNvSpPr>
          <p:nvPr/>
        </p:nvSpPr>
        <p:spPr bwMode="auto">
          <a:xfrm>
            <a:off x="1689100" y="525780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algn="ctr"/>
            <a:r>
              <a:rPr lang="en-US" altLang="en-US" sz="2000" i="1">
                <a:solidFill>
                  <a:srgbClr val="00B0F0"/>
                </a:solidFill>
                <a:latin typeface="Calibri" panose="020F0502020204030204" pitchFamily="34" charset="0"/>
              </a:rPr>
              <a:t>Homeostatic component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1600200"/>
            <a:ext cx="2552700" cy="1790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778" name="Rectangle 20"/>
          <p:cNvSpPr>
            <a:spLocks noChangeArrowheads="1"/>
          </p:cNvSpPr>
          <p:nvPr/>
        </p:nvSpPr>
        <p:spPr bwMode="auto">
          <a:xfrm>
            <a:off x="1676400" y="5791200"/>
            <a:ext cx="1781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www.publicdomainpictures.net</a:t>
            </a:r>
          </a:p>
        </p:txBody>
      </p:sp>
      <p:sp>
        <p:nvSpPr>
          <p:cNvPr id="32779" name="Rectangle 21"/>
          <p:cNvSpPr>
            <a:spLocks noChangeArrowheads="1"/>
          </p:cNvSpPr>
          <p:nvPr/>
        </p:nvSpPr>
        <p:spPr bwMode="auto">
          <a:xfrm>
            <a:off x="9623425" y="5791200"/>
            <a:ext cx="1044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www.abc.net.au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p:txBody>
          <a:bodyPr/>
          <a:lstStyle/>
          <a:p>
            <a:pPr marL="457200" indent="-457200">
              <a:spcBef>
                <a:spcPts val="600"/>
              </a:spcBef>
              <a:buSzTx/>
            </a:pPr>
            <a:r>
              <a:rPr lang="en-US" altLang="en-US" sz="2800" smtClean="0"/>
              <a:t>Time since the last sleep episode is an important part of the fatigue equation.</a:t>
            </a:r>
          </a:p>
          <a:p>
            <a:pPr marL="457200" indent="-457200">
              <a:spcBef>
                <a:spcPts val="600"/>
              </a:spcBef>
              <a:buSzTx/>
            </a:pPr>
            <a:r>
              <a:rPr lang="en-US" altLang="en-US" sz="2800" smtClean="0"/>
              <a:t>Homeostatic sleepiness is low after sleep, but increases as time passes.</a:t>
            </a:r>
          </a:p>
          <a:p>
            <a:pPr marL="457200" indent="-457200">
              <a:spcBef>
                <a:spcPts val="600"/>
              </a:spcBef>
              <a:buSzTx/>
            </a:pPr>
            <a:r>
              <a:rPr lang="en-US" altLang="en-US" sz="2800" smtClean="0"/>
              <a:t>At night, sleepiness is high because homeostatic sleep pressure is high.</a:t>
            </a:r>
          </a:p>
          <a:p>
            <a:pPr marL="457200" indent="-457200">
              <a:spcBef>
                <a:spcPts val="600"/>
              </a:spcBef>
              <a:buSzTx/>
            </a:pPr>
            <a:r>
              <a:rPr lang="en-US" altLang="en-US" sz="2800" smtClean="0"/>
              <a:t>Sleep restriction progressively increases homeostatic pressure.</a:t>
            </a:r>
          </a:p>
          <a:p>
            <a:pPr marL="457200" indent="-457200">
              <a:spcBef>
                <a:spcPts val="600"/>
              </a:spcBef>
              <a:buSzTx/>
            </a:pPr>
            <a:r>
              <a:rPr lang="en-US" altLang="en-US" sz="2800" smtClean="0"/>
              <a:t>You cannot train yourself to get by on less sleep.</a:t>
            </a:r>
          </a:p>
        </p:txBody>
      </p:sp>
      <p:sp>
        <p:nvSpPr>
          <p:cNvPr id="2" name="Rectangle 2"/>
          <p:cNvSpPr>
            <a:spLocks noGrp="1" noChangeArrowheads="1"/>
          </p:cNvSpPr>
          <p:nvPr>
            <p:ph type="title"/>
          </p:nvPr>
        </p:nvSpPr>
        <p:spPr/>
        <p:txBody>
          <a:bodyPr>
            <a:noAutofit/>
          </a:bodyPr>
          <a:lstStyle/>
          <a:p>
            <a:pPr>
              <a:defRPr/>
            </a:pPr>
            <a:r>
              <a:rPr lang="en-US" sz="3900" i="1" dirty="0"/>
              <a:t>Homeostatic Mechanism</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90800" y="152400"/>
            <a:ext cx="7162800" cy="838201"/>
          </a:xfrm>
        </p:spPr>
        <p:txBody>
          <a:bodyPr>
            <a:noAutofit/>
          </a:bodyPr>
          <a:lstStyle/>
          <a:p>
            <a:pPr eaLnBrk="1" fontAlgn="auto" hangingPunct="1">
              <a:spcAft>
                <a:spcPts val="0"/>
              </a:spcAft>
              <a:defRPr/>
            </a:pPr>
            <a:r>
              <a:rPr lang="en-US" sz="3600" dirty="0"/>
              <a:t>Acute and Chronic Sleep Loss</a:t>
            </a:r>
          </a:p>
        </p:txBody>
      </p:sp>
      <p:sp>
        <p:nvSpPr>
          <p:cNvPr id="36867" name="Rectangle 3"/>
          <p:cNvSpPr>
            <a:spLocks noGrp="1" noChangeArrowheads="1"/>
          </p:cNvSpPr>
          <p:nvPr>
            <p:ph idx="1"/>
          </p:nvPr>
        </p:nvSpPr>
        <p:spPr>
          <a:xfrm>
            <a:off x="457200" y="1435100"/>
            <a:ext cx="11125200" cy="4525963"/>
          </a:xfrm>
        </p:spPr>
        <p:txBody>
          <a:bodyPr/>
          <a:lstStyle/>
          <a:p>
            <a:pPr eaLnBrk="1" hangingPunct="1">
              <a:spcAft>
                <a:spcPts val="1000"/>
              </a:spcAft>
            </a:pPr>
            <a:r>
              <a:rPr lang="en-US" altLang="en-US" smtClean="0"/>
              <a:t>The average adult needs 7-9 hours of restful sleep every 24 hours in order to be fully alert.</a:t>
            </a:r>
          </a:p>
          <a:p>
            <a:pPr eaLnBrk="1" hangingPunct="1">
              <a:spcAft>
                <a:spcPts val="1000"/>
              </a:spcAft>
            </a:pPr>
            <a:r>
              <a:rPr lang="en-US" altLang="en-US" smtClean="0"/>
              <a:t>Despite individual differences in sleep needs, less than 5 hours of sleep is a universal safety hazard.</a:t>
            </a:r>
          </a:p>
          <a:p>
            <a:pPr eaLnBrk="1" hangingPunct="1">
              <a:spcAft>
                <a:spcPts val="1000"/>
              </a:spcAft>
            </a:pPr>
            <a:r>
              <a:rPr lang="en-US" altLang="en-US" smtClean="0"/>
              <a:t>Research has shown that people cannot overcome sleep restriction by repeatedly exposing themselves to insufficient sleep.</a:t>
            </a:r>
          </a:p>
          <a:p>
            <a:pPr eaLnBrk="1" hangingPunct="1">
              <a:spcAft>
                <a:spcPts val="1000"/>
              </a:spcAft>
            </a:pPr>
            <a:r>
              <a:rPr lang="en-US" altLang="en-US" smtClean="0"/>
              <a:t>In addition, it is now clear that chronic sleep restriction poses serious recovery problems.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3"/>
          <p:cNvSpPr>
            <a:spLocks noGrp="1"/>
          </p:cNvSpPr>
          <p:nvPr>
            <p:ph idx="1"/>
          </p:nvPr>
        </p:nvSpPr>
        <p:spPr/>
        <p:txBody>
          <a:bodyPr/>
          <a:lstStyle/>
          <a:p>
            <a:pPr marL="457200" indent="-457200">
              <a:spcBef>
                <a:spcPts val="600"/>
              </a:spcBef>
              <a:buSzTx/>
            </a:pPr>
            <a:r>
              <a:rPr lang="en-US" altLang="en-US" smtClean="0"/>
              <a:t>At present, the exact function of sleep is unknown, and scientists remain somewhat perplexed by the need to sleep since:</a:t>
            </a:r>
          </a:p>
          <a:p>
            <a:pPr marL="712788" lvl="1" indent="-457200">
              <a:spcBef>
                <a:spcPts val="600"/>
              </a:spcBef>
            </a:pPr>
            <a:r>
              <a:rPr lang="en-US" altLang="en-US" sz="1700" i="1" smtClean="0"/>
              <a:t>You can’t eat or drink while sleeping</a:t>
            </a:r>
          </a:p>
          <a:p>
            <a:pPr marL="712788" lvl="1" indent="-457200">
              <a:spcBef>
                <a:spcPts val="600"/>
              </a:spcBef>
            </a:pPr>
            <a:r>
              <a:rPr lang="en-US" altLang="en-US" sz="1700" i="1" smtClean="0"/>
              <a:t>You can’t reproduce while sleeping</a:t>
            </a:r>
          </a:p>
          <a:p>
            <a:pPr marL="712788" lvl="1" indent="-457200">
              <a:spcBef>
                <a:spcPts val="600"/>
              </a:spcBef>
            </a:pPr>
            <a:r>
              <a:rPr lang="en-US" altLang="en-US" sz="1700" i="1" smtClean="0"/>
              <a:t>You can’t attend to the environment while sleeping</a:t>
            </a:r>
          </a:p>
          <a:p>
            <a:pPr marL="712788" lvl="1" indent="-457200">
              <a:spcBef>
                <a:spcPts val="600"/>
              </a:spcBef>
            </a:pPr>
            <a:r>
              <a:rPr lang="en-US" altLang="en-US" sz="1700" i="1" smtClean="0"/>
              <a:t>You are vulnerable to predators while sleeping</a:t>
            </a:r>
          </a:p>
          <a:p>
            <a:pPr marL="457200" indent="-457200">
              <a:spcBef>
                <a:spcPts val="600"/>
              </a:spcBef>
            </a:pPr>
            <a:r>
              <a:rPr lang="en-US" altLang="en-US" smtClean="0"/>
              <a:t>In light of these negative aspects, sleep must serve a very important offsetting evolutionary advantage to make it worthwhile.</a:t>
            </a:r>
          </a:p>
        </p:txBody>
      </p:sp>
      <p:sp>
        <p:nvSpPr>
          <p:cNvPr id="91138" name="Rectangle 2"/>
          <p:cNvSpPr>
            <a:spLocks noGrp="1" noChangeArrowheads="1"/>
          </p:cNvSpPr>
          <p:nvPr>
            <p:ph type="title"/>
          </p:nvPr>
        </p:nvSpPr>
        <p:spPr/>
        <p:txBody>
          <a:bodyPr>
            <a:noAutofit/>
          </a:bodyPr>
          <a:lstStyle/>
          <a:p>
            <a:pPr eaLnBrk="1" hangingPunct="1">
              <a:defRPr/>
            </a:pPr>
            <a:r>
              <a:rPr lang="en-US" sz="3600" dirty="0"/>
              <a:t>The Reason We Need to Sleep</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500"/>
                                        <p:tgtEl>
                                          <p:spTgt spid="9113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1139">
                                            <p:txEl>
                                              <p:pRg st="1" end="1"/>
                                            </p:txEl>
                                          </p:spTgt>
                                        </p:tgtEl>
                                        <p:attrNameLst>
                                          <p:attrName>style.visibility</p:attrName>
                                        </p:attrNameLst>
                                      </p:cBhvr>
                                      <p:to>
                                        <p:strVal val="visible"/>
                                      </p:to>
                                    </p:set>
                                    <p:animEffect transition="in" filter="wipe(left)">
                                      <p:cBhvr>
                                        <p:cTn id="10" dur="500"/>
                                        <p:tgtEl>
                                          <p:spTgt spid="9113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Effect transition="in" filter="wipe(left)">
                                      <p:cBhvr>
                                        <p:cTn id="13" dur="500"/>
                                        <p:tgtEl>
                                          <p:spTgt spid="9113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1139">
                                            <p:txEl>
                                              <p:pRg st="3" end="3"/>
                                            </p:txEl>
                                          </p:spTgt>
                                        </p:tgtEl>
                                        <p:attrNameLst>
                                          <p:attrName>style.visibility</p:attrName>
                                        </p:attrNameLst>
                                      </p:cBhvr>
                                      <p:to>
                                        <p:strVal val="visible"/>
                                      </p:to>
                                    </p:set>
                                    <p:animEffect transition="in" filter="wipe(left)">
                                      <p:cBhvr>
                                        <p:cTn id="16" dur="500"/>
                                        <p:tgtEl>
                                          <p:spTgt spid="91139">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animEffect transition="in" filter="wipe(left)">
                                      <p:cBhvr>
                                        <p:cTn id="19" dur="500"/>
                                        <p:tgtEl>
                                          <p:spTgt spid="91139">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1139">
                                            <p:txEl>
                                              <p:pRg st="5" end="5"/>
                                            </p:txEl>
                                          </p:spTgt>
                                        </p:tgtEl>
                                        <p:attrNameLst>
                                          <p:attrName>style.visibility</p:attrName>
                                        </p:attrNameLst>
                                      </p:cBhvr>
                                      <p:to>
                                        <p:strVal val="visible"/>
                                      </p:to>
                                    </p:set>
                                    <p:animEffect transition="in" filter="wipe(left)">
                                      <p:cBhvr>
                                        <p:cTn id="24" dur="500"/>
                                        <p:tgtEl>
                                          <p:spTgt spid="91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3"/>
          <p:cNvSpPr>
            <a:spLocks noGrp="1"/>
          </p:cNvSpPr>
          <p:nvPr>
            <p:ph idx="1"/>
          </p:nvPr>
        </p:nvSpPr>
        <p:spPr>
          <a:xfrm>
            <a:off x="609600" y="1293813"/>
            <a:ext cx="10972800" cy="4525962"/>
          </a:xfrm>
        </p:spPr>
        <p:txBody>
          <a:bodyPr>
            <a:normAutofit fontScale="92500" lnSpcReduction="10000"/>
          </a:bodyPr>
          <a:lstStyle/>
          <a:p>
            <a:pPr marL="457200" indent="-457200">
              <a:spcBef>
                <a:spcPts val="600"/>
              </a:spcBef>
              <a:buSzTx/>
              <a:defRPr/>
            </a:pPr>
            <a:r>
              <a:rPr lang="en-US" altLang="en-US" sz="2000" smtClean="0"/>
              <a:t>Sleep affects the immune system:</a:t>
            </a:r>
          </a:p>
          <a:p>
            <a:pPr marL="712788" lvl="1" indent="-457200">
              <a:spcBef>
                <a:spcPts val="600"/>
              </a:spcBef>
              <a:defRPr/>
            </a:pPr>
            <a:r>
              <a:rPr lang="en-US" altLang="en-US" sz="1600" smtClean="0"/>
              <a:t>Sleep is altered during infectious diseases</a:t>
            </a:r>
          </a:p>
          <a:p>
            <a:pPr marL="712788" lvl="1" indent="-457200">
              <a:spcBef>
                <a:spcPts val="600"/>
              </a:spcBef>
              <a:defRPr/>
            </a:pPr>
            <a:r>
              <a:rPr lang="en-US" altLang="en-US" sz="1600" smtClean="0"/>
              <a:t>It improves antigen-specific immune defenses</a:t>
            </a:r>
          </a:p>
          <a:p>
            <a:pPr marL="712788" lvl="1" indent="-457200">
              <a:spcBef>
                <a:spcPts val="600"/>
              </a:spcBef>
              <a:defRPr/>
            </a:pPr>
            <a:r>
              <a:rPr lang="en-US" altLang="en-US" sz="1600" smtClean="0"/>
              <a:t>It aids in disease recuperation</a:t>
            </a:r>
          </a:p>
          <a:p>
            <a:pPr marL="457200" indent="-457200">
              <a:spcBef>
                <a:spcPts val="600"/>
              </a:spcBef>
              <a:buSzTx/>
              <a:defRPr/>
            </a:pPr>
            <a:r>
              <a:rPr lang="en-US" altLang="en-US" sz="2000" smtClean="0"/>
              <a:t>Sleep reduces caloric use:</a:t>
            </a:r>
          </a:p>
          <a:p>
            <a:pPr marL="712788" lvl="1" indent="-457200">
              <a:spcBef>
                <a:spcPts val="600"/>
              </a:spcBef>
              <a:defRPr/>
            </a:pPr>
            <a:r>
              <a:rPr lang="en-US" altLang="en-US" sz="1600" smtClean="0"/>
              <a:t>Sleep reduces metabolism so energy stores depleted while awake are restored – </a:t>
            </a:r>
            <a:r>
              <a:rPr lang="en-US" altLang="en-US" sz="1600" i="1" smtClean="0"/>
              <a:t>we couldn’t continue to consume the same amount of energy asleep as when awake or we couldn’t catch up on energy supply</a:t>
            </a:r>
          </a:p>
          <a:p>
            <a:pPr marL="457200" indent="-457200">
              <a:spcBef>
                <a:spcPts val="600"/>
              </a:spcBef>
              <a:defRPr/>
            </a:pPr>
            <a:r>
              <a:rPr lang="en-US" altLang="en-US" sz="2000" smtClean="0"/>
              <a:t>Sleep serves a glymphatic function:</a:t>
            </a:r>
          </a:p>
          <a:p>
            <a:pPr marL="712788" lvl="1" indent="-457200">
              <a:spcBef>
                <a:spcPts val="600"/>
              </a:spcBef>
              <a:defRPr/>
            </a:pPr>
            <a:r>
              <a:rPr lang="en-US" altLang="en-US" sz="1600" smtClean="0"/>
              <a:t>Cerebrospinal fluid flow in the brain is increased to aid in removal of wake-related toxins</a:t>
            </a:r>
          </a:p>
          <a:p>
            <a:pPr marL="712788" lvl="1" indent="-457200">
              <a:spcBef>
                <a:spcPts val="600"/>
              </a:spcBef>
              <a:defRPr/>
            </a:pPr>
            <a:r>
              <a:rPr lang="en-US" altLang="en-US" sz="1600" smtClean="0"/>
              <a:t>In particular, removal of extracellular beta-amyloid proteins associated with Alzheimer’s Disease in enhanced</a:t>
            </a:r>
          </a:p>
          <a:p>
            <a:pPr marL="457200" indent="-457200">
              <a:spcBef>
                <a:spcPts val="600"/>
              </a:spcBef>
              <a:defRPr/>
            </a:pPr>
            <a:r>
              <a:rPr lang="en-US" altLang="en-US" sz="2000" smtClean="0"/>
              <a:t>Sleep serves a connectivity function:</a:t>
            </a:r>
          </a:p>
          <a:p>
            <a:pPr marL="712788" lvl="1" indent="-457200">
              <a:spcBef>
                <a:spcPts val="600"/>
              </a:spcBef>
              <a:defRPr/>
            </a:pPr>
            <a:r>
              <a:rPr lang="en-US" altLang="en-US" sz="1600" smtClean="0"/>
              <a:t>Strengthens newly-formed synapses</a:t>
            </a:r>
          </a:p>
          <a:p>
            <a:pPr marL="712788" lvl="1" indent="-457200">
              <a:spcBef>
                <a:spcPts val="600"/>
              </a:spcBef>
              <a:defRPr/>
            </a:pPr>
            <a:r>
              <a:rPr lang="en-US" altLang="en-US" sz="1600" smtClean="0"/>
              <a:t>Aids in other complex processes that erase obsolete memories, consolidate new memories, and maintain plasticity (to help form new memories)</a:t>
            </a:r>
          </a:p>
        </p:txBody>
      </p:sp>
      <p:sp>
        <p:nvSpPr>
          <p:cNvPr id="91138" name="Rectangle 2"/>
          <p:cNvSpPr>
            <a:spLocks noGrp="1" noChangeArrowheads="1"/>
          </p:cNvSpPr>
          <p:nvPr>
            <p:ph type="title"/>
          </p:nvPr>
        </p:nvSpPr>
        <p:spPr/>
        <p:txBody>
          <a:bodyPr>
            <a:noAutofit/>
          </a:bodyPr>
          <a:lstStyle/>
          <a:p>
            <a:pPr eaLnBrk="1" hangingPunct="1">
              <a:defRPr/>
            </a:pPr>
            <a:r>
              <a:rPr lang="en-US" sz="3600" dirty="0"/>
              <a:t>Select </a:t>
            </a:r>
            <a:r>
              <a:rPr lang="en-US" sz="3600" dirty="0" smtClean="0"/>
              <a:t>Proposed Functions </a:t>
            </a:r>
            <a:r>
              <a:rPr lang="en-US" sz="3600" dirty="0"/>
              <a:t>of </a:t>
            </a:r>
            <a:r>
              <a:rPr lang="en-US" sz="3600" dirty="0" smtClean="0"/>
              <a:t>Sleep</a:t>
            </a:r>
            <a:endParaRPr lang="en-US" sz="3600" dirty="0"/>
          </a:p>
        </p:txBody>
      </p:sp>
      <p:sp>
        <p:nvSpPr>
          <p:cNvPr id="4" name="TextBox 5"/>
          <p:cNvSpPr txBox="1">
            <a:spLocks noChangeArrowheads="1"/>
          </p:cNvSpPr>
          <p:nvPr/>
        </p:nvSpPr>
        <p:spPr bwMode="auto">
          <a:xfrm>
            <a:off x="5867400" y="6427788"/>
            <a:ext cx="6115050" cy="430212"/>
          </a:xfrm>
          <a:prstGeom prst="rect">
            <a:avLst/>
          </a:prstGeom>
          <a:noFill/>
          <a:ln w="9525">
            <a:noFill/>
            <a:miter lim="800000"/>
            <a:headEnd/>
            <a:tailEnd/>
          </a:ln>
        </p:spPr>
        <p:txBody>
          <a:bodyPr>
            <a:spAutoFit/>
          </a:bodyPr>
          <a:lstStyle/>
          <a:p>
            <a:pPr>
              <a:defRPr/>
            </a:pPr>
            <a:r>
              <a:rPr lang="en-US" sz="1100" dirty="0">
                <a:latin typeface="+mn-lt"/>
              </a:rPr>
              <a:t>Krueger et al. (2016). Sleep function: Toward elucidating an enigma. Sleep Med Rev, 28:46-54.</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500"/>
                                        <p:tgtEl>
                                          <p:spTgt spid="9113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1139">
                                            <p:txEl>
                                              <p:pRg st="1" end="1"/>
                                            </p:txEl>
                                          </p:spTgt>
                                        </p:tgtEl>
                                        <p:attrNameLst>
                                          <p:attrName>style.visibility</p:attrName>
                                        </p:attrNameLst>
                                      </p:cBhvr>
                                      <p:to>
                                        <p:strVal val="visible"/>
                                      </p:to>
                                    </p:set>
                                    <p:animEffect transition="in" filter="wipe(left)">
                                      <p:cBhvr>
                                        <p:cTn id="10" dur="500"/>
                                        <p:tgtEl>
                                          <p:spTgt spid="9113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Effect transition="in" filter="wipe(left)">
                                      <p:cBhvr>
                                        <p:cTn id="13" dur="500"/>
                                        <p:tgtEl>
                                          <p:spTgt spid="9113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1139">
                                            <p:txEl>
                                              <p:pRg st="3" end="3"/>
                                            </p:txEl>
                                          </p:spTgt>
                                        </p:tgtEl>
                                        <p:attrNameLst>
                                          <p:attrName>style.visibility</p:attrName>
                                        </p:attrNameLst>
                                      </p:cBhvr>
                                      <p:to>
                                        <p:strVal val="visible"/>
                                      </p:to>
                                    </p:set>
                                    <p:animEffect transition="in" filter="wipe(left)">
                                      <p:cBhvr>
                                        <p:cTn id="16" dur="500"/>
                                        <p:tgtEl>
                                          <p:spTgt spid="9113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1139">
                                            <p:txEl>
                                              <p:pRg st="4" end="4"/>
                                            </p:txEl>
                                          </p:spTgt>
                                        </p:tgtEl>
                                        <p:attrNameLst>
                                          <p:attrName>style.visibility</p:attrName>
                                        </p:attrNameLst>
                                      </p:cBhvr>
                                      <p:to>
                                        <p:strVal val="visible"/>
                                      </p:to>
                                    </p:set>
                                    <p:animEffect transition="in" filter="wipe(left)">
                                      <p:cBhvr>
                                        <p:cTn id="21" dur="500"/>
                                        <p:tgtEl>
                                          <p:spTgt spid="9113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1139">
                                            <p:txEl>
                                              <p:pRg st="5" end="5"/>
                                            </p:txEl>
                                          </p:spTgt>
                                        </p:tgtEl>
                                        <p:attrNameLst>
                                          <p:attrName>style.visibility</p:attrName>
                                        </p:attrNameLst>
                                      </p:cBhvr>
                                      <p:to>
                                        <p:strVal val="visible"/>
                                      </p:to>
                                    </p:set>
                                    <p:animEffect transition="in" filter="wipe(left)">
                                      <p:cBhvr>
                                        <p:cTn id="24" dur="500"/>
                                        <p:tgtEl>
                                          <p:spTgt spid="91139">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1139">
                                            <p:txEl>
                                              <p:pRg st="6" end="6"/>
                                            </p:txEl>
                                          </p:spTgt>
                                        </p:tgtEl>
                                        <p:attrNameLst>
                                          <p:attrName>style.visibility</p:attrName>
                                        </p:attrNameLst>
                                      </p:cBhvr>
                                      <p:to>
                                        <p:strVal val="visible"/>
                                      </p:to>
                                    </p:set>
                                    <p:animEffect transition="in" filter="wipe(left)">
                                      <p:cBhvr>
                                        <p:cTn id="29" dur="500"/>
                                        <p:tgtEl>
                                          <p:spTgt spid="91139">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1139">
                                            <p:txEl>
                                              <p:pRg st="7" end="7"/>
                                            </p:txEl>
                                          </p:spTgt>
                                        </p:tgtEl>
                                        <p:attrNameLst>
                                          <p:attrName>style.visibility</p:attrName>
                                        </p:attrNameLst>
                                      </p:cBhvr>
                                      <p:to>
                                        <p:strVal val="visible"/>
                                      </p:to>
                                    </p:set>
                                    <p:animEffect transition="in" filter="wipe(left)">
                                      <p:cBhvr>
                                        <p:cTn id="32" dur="500"/>
                                        <p:tgtEl>
                                          <p:spTgt spid="91139">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1139">
                                            <p:txEl>
                                              <p:pRg st="8" end="8"/>
                                            </p:txEl>
                                          </p:spTgt>
                                        </p:tgtEl>
                                        <p:attrNameLst>
                                          <p:attrName>style.visibility</p:attrName>
                                        </p:attrNameLst>
                                      </p:cBhvr>
                                      <p:to>
                                        <p:strVal val="visible"/>
                                      </p:to>
                                    </p:set>
                                    <p:animEffect transition="in" filter="wipe(left)">
                                      <p:cBhvr>
                                        <p:cTn id="35" dur="500"/>
                                        <p:tgtEl>
                                          <p:spTgt spid="91139">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1139">
                                            <p:txEl>
                                              <p:pRg st="9" end="9"/>
                                            </p:txEl>
                                          </p:spTgt>
                                        </p:tgtEl>
                                        <p:attrNameLst>
                                          <p:attrName>style.visibility</p:attrName>
                                        </p:attrNameLst>
                                      </p:cBhvr>
                                      <p:to>
                                        <p:strVal val="visible"/>
                                      </p:to>
                                    </p:set>
                                    <p:animEffect transition="in" filter="wipe(left)">
                                      <p:cBhvr>
                                        <p:cTn id="40" dur="500"/>
                                        <p:tgtEl>
                                          <p:spTgt spid="91139">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1139">
                                            <p:txEl>
                                              <p:pRg st="10" end="10"/>
                                            </p:txEl>
                                          </p:spTgt>
                                        </p:tgtEl>
                                        <p:attrNameLst>
                                          <p:attrName>style.visibility</p:attrName>
                                        </p:attrNameLst>
                                      </p:cBhvr>
                                      <p:to>
                                        <p:strVal val="visible"/>
                                      </p:to>
                                    </p:set>
                                    <p:animEffect transition="in" filter="wipe(left)">
                                      <p:cBhvr>
                                        <p:cTn id="43" dur="500"/>
                                        <p:tgtEl>
                                          <p:spTgt spid="91139">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91139">
                                            <p:txEl>
                                              <p:pRg st="11" end="11"/>
                                            </p:txEl>
                                          </p:spTgt>
                                        </p:tgtEl>
                                        <p:attrNameLst>
                                          <p:attrName>style.visibility</p:attrName>
                                        </p:attrNameLst>
                                      </p:cBhvr>
                                      <p:to>
                                        <p:strVal val="visible"/>
                                      </p:to>
                                    </p:set>
                                    <p:animEffect transition="in" filter="wipe(left)">
                                      <p:cBhvr>
                                        <p:cTn id="46" dur="500"/>
                                        <p:tgtEl>
                                          <p:spTgt spid="9113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idx="1"/>
          </p:nvPr>
        </p:nvSpPr>
        <p:spPr/>
        <p:txBody>
          <a:bodyPr>
            <a:normAutofit lnSpcReduction="10000"/>
          </a:bodyPr>
          <a:lstStyle/>
          <a:p>
            <a:pPr marL="457200" indent="-457200">
              <a:spcBef>
                <a:spcPts val="600"/>
              </a:spcBef>
              <a:buSzTx/>
              <a:defRPr/>
            </a:pPr>
            <a:r>
              <a:rPr lang="en-US" sz="2800" dirty="0"/>
              <a:t>Time of day (body-clock time) is another part of the fatigue equation.</a:t>
            </a:r>
          </a:p>
          <a:p>
            <a:pPr marL="457200" indent="-457200">
              <a:spcBef>
                <a:spcPts val="600"/>
              </a:spcBef>
              <a:buSzTx/>
              <a:defRPr/>
            </a:pPr>
            <a:r>
              <a:rPr lang="en-US" sz="2800" dirty="0"/>
              <a:t>Exposure to sunlight is a major determinant of the body clock.</a:t>
            </a:r>
          </a:p>
          <a:p>
            <a:pPr marL="457200" indent="-457200">
              <a:spcBef>
                <a:spcPts val="600"/>
              </a:spcBef>
              <a:buSzTx/>
              <a:defRPr/>
            </a:pPr>
            <a:r>
              <a:rPr lang="en-US" sz="2800" dirty="0"/>
              <a:t>Maximum sleepiness usually is predawn and right after sunrise (0200-0800).</a:t>
            </a:r>
          </a:p>
          <a:p>
            <a:pPr marL="457200" indent="-457200">
              <a:spcBef>
                <a:spcPts val="600"/>
              </a:spcBef>
              <a:buSzTx/>
              <a:defRPr/>
            </a:pPr>
            <a:r>
              <a:rPr lang="en-US" sz="2800" dirty="0"/>
              <a:t>After changing to a new schedule, the sleepy time may occur at work.</a:t>
            </a:r>
          </a:p>
          <a:p>
            <a:pPr marL="457200" indent="-457200">
              <a:spcBef>
                <a:spcPts val="600"/>
              </a:spcBef>
              <a:buSzTx/>
              <a:defRPr/>
            </a:pPr>
            <a:r>
              <a:rPr lang="en-US" sz="2800" dirty="0"/>
              <a:t>Constant schedule changes will disturb internal rhythms and may impair sleep and subsequent performance. </a:t>
            </a:r>
          </a:p>
          <a:p>
            <a:pPr>
              <a:lnSpc>
                <a:spcPct val="90000"/>
              </a:lnSpc>
              <a:buSzTx/>
              <a:defRPr/>
            </a:pPr>
            <a:endParaRPr lang="en-US" sz="2800" dirty="0"/>
          </a:p>
        </p:txBody>
      </p:sp>
      <p:sp>
        <p:nvSpPr>
          <p:cNvPr id="39938" name="Rectangle 2"/>
          <p:cNvSpPr>
            <a:spLocks noGrp="1" noChangeArrowheads="1"/>
          </p:cNvSpPr>
          <p:nvPr>
            <p:ph type="title"/>
          </p:nvPr>
        </p:nvSpPr>
        <p:spPr/>
        <p:txBody>
          <a:bodyPr>
            <a:noAutofit/>
          </a:bodyPr>
          <a:lstStyle/>
          <a:p>
            <a:pPr>
              <a:defRPr/>
            </a:pPr>
            <a:r>
              <a:rPr lang="en-US" sz="3900" i="1" dirty="0"/>
              <a:t>Circadian Mechanism</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p:txBody>
          <a:bodyPr/>
          <a:lstStyle/>
          <a:p>
            <a:pPr marL="457200" indent="-457200" eaLnBrk="1" hangingPunct="1">
              <a:spcBef>
                <a:spcPts val="600"/>
              </a:spcBef>
            </a:pPr>
            <a:r>
              <a:rPr lang="en-US" altLang="en-US" sz="2800" smtClean="0"/>
              <a:t>Most biological and psychological processes vary on a 24-hour cycle:</a:t>
            </a:r>
          </a:p>
          <a:p>
            <a:pPr marL="914400" lvl="1" indent="-450850" eaLnBrk="1" hangingPunct="1"/>
            <a:r>
              <a:rPr lang="en-US" altLang="en-US" smtClean="0"/>
              <a:t>Body temperature</a:t>
            </a:r>
          </a:p>
          <a:p>
            <a:pPr marL="914400" lvl="1" indent="-450850" eaLnBrk="1" hangingPunct="1"/>
            <a:r>
              <a:rPr lang="en-US" altLang="en-US" smtClean="0"/>
              <a:t>Hormone levels</a:t>
            </a:r>
          </a:p>
          <a:p>
            <a:pPr marL="914400" lvl="1" indent="-450850" eaLnBrk="1" hangingPunct="1"/>
            <a:r>
              <a:rPr lang="en-US" altLang="en-US" smtClean="0"/>
              <a:t>Alertness levels</a:t>
            </a:r>
          </a:p>
          <a:p>
            <a:pPr marL="457200" indent="-457200" eaLnBrk="1" hangingPunct="1">
              <a:spcBef>
                <a:spcPts val="600"/>
              </a:spcBef>
            </a:pPr>
            <a:r>
              <a:rPr lang="en-US" altLang="en-US" sz="2800" smtClean="0"/>
              <a:t>Normal rhythm is slightly longer than 24 hours </a:t>
            </a:r>
          </a:p>
          <a:p>
            <a:pPr marL="457200" indent="-457200" eaLnBrk="1" hangingPunct="1">
              <a:spcBef>
                <a:spcPts val="600"/>
              </a:spcBef>
            </a:pPr>
            <a:r>
              <a:rPr lang="en-US" altLang="en-US" sz="2800" smtClean="0"/>
              <a:t>The sun entrains the rhythm daily</a:t>
            </a:r>
          </a:p>
          <a:p>
            <a:pPr marL="457200" indent="-457200" eaLnBrk="1" hangingPunct="1">
              <a:spcBef>
                <a:spcPts val="600"/>
              </a:spcBef>
            </a:pPr>
            <a:r>
              <a:rPr lang="en-US" altLang="en-US" sz="2800" smtClean="0"/>
              <a:t>People deprived of light exposure maintain a rhythm about 25 hours in length</a:t>
            </a:r>
          </a:p>
        </p:txBody>
      </p:sp>
      <p:sp>
        <p:nvSpPr>
          <p:cNvPr id="76802" name="Rectangle 2"/>
          <p:cNvSpPr>
            <a:spLocks noGrp="1" noChangeArrowheads="1"/>
          </p:cNvSpPr>
          <p:nvPr>
            <p:ph type="title"/>
          </p:nvPr>
        </p:nvSpPr>
        <p:spPr/>
        <p:txBody>
          <a:bodyPr>
            <a:noAutofit/>
          </a:bodyPr>
          <a:lstStyle/>
          <a:p>
            <a:pPr eaLnBrk="1" hangingPunct="1">
              <a:defRPr/>
            </a:pPr>
            <a:r>
              <a:rPr lang="en-US" sz="3900" dirty="0"/>
              <a:t>Circadian Rhythm Facts</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eaLnBrk="1" fontAlgn="auto" hangingPunct="1">
              <a:spcAft>
                <a:spcPts val="0"/>
              </a:spcAft>
              <a:defRPr/>
            </a:pPr>
            <a:r>
              <a:rPr lang="en-US" sz="3200" dirty="0"/>
              <a:t>Legal Notices</a:t>
            </a:r>
            <a:endParaRPr lang="en-US" sz="3200" dirty="0">
              <a:solidFill>
                <a:srgbClr val="00B050"/>
              </a:solidFill>
            </a:endParaRPr>
          </a:p>
        </p:txBody>
      </p:sp>
      <p:sp>
        <p:nvSpPr>
          <p:cNvPr id="11267" name="TextBox 3"/>
          <p:cNvSpPr txBox="1">
            <a:spLocks noChangeArrowheads="1"/>
          </p:cNvSpPr>
          <p:nvPr/>
        </p:nvSpPr>
        <p:spPr bwMode="auto">
          <a:xfrm>
            <a:off x="2895600" y="1295400"/>
            <a:ext cx="64008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u="sng">
                <a:solidFill>
                  <a:srgbClr val="000000"/>
                </a:solidFill>
              </a:rPr>
              <a:t>Distribution</a:t>
            </a:r>
            <a:r>
              <a:rPr lang="en-US" altLang="en-US" sz="1200" b="1" u="sng">
                <a:solidFill>
                  <a:srgbClr val="F87642"/>
                </a:solidFill>
              </a:rPr>
              <a:t> </a:t>
            </a:r>
          </a:p>
          <a:p>
            <a:r>
              <a:rPr lang="en-US" altLang="en-US" sz="1100">
                <a:solidFill>
                  <a:srgbClr val="000000"/>
                </a:solidFill>
              </a:rPr>
              <a:t>Approved for public release; distribution is unlimited.</a:t>
            </a:r>
            <a:endParaRPr lang="en-US" altLang="en-US" sz="1100" b="1">
              <a:solidFill>
                <a:srgbClr val="FF0000"/>
              </a:solidFill>
            </a:endParaRPr>
          </a:p>
        </p:txBody>
      </p:sp>
      <p:sp>
        <p:nvSpPr>
          <p:cNvPr id="7" name="Content Placeholder 2"/>
          <p:cNvSpPr txBox="1">
            <a:spLocks/>
          </p:cNvSpPr>
          <p:nvPr/>
        </p:nvSpPr>
        <p:spPr>
          <a:xfrm>
            <a:off x="2895600" y="1892300"/>
            <a:ext cx="6400800" cy="766763"/>
          </a:xfrm>
          <a:prstGeom prst="rect">
            <a:avLst/>
          </a:prstGeom>
        </p:spPr>
        <p:txBody>
          <a:bodyPr/>
          <a:lstStyle/>
          <a:p>
            <a:pPr>
              <a:defRPr/>
            </a:pPr>
            <a:r>
              <a:rPr lang="en-US" sz="1200" b="1" u="sng" dirty="0">
                <a:solidFill>
                  <a:prstClr val="black"/>
                </a:solidFill>
              </a:rPr>
              <a:t>Disclaimer</a:t>
            </a:r>
          </a:p>
          <a:p>
            <a:pPr>
              <a:defRPr/>
            </a:pPr>
            <a:r>
              <a:rPr lang="en-US" sz="1100" dirty="0">
                <a:solidFill>
                  <a:prstClr val="black"/>
                </a:solidFill>
              </a:rPr>
              <a:t>The views expressed in this presentation are those of the author and do not necessarily </a:t>
            </a:r>
          </a:p>
          <a:p>
            <a:pPr>
              <a:defRPr/>
            </a:pPr>
            <a:r>
              <a:rPr lang="en-US" sz="1100" dirty="0">
                <a:solidFill>
                  <a:prstClr val="black"/>
                </a:solidFill>
              </a:rPr>
              <a:t>reflect  the official policy or position of the Department of the Navy, Department of Defense, </a:t>
            </a:r>
          </a:p>
          <a:p>
            <a:pPr>
              <a:defRPr/>
            </a:pPr>
            <a:r>
              <a:rPr lang="en-US" sz="1100" dirty="0">
                <a:solidFill>
                  <a:prstClr val="black"/>
                </a:solidFill>
              </a:rPr>
              <a:t>nor the U.S. Government.</a:t>
            </a:r>
          </a:p>
          <a:p>
            <a:pPr marL="257175" indent="-257175">
              <a:spcBef>
                <a:spcPct val="20000"/>
              </a:spcBef>
              <a:buFont typeface="Arial" pitchFamily="34" charset="0"/>
              <a:buChar char="•"/>
              <a:defRPr/>
            </a:pPr>
            <a:endParaRPr lang="en-US" sz="1350" dirty="0">
              <a:solidFill>
                <a:prstClr val="black"/>
              </a:solidFill>
            </a:endParaRPr>
          </a:p>
        </p:txBody>
      </p:sp>
      <p:sp>
        <p:nvSpPr>
          <p:cNvPr id="8" name="Content Placeholder 2"/>
          <p:cNvSpPr txBox="1">
            <a:spLocks/>
          </p:cNvSpPr>
          <p:nvPr/>
        </p:nvSpPr>
        <p:spPr>
          <a:xfrm>
            <a:off x="2895600" y="2819400"/>
            <a:ext cx="6400800" cy="998538"/>
          </a:xfrm>
          <a:prstGeom prst="rect">
            <a:avLst/>
          </a:prstGeom>
        </p:spPr>
        <p:txBody>
          <a:bodyPr>
            <a:normAutofit fontScale="92500" lnSpcReduction="10000"/>
          </a:bodyPr>
          <a:lstStyle/>
          <a:p>
            <a:pPr>
              <a:defRPr/>
            </a:pPr>
            <a:r>
              <a:rPr lang="en-US" sz="1200" b="1" u="sng" dirty="0">
                <a:solidFill>
                  <a:prstClr val="black"/>
                </a:solidFill>
              </a:rPr>
              <a:t>Copyright</a:t>
            </a:r>
          </a:p>
          <a:p>
            <a:pPr>
              <a:defRPr/>
            </a:pPr>
            <a:r>
              <a:rPr lang="en-US" sz="1200" dirty="0">
                <a:solidFill>
                  <a:prstClr val="black"/>
                </a:solidFill>
              </a:rPr>
              <a:t>I am an employee of the U.S. Government.  This work was prepared as part of my official duties. Title 17, USC, §105 provides that ‘Copyright protection under this title is not available for any work of the U.S. Government.’ Title 17, USC, §101 defines a U.S. Government work as </a:t>
            </a:r>
          </a:p>
          <a:p>
            <a:pPr>
              <a:defRPr/>
            </a:pPr>
            <a:r>
              <a:rPr lang="en-US" sz="1200" dirty="0">
                <a:solidFill>
                  <a:prstClr val="black"/>
                </a:solidFill>
              </a:rPr>
              <a:t>a work prepared by a military service member or employee of the U.S. </a:t>
            </a:r>
          </a:p>
          <a:p>
            <a:pPr>
              <a:defRPr/>
            </a:pPr>
            <a:r>
              <a:rPr lang="en-US" sz="1200" dirty="0">
                <a:solidFill>
                  <a:prstClr val="black"/>
                </a:solidFill>
              </a:rPr>
              <a:t>Government as part of that person’s official duties. </a:t>
            </a:r>
            <a:endParaRPr lang="en-US" sz="1200" b="1" dirty="0">
              <a:solidFill>
                <a:srgbClr val="444D26">
                  <a:lumMod val="75000"/>
                </a:srgbClr>
              </a:solidFill>
            </a:endParaRPr>
          </a:p>
          <a:p>
            <a:pPr marL="257175" indent="-257175">
              <a:spcBef>
                <a:spcPct val="20000"/>
              </a:spcBef>
              <a:buFont typeface="Arial" pitchFamily="34" charset="0"/>
              <a:buChar char="•"/>
              <a:defRPr/>
            </a:pPr>
            <a:endParaRPr lang="en-US" sz="1350" dirty="0">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Autofit/>
          </a:bodyPr>
          <a:lstStyle/>
          <a:p>
            <a:pPr eaLnBrk="1" hangingPunct="1">
              <a:defRPr/>
            </a:pPr>
            <a:r>
              <a:rPr lang="en-US" sz="3900" dirty="0"/>
              <a:t>Circadian Disruptions</a:t>
            </a:r>
          </a:p>
        </p:txBody>
      </p:sp>
      <p:sp>
        <p:nvSpPr>
          <p:cNvPr id="7" name="Content Placeholder 6"/>
          <p:cNvSpPr>
            <a:spLocks noGrp="1"/>
          </p:cNvSpPr>
          <p:nvPr>
            <p:ph sz="half" idx="1"/>
          </p:nvPr>
        </p:nvSpPr>
        <p:spPr>
          <a:xfrm>
            <a:off x="322263" y="1216025"/>
            <a:ext cx="5697537" cy="5121275"/>
          </a:xfrm>
        </p:spPr>
        <p:txBody>
          <a:bodyPr/>
          <a:lstStyle/>
          <a:p>
            <a:pPr marL="419100" indent="-382588" algn="ctr" eaLnBrk="1" hangingPunct="1">
              <a:spcBef>
                <a:spcPct val="50000"/>
              </a:spcBef>
              <a:buFont typeface="Wingdings 3" panose="05040102010807070707" pitchFamily="18" charset="2"/>
              <a:buNone/>
            </a:pPr>
            <a:r>
              <a:rPr kumimoji="1" lang="en-US" altLang="en-US" sz="3200" b="1" smtClean="0"/>
              <a:t>Jet Lag</a:t>
            </a:r>
          </a:p>
          <a:p>
            <a:pPr marL="419100" indent="-382588" eaLnBrk="1" hangingPunct="1">
              <a:spcBef>
                <a:spcPct val="50000"/>
              </a:spcBef>
              <a:buFont typeface="Wingdings 3" panose="05040102010807070707" pitchFamily="18" charset="2"/>
              <a:buNone/>
            </a:pPr>
            <a:r>
              <a:rPr kumimoji="1" lang="en-US" altLang="en-US" smtClean="0"/>
              <a:t>	Rapid time-zone changes cause disagreements between the body clock and the local time schedule</a:t>
            </a:r>
          </a:p>
        </p:txBody>
      </p:sp>
      <p:sp>
        <p:nvSpPr>
          <p:cNvPr id="8" name="Content Placeholder 7"/>
          <p:cNvSpPr>
            <a:spLocks noGrp="1"/>
          </p:cNvSpPr>
          <p:nvPr>
            <p:ph sz="half" idx="2"/>
          </p:nvPr>
        </p:nvSpPr>
        <p:spPr>
          <a:xfrm>
            <a:off x="6223000" y="1216025"/>
            <a:ext cx="5697538" cy="5121275"/>
          </a:xfrm>
        </p:spPr>
        <p:txBody>
          <a:bodyPr/>
          <a:lstStyle/>
          <a:p>
            <a:pPr marL="419100" indent="-382588" algn="ctr" eaLnBrk="1" hangingPunct="1">
              <a:buFont typeface="Wingdings 3" panose="05040102010807070707" pitchFamily="18" charset="2"/>
              <a:buNone/>
            </a:pPr>
            <a:r>
              <a:rPr lang="en-US" altLang="en-US" sz="3200" b="1" smtClean="0"/>
              <a:t>Shift Lag</a:t>
            </a:r>
          </a:p>
          <a:p>
            <a:pPr marL="419100" indent="-382588" eaLnBrk="1" hangingPunct="1">
              <a:spcBef>
                <a:spcPct val="50000"/>
              </a:spcBef>
              <a:buFont typeface="Wingdings 3" panose="05040102010807070707" pitchFamily="18" charset="2"/>
              <a:buNone/>
            </a:pPr>
            <a:r>
              <a:rPr kumimoji="1" lang="en-US" altLang="en-US" smtClean="0"/>
              <a:t>	Rapid work-hour changes cause disagreements between the body clock and the new work schedule</a:t>
            </a:r>
          </a:p>
          <a:p>
            <a:pPr marL="419100" indent="-382588" eaLnBrk="1" hangingPunct="1">
              <a:spcBef>
                <a:spcPct val="50000"/>
              </a:spcBef>
              <a:buFontTx/>
              <a:buChar char="•"/>
            </a:pPr>
            <a:endParaRPr kumimoji="1" lang="en-US" altLang="en-US" b="1" i="1" smtClean="0">
              <a:solidFill>
                <a:srgbClr val="CFC9CC"/>
              </a:solidFill>
            </a:endParaRPr>
          </a:p>
          <a:p>
            <a:pPr marL="419100" indent="-382588" eaLnBrk="1" hangingPunct="1">
              <a:buFont typeface="Wingdings 2" panose="05020102010507070707" pitchFamily="18" charset="2"/>
              <a:buChar char=""/>
            </a:pPr>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500"/>
                                        <p:tgtEl>
                                          <p:spTgt spid="7">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up)">
                                      <p:cBhvr>
                                        <p:cTn id="15" dur="500"/>
                                        <p:tgtEl>
                                          <p:spTgt spid="8">
                                            <p:txEl>
                                              <p:pRg st="0" end="0"/>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up)">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p:txBody>
          <a:bodyPr>
            <a:noAutofit/>
          </a:bodyPr>
          <a:lstStyle/>
          <a:p>
            <a:pPr>
              <a:defRPr/>
            </a:pPr>
            <a:r>
              <a:rPr lang="en-US" sz="3000" dirty="0"/>
              <a:t>Symptoms of </a:t>
            </a:r>
            <a:r>
              <a:rPr lang="en-US" sz="3000" dirty="0" smtClean="0"/>
              <a:t>Circadian-adjustment Problems </a:t>
            </a:r>
            <a:endParaRPr lang="en-US" sz="3000" dirty="0"/>
          </a:p>
        </p:txBody>
      </p:sp>
      <p:sp>
        <p:nvSpPr>
          <p:cNvPr id="207875" name="Rectangle 3"/>
          <p:cNvSpPr>
            <a:spLocks noGrp="1" noChangeArrowheads="1"/>
          </p:cNvSpPr>
          <p:nvPr>
            <p:ph sz="half" idx="1"/>
          </p:nvPr>
        </p:nvSpPr>
        <p:spPr>
          <a:xfrm>
            <a:off x="1752600" y="1371600"/>
            <a:ext cx="4273550" cy="5121275"/>
          </a:xfrm>
        </p:spPr>
        <p:txBody>
          <a:bodyPr/>
          <a:lstStyle/>
          <a:p>
            <a:pPr marL="457200" indent="-457200">
              <a:spcBef>
                <a:spcPts val="600"/>
              </a:spcBef>
            </a:pPr>
            <a:r>
              <a:rPr lang="en-US" altLang="en-US" smtClean="0"/>
              <a:t>Exhaustion</a:t>
            </a:r>
          </a:p>
          <a:p>
            <a:pPr marL="457200" indent="-457200" eaLnBrk="1" hangingPunct="1">
              <a:spcBef>
                <a:spcPts val="600"/>
              </a:spcBef>
            </a:pPr>
            <a:r>
              <a:rPr lang="en-US" altLang="en-US" smtClean="0"/>
              <a:t>Loss of ability to concentrate</a:t>
            </a:r>
          </a:p>
          <a:p>
            <a:pPr marL="457200" indent="-457200" eaLnBrk="1" hangingPunct="1">
              <a:spcBef>
                <a:spcPts val="600"/>
              </a:spcBef>
            </a:pPr>
            <a:r>
              <a:rPr lang="en-US" altLang="en-US" smtClean="0"/>
              <a:t>Performance decrements</a:t>
            </a:r>
          </a:p>
          <a:p>
            <a:pPr marL="457200" indent="-457200" eaLnBrk="1" hangingPunct="1">
              <a:spcBef>
                <a:spcPts val="600"/>
              </a:spcBef>
            </a:pPr>
            <a:r>
              <a:rPr lang="en-US" altLang="en-US" smtClean="0"/>
              <a:t>Constipation or diarrhea</a:t>
            </a:r>
          </a:p>
          <a:p>
            <a:pPr marL="457200" indent="-457200" eaLnBrk="1" hangingPunct="1">
              <a:spcBef>
                <a:spcPts val="600"/>
              </a:spcBef>
            </a:pPr>
            <a:r>
              <a:rPr lang="en-US" altLang="en-US" smtClean="0"/>
              <a:t>Insomnia</a:t>
            </a:r>
          </a:p>
          <a:p>
            <a:pPr marL="457200" indent="-457200" eaLnBrk="1" hangingPunct="1">
              <a:spcBef>
                <a:spcPts val="600"/>
              </a:spcBef>
            </a:pPr>
            <a:r>
              <a:rPr lang="en-US" altLang="en-US" smtClean="0"/>
              <a:t>Loss of appetite</a:t>
            </a:r>
          </a:p>
        </p:txBody>
      </p:sp>
      <p:sp>
        <p:nvSpPr>
          <p:cNvPr id="106499" name="Content Placeholder 3"/>
          <p:cNvSpPr>
            <a:spLocks noGrp="1"/>
          </p:cNvSpPr>
          <p:nvPr>
            <p:ph sz="half" idx="2"/>
          </p:nvPr>
        </p:nvSpPr>
        <p:spPr>
          <a:xfrm>
            <a:off x="6248400" y="1371600"/>
            <a:ext cx="4273550" cy="5121275"/>
          </a:xfrm>
        </p:spPr>
        <p:txBody>
          <a:bodyPr/>
          <a:lstStyle/>
          <a:p>
            <a:pPr marL="457200" indent="-457200" eaLnBrk="1" hangingPunct="1">
              <a:lnSpc>
                <a:spcPct val="90000"/>
              </a:lnSpc>
              <a:spcBef>
                <a:spcPts val="600"/>
              </a:spcBef>
            </a:pPr>
            <a:r>
              <a:rPr lang="en-US" altLang="en-US" smtClean="0"/>
              <a:t>Headache</a:t>
            </a:r>
          </a:p>
          <a:p>
            <a:pPr marL="457200" indent="-457200" eaLnBrk="1" hangingPunct="1">
              <a:lnSpc>
                <a:spcPct val="90000"/>
              </a:lnSpc>
              <a:spcBef>
                <a:spcPts val="600"/>
              </a:spcBef>
            </a:pPr>
            <a:r>
              <a:rPr lang="en-US" altLang="en-US" smtClean="0"/>
              <a:t>Impaired night vision</a:t>
            </a:r>
          </a:p>
          <a:p>
            <a:pPr marL="457200" indent="-457200" eaLnBrk="1" hangingPunct="1">
              <a:lnSpc>
                <a:spcPct val="90000"/>
              </a:lnSpc>
              <a:spcBef>
                <a:spcPts val="600"/>
              </a:spcBef>
            </a:pPr>
            <a:r>
              <a:rPr lang="en-US" altLang="en-US" smtClean="0"/>
              <a:t>Limited peripheral vision</a:t>
            </a:r>
          </a:p>
          <a:p>
            <a:pPr marL="457200" indent="-457200" eaLnBrk="1" hangingPunct="1">
              <a:lnSpc>
                <a:spcPct val="90000"/>
              </a:lnSpc>
              <a:spcBef>
                <a:spcPts val="600"/>
              </a:spcBef>
            </a:pPr>
            <a:r>
              <a:rPr lang="en-US" altLang="en-US" smtClean="0"/>
              <a:t>Decreased mood</a:t>
            </a:r>
          </a:p>
          <a:p>
            <a:pPr marL="457200" indent="-457200" eaLnBrk="1" hangingPunct="1">
              <a:lnSpc>
                <a:spcPct val="90000"/>
              </a:lnSpc>
              <a:spcBef>
                <a:spcPts val="600"/>
              </a:spcBef>
            </a:pPr>
            <a:r>
              <a:rPr lang="en-US" altLang="en-US" smtClean="0"/>
              <a:t>Sleepiness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dissolve">
                                      <p:cBhvr>
                                        <p:cTn id="7" dur="500"/>
                                        <p:tgtEl>
                                          <p:spTgt spid="207875">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7875">
                                            <p:txEl>
                                              <p:pRg st="1" end="1"/>
                                            </p:txEl>
                                          </p:spTgt>
                                        </p:tgtEl>
                                        <p:attrNameLst>
                                          <p:attrName>style.visibility</p:attrName>
                                        </p:attrNameLst>
                                      </p:cBhvr>
                                      <p:to>
                                        <p:strVal val="visible"/>
                                      </p:to>
                                    </p:set>
                                    <p:animEffect transition="in" filter="dissolve">
                                      <p:cBhvr>
                                        <p:cTn id="11" dur="500"/>
                                        <p:tgtEl>
                                          <p:spTgt spid="207875">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7875">
                                            <p:txEl>
                                              <p:pRg st="2" end="2"/>
                                            </p:txEl>
                                          </p:spTgt>
                                        </p:tgtEl>
                                        <p:attrNameLst>
                                          <p:attrName>style.visibility</p:attrName>
                                        </p:attrNameLst>
                                      </p:cBhvr>
                                      <p:to>
                                        <p:strVal val="visible"/>
                                      </p:to>
                                    </p:set>
                                    <p:animEffect transition="in" filter="dissolve">
                                      <p:cBhvr>
                                        <p:cTn id="15" dur="500"/>
                                        <p:tgtEl>
                                          <p:spTgt spid="207875">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07875">
                                            <p:txEl>
                                              <p:pRg st="3" end="3"/>
                                            </p:txEl>
                                          </p:spTgt>
                                        </p:tgtEl>
                                        <p:attrNameLst>
                                          <p:attrName>style.visibility</p:attrName>
                                        </p:attrNameLst>
                                      </p:cBhvr>
                                      <p:to>
                                        <p:strVal val="visible"/>
                                      </p:to>
                                    </p:set>
                                    <p:animEffect transition="in" filter="dissolve">
                                      <p:cBhvr>
                                        <p:cTn id="19" dur="500"/>
                                        <p:tgtEl>
                                          <p:spTgt spid="207875">
                                            <p:txEl>
                                              <p:pRg st="3" end="3"/>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07875">
                                            <p:txEl>
                                              <p:pRg st="4" end="4"/>
                                            </p:txEl>
                                          </p:spTgt>
                                        </p:tgtEl>
                                        <p:attrNameLst>
                                          <p:attrName>style.visibility</p:attrName>
                                        </p:attrNameLst>
                                      </p:cBhvr>
                                      <p:to>
                                        <p:strVal val="visible"/>
                                      </p:to>
                                    </p:set>
                                    <p:animEffect transition="in" filter="dissolve">
                                      <p:cBhvr>
                                        <p:cTn id="23" dur="500"/>
                                        <p:tgtEl>
                                          <p:spTgt spid="207875">
                                            <p:txEl>
                                              <p:pRg st="4" end="4"/>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07875">
                                            <p:txEl>
                                              <p:pRg st="5" end="5"/>
                                            </p:txEl>
                                          </p:spTgt>
                                        </p:tgtEl>
                                        <p:attrNameLst>
                                          <p:attrName>style.visibility</p:attrName>
                                        </p:attrNameLst>
                                      </p:cBhvr>
                                      <p:to>
                                        <p:strVal val="visible"/>
                                      </p:to>
                                    </p:set>
                                    <p:animEffect transition="in" filter="dissolve">
                                      <p:cBhvr>
                                        <p:cTn id="27" dur="500"/>
                                        <p:tgtEl>
                                          <p:spTgt spid="207875">
                                            <p:txEl>
                                              <p:pRg st="5" end="5"/>
                                            </p:txEl>
                                          </p:spTgt>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6499">
                                            <p:txEl>
                                              <p:pRg st="0" end="0"/>
                                            </p:txEl>
                                          </p:spTgt>
                                        </p:tgtEl>
                                        <p:attrNameLst>
                                          <p:attrName>style.visibility</p:attrName>
                                        </p:attrNameLst>
                                      </p:cBhvr>
                                      <p:to>
                                        <p:strVal val="visible"/>
                                      </p:to>
                                    </p:set>
                                    <p:animEffect transition="in" filter="fade">
                                      <p:cBhvr>
                                        <p:cTn id="31" dur="500"/>
                                        <p:tgtEl>
                                          <p:spTgt spid="106499">
                                            <p:txEl>
                                              <p:pRg st="0" end="0"/>
                                            </p:txEl>
                                          </p:spTgt>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6499">
                                            <p:txEl>
                                              <p:pRg st="1" end="1"/>
                                            </p:txEl>
                                          </p:spTgt>
                                        </p:tgtEl>
                                        <p:attrNameLst>
                                          <p:attrName>style.visibility</p:attrName>
                                        </p:attrNameLst>
                                      </p:cBhvr>
                                      <p:to>
                                        <p:strVal val="visible"/>
                                      </p:to>
                                    </p:set>
                                    <p:animEffect transition="in" filter="fade">
                                      <p:cBhvr>
                                        <p:cTn id="35" dur="500"/>
                                        <p:tgtEl>
                                          <p:spTgt spid="106499">
                                            <p:txEl>
                                              <p:pRg st="1" end="1"/>
                                            </p:txEl>
                                          </p:spTgt>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6499">
                                            <p:txEl>
                                              <p:pRg st="2" end="2"/>
                                            </p:txEl>
                                          </p:spTgt>
                                        </p:tgtEl>
                                        <p:attrNameLst>
                                          <p:attrName>style.visibility</p:attrName>
                                        </p:attrNameLst>
                                      </p:cBhvr>
                                      <p:to>
                                        <p:strVal val="visible"/>
                                      </p:to>
                                    </p:set>
                                    <p:animEffect transition="in" filter="fade">
                                      <p:cBhvr>
                                        <p:cTn id="39" dur="500"/>
                                        <p:tgtEl>
                                          <p:spTgt spid="106499">
                                            <p:txEl>
                                              <p:pRg st="2" end="2"/>
                                            </p:txEl>
                                          </p:spTgt>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6499">
                                            <p:txEl>
                                              <p:pRg st="3" end="3"/>
                                            </p:txEl>
                                          </p:spTgt>
                                        </p:tgtEl>
                                        <p:attrNameLst>
                                          <p:attrName>style.visibility</p:attrName>
                                        </p:attrNameLst>
                                      </p:cBhvr>
                                      <p:to>
                                        <p:strVal val="visible"/>
                                      </p:to>
                                    </p:set>
                                    <p:animEffect transition="in" filter="fade">
                                      <p:cBhvr>
                                        <p:cTn id="43" dur="500"/>
                                        <p:tgtEl>
                                          <p:spTgt spid="106499">
                                            <p:txEl>
                                              <p:pRg st="3" end="3"/>
                                            </p:txEl>
                                          </p:spTgt>
                                        </p:tgtEl>
                                      </p:cBhvr>
                                    </p:animEffect>
                                  </p:childTnLst>
                                </p:cTn>
                              </p:par>
                            </p:childTnLst>
                          </p:cTn>
                        </p:par>
                        <p:par>
                          <p:cTn id="44" fill="hold" nodeType="afterGroup">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06499">
                                            <p:txEl>
                                              <p:pRg st="4" end="4"/>
                                            </p:txEl>
                                          </p:spTgt>
                                        </p:tgtEl>
                                        <p:attrNameLst>
                                          <p:attrName>style.visibility</p:attrName>
                                        </p:attrNameLst>
                                      </p:cBhvr>
                                      <p:to>
                                        <p:strVal val="visible"/>
                                      </p:to>
                                    </p:set>
                                    <p:animEffect transition="in" filter="fade">
                                      <p:cBhvr>
                                        <p:cTn id="47" dur="500"/>
                                        <p:tgtEl>
                                          <p:spTgt spid="106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P spid="1064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idx="1"/>
          </p:nvPr>
        </p:nvSpPr>
        <p:spPr/>
        <p:txBody>
          <a:bodyPr/>
          <a:lstStyle/>
          <a:p>
            <a:pPr marL="457200" indent="-457200">
              <a:spcBef>
                <a:spcPts val="600"/>
              </a:spcBef>
              <a:buSzTx/>
              <a:defRPr/>
            </a:pPr>
            <a:r>
              <a:rPr lang="en-US" sz="2800" dirty="0"/>
              <a:t>Sleep inertia is the brief period of grogginess that occurs upon awakening</a:t>
            </a:r>
          </a:p>
          <a:p>
            <a:pPr marL="457200" indent="-457200">
              <a:spcBef>
                <a:spcPts val="600"/>
              </a:spcBef>
              <a:buSzTx/>
              <a:defRPr/>
            </a:pPr>
            <a:r>
              <a:rPr lang="en-US" sz="2800" dirty="0"/>
              <a:t>In most contexts, sleep inertia is not a concern since it dissipates in about 20-30 minutes</a:t>
            </a:r>
          </a:p>
          <a:p>
            <a:pPr marL="457200" indent="-457200">
              <a:spcBef>
                <a:spcPts val="600"/>
              </a:spcBef>
              <a:buSzTx/>
              <a:defRPr/>
            </a:pPr>
            <a:r>
              <a:rPr lang="en-US" sz="2800" dirty="0"/>
              <a:t>However, when napping is used as a fatigue countermeasure, sleep inertia can cause problems</a:t>
            </a:r>
          </a:p>
          <a:p>
            <a:pPr marL="457200" indent="-457200">
              <a:spcBef>
                <a:spcPts val="600"/>
              </a:spcBef>
              <a:buSzTx/>
              <a:defRPr/>
            </a:pPr>
            <a:r>
              <a:rPr lang="en-US" sz="2800" dirty="0"/>
              <a:t>Safety may be compromised if performance is required too quickly after awakening</a:t>
            </a:r>
          </a:p>
          <a:p>
            <a:pPr>
              <a:lnSpc>
                <a:spcPct val="90000"/>
              </a:lnSpc>
              <a:buSzTx/>
              <a:defRPr/>
            </a:pPr>
            <a:endParaRPr lang="en-US" sz="2800" dirty="0"/>
          </a:p>
        </p:txBody>
      </p:sp>
      <p:sp>
        <p:nvSpPr>
          <p:cNvPr id="39938" name="Rectangle 2"/>
          <p:cNvSpPr>
            <a:spLocks noGrp="1" noChangeArrowheads="1"/>
          </p:cNvSpPr>
          <p:nvPr>
            <p:ph type="title"/>
          </p:nvPr>
        </p:nvSpPr>
        <p:spPr/>
        <p:txBody>
          <a:bodyPr>
            <a:noAutofit/>
          </a:bodyPr>
          <a:lstStyle/>
          <a:p>
            <a:pPr>
              <a:defRPr/>
            </a:pPr>
            <a:r>
              <a:rPr lang="en-US" sz="3900" i="1" dirty="0"/>
              <a:t>Sleep Inertia</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9800" y="1602638"/>
            <a:ext cx="7848600" cy="1826363"/>
          </a:xfrm>
        </p:spPr>
        <p:txBody>
          <a:bodyPr>
            <a:normAutofit fontScale="90000"/>
          </a:bodyPr>
          <a:lstStyle/>
          <a:p>
            <a:pPr>
              <a:defRPr/>
            </a:pPr>
            <a:r>
              <a:rPr lang="en-US" dirty="0" smtClean="0"/>
              <a:t>Part III</a:t>
            </a:r>
            <a:br>
              <a:rPr lang="en-US" dirty="0" smtClean="0"/>
            </a:br>
            <a:r>
              <a:rPr lang="en-US" dirty="0" smtClean="0"/>
              <a:t>What Can Be Done to Address Operational Fatigue?</a:t>
            </a:r>
            <a:endParaRPr lang="en-US" dirty="0"/>
          </a:p>
        </p:txBody>
      </p:sp>
      <p:sp>
        <p:nvSpPr>
          <p:cNvPr id="52227" name="Rectangle 1"/>
          <p:cNvSpPr>
            <a:spLocks noChangeArrowheads="1"/>
          </p:cNvSpPr>
          <p:nvPr/>
        </p:nvSpPr>
        <p:spPr bwMode="auto">
          <a:xfrm>
            <a:off x="9210675" y="6243638"/>
            <a:ext cx="13573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www.clipartreview.com</a:t>
            </a:r>
          </a:p>
        </p:txBody>
      </p:sp>
      <p:pic>
        <p:nvPicPr>
          <p:cNvPr id="522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565525"/>
            <a:ext cx="4014788"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4"/>
          <p:cNvSpPr>
            <a:spLocks noGrp="1"/>
          </p:cNvSpPr>
          <p:nvPr>
            <p:ph idx="1"/>
          </p:nvPr>
        </p:nvSpPr>
        <p:spPr/>
        <p:txBody>
          <a:bodyPr>
            <a:normAutofit lnSpcReduction="10000"/>
          </a:bodyPr>
          <a:lstStyle/>
          <a:p>
            <a:pPr marL="549275" indent="-514350" eaLnBrk="1" hangingPunct="1">
              <a:defRPr/>
            </a:pPr>
            <a:r>
              <a:rPr lang="en-US" altLang="en-US" dirty="0" smtClean="0"/>
              <a:t>Ensure sufficient daily sleep</a:t>
            </a:r>
          </a:p>
          <a:p>
            <a:pPr marL="549275" indent="-514350" eaLnBrk="1" hangingPunct="1">
              <a:defRPr/>
            </a:pPr>
            <a:r>
              <a:rPr lang="en-US" altLang="en-US" dirty="0" smtClean="0"/>
              <a:t>Use good sleep habits</a:t>
            </a:r>
          </a:p>
          <a:p>
            <a:pPr marL="549275" indent="-514350" eaLnBrk="1" hangingPunct="1">
              <a:defRPr/>
            </a:pPr>
            <a:r>
              <a:rPr lang="en-US" altLang="en-US" dirty="0" smtClean="0"/>
              <a:t>Be careful with shift work scheduling</a:t>
            </a:r>
          </a:p>
          <a:p>
            <a:pPr marL="549275" indent="-514350" eaLnBrk="1" hangingPunct="1">
              <a:defRPr/>
            </a:pPr>
            <a:r>
              <a:rPr lang="en-US" altLang="en-US" dirty="0" smtClean="0"/>
              <a:t>Control the length of the duty period</a:t>
            </a:r>
          </a:p>
          <a:p>
            <a:pPr marL="549275" indent="-514350" eaLnBrk="1" hangingPunct="1">
              <a:defRPr/>
            </a:pPr>
            <a:r>
              <a:rPr lang="en-US" altLang="en-US" dirty="0" smtClean="0"/>
              <a:t>Consider using light to enhance alertness</a:t>
            </a:r>
          </a:p>
          <a:p>
            <a:pPr marL="549275" indent="-514350" eaLnBrk="1" hangingPunct="1">
              <a:defRPr/>
            </a:pPr>
            <a:r>
              <a:rPr lang="en-US" altLang="en-US" dirty="0" smtClean="0"/>
              <a:t>Consider melatonin to adjust to new schedules</a:t>
            </a:r>
          </a:p>
          <a:p>
            <a:pPr marL="549275" indent="-514350" eaLnBrk="1" hangingPunct="1">
              <a:defRPr/>
            </a:pPr>
            <a:r>
              <a:rPr lang="en-US" altLang="en-US" dirty="0" smtClean="0"/>
              <a:t>Implement strategic naps</a:t>
            </a:r>
          </a:p>
          <a:p>
            <a:pPr marL="549275" indent="-514350" eaLnBrk="1" hangingPunct="1">
              <a:defRPr/>
            </a:pPr>
            <a:r>
              <a:rPr lang="en-US" altLang="en-US" dirty="0" smtClean="0"/>
              <a:t>Consider stimulants</a:t>
            </a:r>
          </a:p>
          <a:p>
            <a:pPr marL="549275" indent="-514350" eaLnBrk="1" hangingPunct="1">
              <a:defRPr/>
            </a:pPr>
            <a:r>
              <a:rPr lang="en-US" altLang="en-US" dirty="0" smtClean="0"/>
              <a:t>Employ rest breaks</a:t>
            </a:r>
          </a:p>
          <a:p>
            <a:pPr marL="549275" indent="-514350" eaLnBrk="1" hangingPunct="1">
              <a:defRPr/>
            </a:pPr>
            <a:r>
              <a:rPr lang="en-US" altLang="en-US" dirty="0" smtClean="0"/>
              <a:t>Take advantage of posture effects</a:t>
            </a:r>
          </a:p>
          <a:p>
            <a:pPr marL="549275" indent="-514350" eaLnBrk="1" hangingPunct="1">
              <a:defRPr/>
            </a:pPr>
            <a:r>
              <a:rPr lang="en-US" altLang="en-US" dirty="0" smtClean="0"/>
              <a:t>Eliminate unproven strategies</a:t>
            </a:r>
          </a:p>
          <a:p>
            <a:pPr marL="549275" indent="-514350" eaLnBrk="1" hangingPunct="1">
              <a:defRPr/>
            </a:pPr>
            <a:endParaRPr lang="en-US" altLang="en-US" dirty="0" smtClean="0"/>
          </a:p>
        </p:txBody>
      </p:sp>
      <p:sp>
        <p:nvSpPr>
          <p:cNvPr id="122882" name="Title 3"/>
          <p:cNvSpPr>
            <a:spLocks noGrp="1"/>
          </p:cNvSpPr>
          <p:nvPr>
            <p:ph type="title"/>
          </p:nvPr>
        </p:nvSpPr>
        <p:spPr/>
        <p:txBody>
          <a:bodyPr>
            <a:noAutofit/>
          </a:bodyPr>
          <a:lstStyle/>
          <a:p>
            <a:pPr eaLnBrk="1" hangingPunct="1">
              <a:defRPr/>
            </a:pPr>
            <a:r>
              <a:rPr lang="en-US" dirty="0"/>
              <a:t>Reducing Fatigue</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4"/>
          <p:cNvSpPr>
            <a:spLocks noGrp="1"/>
          </p:cNvSpPr>
          <p:nvPr>
            <p:ph idx="1"/>
          </p:nvPr>
        </p:nvSpPr>
        <p:spPr/>
        <p:txBody>
          <a:bodyPr/>
          <a:lstStyle/>
          <a:p>
            <a:r>
              <a:rPr lang="en-US" altLang="en-US" sz="2800" smtClean="0"/>
              <a:t>Insufficient sleep leads to drowsiness while:</a:t>
            </a:r>
            <a:br>
              <a:rPr lang="en-US" altLang="en-US" sz="2800" smtClean="0"/>
            </a:br>
            <a:r>
              <a:rPr lang="en-US" altLang="en-US" sz="1800" smtClean="0"/>
              <a:t>watching TV, in meetings, working, driving, or in sedentary tasks</a:t>
            </a:r>
            <a:endParaRPr lang="en-US" altLang="en-US" sz="2800" smtClean="0"/>
          </a:p>
          <a:p>
            <a:r>
              <a:rPr lang="en-US" altLang="en-US" sz="2800" smtClean="0"/>
              <a:t>If present, evaluate the amount of time spent asleep each night and adjust accordingly.</a:t>
            </a:r>
          </a:p>
          <a:p>
            <a:r>
              <a:rPr lang="en-US" altLang="en-US" sz="2800" smtClean="0"/>
              <a:t>To determine your physiological sleep need:</a:t>
            </a:r>
          </a:p>
          <a:p>
            <a:pPr lvl="1"/>
            <a:r>
              <a:rPr lang="en-US" altLang="en-US" sz="2400" smtClean="0"/>
              <a:t>Gradually lengthen the sleep period until</a:t>
            </a:r>
            <a:br>
              <a:rPr lang="en-US" altLang="en-US" sz="2400" smtClean="0"/>
            </a:br>
            <a:r>
              <a:rPr lang="en-US" altLang="en-US" sz="2400" smtClean="0"/>
              <a:t>daytime sleepiness subsides.</a:t>
            </a:r>
          </a:p>
          <a:p>
            <a:pPr lvl="1"/>
            <a:r>
              <a:rPr lang="en-US" altLang="en-US" sz="2400" smtClean="0"/>
              <a:t>Track natural sleep / wake rhythms during vacation</a:t>
            </a:r>
          </a:p>
          <a:p>
            <a:r>
              <a:rPr lang="en-US" altLang="en-US" sz="2800" smtClean="0"/>
              <a:t>Ignore what people say about their own sleep; individual sleep needs differ quite a bit</a:t>
            </a:r>
          </a:p>
          <a:p>
            <a:endParaRPr lang="en-US" altLang="en-US" sz="2800" smtClean="0"/>
          </a:p>
        </p:txBody>
      </p:sp>
      <p:sp>
        <p:nvSpPr>
          <p:cNvPr id="124930" name="Title 3"/>
          <p:cNvSpPr>
            <a:spLocks noGrp="1"/>
          </p:cNvSpPr>
          <p:nvPr>
            <p:ph type="title"/>
          </p:nvPr>
        </p:nvSpPr>
        <p:spPr/>
        <p:txBody>
          <a:bodyPr>
            <a:noAutofit/>
          </a:bodyPr>
          <a:lstStyle/>
          <a:p>
            <a:pPr eaLnBrk="1" hangingPunct="1">
              <a:defRPr/>
            </a:pPr>
            <a:r>
              <a:rPr lang="en-US" dirty="0" smtClean="0"/>
              <a:t>1) Avoid Sleep Restriction</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362200" y="1600200"/>
            <a:ext cx="7848600" cy="3657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7" name="Rectangle 2"/>
          <p:cNvSpPr>
            <a:spLocks noGrp="1" noChangeArrowheads="1"/>
          </p:cNvSpPr>
          <p:nvPr>
            <p:ph type="title"/>
          </p:nvPr>
        </p:nvSpPr>
        <p:spPr/>
        <p:txBody>
          <a:bodyPr>
            <a:noAutofit/>
          </a:bodyPr>
          <a:lstStyle/>
          <a:p>
            <a:pPr eaLnBrk="1" hangingPunct="1">
              <a:defRPr/>
            </a:pPr>
            <a:r>
              <a:rPr lang="en-US" sz="3900" i="1" dirty="0"/>
              <a:t>Small Amounts Matter!</a:t>
            </a:r>
          </a:p>
        </p:txBody>
      </p:sp>
      <p:sp>
        <p:nvSpPr>
          <p:cNvPr id="1795076" name="Text Box 4"/>
          <p:cNvSpPr txBox="1">
            <a:spLocks noChangeArrowheads="1"/>
          </p:cNvSpPr>
          <p:nvPr/>
        </p:nvSpPr>
        <p:spPr bwMode="auto">
          <a:xfrm>
            <a:off x="3429000" y="5943600"/>
            <a:ext cx="7162800" cy="4302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100" dirty="0">
                <a:latin typeface="+mn-lt"/>
              </a:rPr>
              <a:t>Johnson ML et al. (2004). Modulating the homeostatic process to predict performance during chronic sleep restriction.  Aviation, Space and Environmental Medicine, 75(3 </a:t>
            </a:r>
            <a:r>
              <a:rPr lang="en-US" sz="1100" dirty="0" err="1">
                <a:latin typeface="+mn-lt"/>
              </a:rPr>
              <a:t>Suppl</a:t>
            </a:r>
            <a:r>
              <a:rPr lang="en-US" sz="1100" dirty="0">
                <a:latin typeface="+mn-lt"/>
              </a:rPr>
              <a:t>):A141-6.</a:t>
            </a:r>
            <a:r>
              <a:rPr lang="en-US" sz="1100" dirty="0">
                <a:effectLst>
                  <a:outerShdw blurRad="38100" dist="38100" dir="2700000" algn="tl">
                    <a:srgbClr val="000000"/>
                  </a:outerShdw>
                </a:effectLst>
                <a:latin typeface="+mn-lt"/>
              </a:rPr>
              <a:t> </a:t>
            </a:r>
          </a:p>
        </p:txBody>
      </p:sp>
      <p:graphicFrame>
        <p:nvGraphicFramePr>
          <p:cNvPr id="58373" name="Object 3"/>
          <p:cNvGraphicFramePr>
            <a:graphicFrameLocks noChangeAspect="1"/>
          </p:cNvGraphicFramePr>
          <p:nvPr/>
        </p:nvGraphicFramePr>
        <p:xfrm>
          <a:off x="3276600" y="1571625"/>
          <a:ext cx="5322888" cy="3975100"/>
        </p:xfrm>
        <a:graphic>
          <a:graphicData uri="http://schemas.openxmlformats.org/presentationml/2006/ole">
            <mc:AlternateContent xmlns:mc="http://schemas.openxmlformats.org/markup-compatibility/2006">
              <mc:Choice xmlns:v="urn:schemas-microsoft-com:vml" Requires="v">
                <p:oleObj spid="_x0000_s58376" name="SPW 10.0 Graph" r:id="rId4" imgW="6384341" imgH="5451653" progId="">
                  <p:embed/>
                </p:oleObj>
              </mc:Choice>
              <mc:Fallback>
                <p:oleObj name="SPW 10.0 Graph" r:id="rId4" imgW="6384341" imgH="545165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5299" t="6374" r="8881" b="5032"/>
                      <a:stretch>
                        <a:fillRect/>
                      </a:stretch>
                    </p:blipFill>
                    <p:spPr bwMode="auto">
                      <a:xfrm>
                        <a:off x="3276600" y="1571625"/>
                        <a:ext cx="5322888"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4" name="Rectangle 5"/>
          <p:cNvSpPr>
            <a:spLocks noChangeArrowheads="1"/>
          </p:cNvSpPr>
          <p:nvPr/>
        </p:nvSpPr>
        <p:spPr bwMode="auto">
          <a:xfrm>
            <a:off x="4500563" y="1600200"/>
            <a:ext cx="357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FFFFFF"/>
                </a:solidFill>
                <a:latin typeface="Helvetica" panose="020B0604020202020204" pitchFamily="34" charset="0"/>
              </a:rPr>
              <a:t>Vigilance Task Performance</a:t>
            </a:r>
          </a:p>
        </p:txBody>
      </p:sp>
      <p:sp>
        <p:nvSpPr>
          <p:cNvPr id="2" name="Oval 1"/>
          <p:cNvSpPr/>
          <p:nvPr/>
        </p:nvSpPr>
        <p:spPr>
          <a:xfrm>
            <a:off x="7315200" y="3200400"/>
            <a:ext cx="11430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4"/>
          <p:cNvSpPr>
            <a:spLocks noGrp="1"/>
          </p:cNvSpPr>
          <p:nvPr>
            <p:ph idx="1"/>
          </p:nvPr>
        </p:nvSpPr>
        <p:spPr/>
        <p:txBody>
          <a:bodyPr/>
          <a:lstStyle/>
          <a:p>
            <a:r>
              <a:rPr lang="en-US" altLang="en-US" sz="2800" smtClean="0"/>
              <a:t>Most research indicates that recovery from chronic sleep restriction occurs slowly.</a:t>
            </a:r>
          </a:p>
          <a:p>
            <a:pPr lvl="1"/>
            <a:r>
              <a:rPr lang="en-US" altLang="en-US" sz="2400" smtClean="0"/>
              <a:t>After 7 days of sleep restricted to 7 or fewer hours, 3 nights of 8 hours sleep was not sufficient to recovery cognitive functions.</a:t>
            </a:r>
          </a:p>
          <a:p>
            <a:r>
              <a:rPr lang="en-US" altLang="en-US" sz="2800" smtClean="0"/>
              <a:t>People who are pre-loaded with sleep prior to sleep restriction recover more quickly than those who are not (Rupp et al., 2009).</a:t>
            </a:r>
          </a:p>
          <a:p>
            <a:r>
              <a:rPr lang="en-US" altLang="en-US" sz="2800" smtClean="0"/>
              <a:t>Preloading sleep prior to an anticipated sleep restriction period can reduce the impact of sleep loss on performance.</a:t>
            </a:r>
          </a:p>
        </p:txBody>
      </p:sp>
      <p:sp>
        <p:nvSpPr>
          <p:cNvPr id="124930" name="Title 3"/>
          <p:cNvSpPr>
            <a:spLocks noGrp="1"/>
          </p:cNvSpPr>
          <p:nvPr>
            <p:ph type="title"/>
          </p:nvPr>
        </p:nvSpPr>
        <p:spPr/>
        <p:txBody>
          <a:bodyPr>
            <a:noAutofit/>
          </a:bodyPr>
          <a:lstStyle/>
          <a:p>
            <a:pPr eaLnBrk="1" hangingPunct="1">
              <a:defRPr/>
            </a:pPr>
            <a:r>
              <a:rPr lang="en-US" sz="3900" i="1" dirty="0"/>
              <a:t>Recovery is Slow</a:t>
            </a:r>
          </a:p>
        </p:txBody>
      </p:sp>
      <p:sp>
        <p:nvSpPr>
          <p:cNvPr id="5" name="Text Box 4"/>
          <p:cNvSpPr txBox="1">
            <a:spLocks noChangeArrowheads="1"/>
          </p:cNvSpPr>
          <p:nvPr/>
        </p:nvSpPr>
        <p:spPr bwMode="auto">
          <a:xfrm>
            <a:off x="4876800" y="5715000"/>
            <a:ext cx="7010400" cy="769938"/>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100" dirty="0">
                <a:latin typeface="+mn-lt"/>
              </a:rPr>
              <a:t>Rupp TL et al. (2009). Banking sleep: Realization of benefits during subsequent sleep restriction and recovery. Sleep, 32(3):311-321.</a:t>
            </a:r>
            <a:r>
              <a:rPr lang="en-US" sz="1100" dirty="0">
                <a:effectLst>
                  <a:outerShdw blurRad="38100" dist="38100" dir="2700000" algn="tl">
                    <a:srgbClr val="000000"/>
                  </a:outerShdw>
                </a:effectLst>
                <a:latin typeface="+mn-lt"/>
              </a:rPr>
              <a:t> </a:t>
            </a:r>
          </a:p>
          <a:p>
            <a:pPr fontAlgn="auto">
              <a:spcBef>
                <a:spcPts val="0"/>
              </a:spcBef>
              <a:spcAft>
                <a:spcPts val="0"/>
              </a:spcAft>
              <a:defRPr/>
            </a:pPr>
            <a:r>
              <a:rPr lang="en-US" sz="1100" dirty="0">
                <a:latin typeface="+mn-lt"/>
              </a:rPr>
              <a:t>Banks S et al. (2010). Neurobehavioral dynamics following chronic sleep restriction: Dose-response effects of one night for recovery.  Sleep, 33(8):1013-1026</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52600" y="1447800"/>
            <a:ext cx="8610600" cy="411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6099" name="Text Box 3"/>
          <p:cNvSpPr txBox="1">
            <a:spLocks noChangeArrowheads="1"/>
          </p:cNvSpPr>
          <p:nvPr/>
        </p:nvSpPr>
        <p:spPr bwMode="auto">
          <a:xfrm>
            <a:off x="3124200" y="5943600"/>
            <a:ext cx="7391400" cy="430213"/>
          </a:xfrm>
          <a:prstGeom prst="rect">
            <a:avLst/>
          </a:prstGeom>
          <a:noFill/>
          <a:ln w="9525">
            <a:noFill/>
            <a:miter lim="800000"/>
            <a:headEnd/>
            <a:tailEnd/>
          </a:ln>
          <a:effectLst/>
        </p:spPr>
        <p:txBody>
          <a:bodyPr>
            <a:spAutoFit/>
          </a:bodyPr>
          <a:lstStyle/>
          <a:p>
            <a:pPr>
              <a:spcBef>
                <a:spcPct val="50000"/>
              </a:spcBef>
              <a:defRPr/>
            </a:pPr>
            <a:r>
              <a:rPr lang="en-US" sz="1100" dirty="0">
                <a:latin typeface="+mn-lt"/>
              </a:rPr>
              <a:t>Caldwell JA et al. (2005).  Are individual differences in fatigue vulnerability related to baseline differences in cortical activation?  Behavioral Neuroscience, 119:694-707.</a:t>
            </a:r>
            <a:r>
              <a:rPr lang="en-US" sz="1100" dirty="0">
                <a:effectLst>
                  <a:outerShdw blurRad="38100" dist="38100" dir="2700000" algn="tl">
                    <a:srgbClr val="000000"/>
                  </a:outerShdw>
                </a:effectLst>
                <a:latin typeface="+mn-lt"/>
              </a:rPr>
              <a:t> </a:t>
            </a:r>
          </a:p>
        </p:txBody>
      </p:sp>
      <p:sp>
        <p:nvSpPr>
          <p:cNvPr id="15364" name="Title 7"/>
          <p:cNvSpPr>
            <a:spLocks noGrp="1"/>
          </p:cNvSpPr>
          <p:nvPr>
            <p:ph type="title"/>
          </p:nvPr>
        </p:nvSpPr>
        <p:spPr/>
        <p:txBody>
          <a:bodyPr>
            <a:noAutofit/>
          </a:bodyPr>
          <a:lstStyle/>
          <a:p>
            <a:pPr eaLnBrk="1" hangingPunct="1">
              <a:defRPr/>
            </a:pPr>
            <a:r>
              <a:rPr lang="en-US" sz="3900" i="1" dirty="0"/>
              <a:t>Fatigue Tolerances Differ</a:t>
            </a:r>
          </a:p>
        </p:txBody>
      </p:sp>
      <p:grpSp>
        <p:nvGrpSpPr>
          <p:cNvPr id="62469" name="Group 7"/>
          <p:cNvGrpSpPr>
            <a:grpSpLocks/>
          </p:cNvGrpSpPr>
          <p:nvPr/>
        </p:nvGrpSpPr>
        <p:grpSpPr bwMode="auto">
          <a:xfrm>
            <a:off x="2895600" y="1524000"/>
            <a:ext cx="6553200" cy="3868738"/>
            <a:chOff x="1250952" y="1985964"/>
            <a:chExt cx="6673850" cy="4495800"/>
          </a:xfrm>
        </p:grpSpPr>
        <p:grpSp>
          <p:nvGrpSpPr>
            <p:cNvPr id="62470" name="Group 4"/>
            <p:cNvGrpSpPr>
              <a:grpSpLocks/>
            </p:cNvGrpSpPr>
            <p:nvPr/>
          </p:nvGrpSpPr>
          <p:grpSpPr bwMode="auto">
            <a:xfrm>
              <a:off x="1250952" y="1985964"/>
              <a:ext cx="6673850" cy="4495800"/>
              <a:chOff x="788" y="1539"/>
              <a:chExt cx="4204" cy="2832"/>
            </a:xfrm>
          </p:grpSpPr>
          <p:graphicFrame>
            <p:nvGraphicFramePr>
              <p:cNvPr id="62472" name="Object 5"/>
              <p:cNvGraphicFramePr>
                <a:graphicFrameLocks noChangeAspect="1"/>
              </p:cNvGraphicFramePr>
              <p:nvPr/>
            </p:nvGraphicFramePr>
            <p:xfrm>
              <a:off x="788" y="1539"/>
              <a:ext cx="4204" cy="2832"/>
            </p:xfrm>
            <a:graphic>
              <a:graphicData uri="http://schemas.openxmlformats.org/presentationml/2006/ole">
                <mc:AlternateContent xmlns:mc="http://schemas.openxmlformats.org/markup-compatibility/2006">
                  <mc:Choice xmlns:v="urn:schemas-microsoft-com:vml" Requires="v">
                    <p:oleObj spid="_x0000_s62474" name="SPW 8.0 Graph" r:id="rId4" imgW="6014923" imgH="4697273" progId="">
                      <p:embed/>
                    </p:oleObj>
                  </mc:Choice>
                  <mc:Fallback>
                    <p:oleObj name="SPW 8.0 Graph" r:id="rId4" imgW="6014923" imgH="469727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t="10825"/>
                          <a:stretch>
                            <a:fillRect/>
                          </a:stretch>
                        </p:blipFill>
                        <p:spPr bwMode="auto">
                          <a:xfrm>
                            <a:off x="788" y="1539"/>
                            <a:ext cx="4204" cy="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96102" name="Text Box 6"/>
              <p:cNvSpPr txBox="1">
                <a:spLocks noChangeArrowheads="1"/>
              </p:cNvSpPr>
              <p:nvPr/>
            </p:nvSpPr>
            <p:spPr bwMode="auto">
              <a:xfrm>
                <a:off x="1392" y="1874"/>
                <a:ext cx="1008" cy="250"/>
              </a:xfrm>
              <a:prstGeom prst="rect">
                <a:avLst/>
              </a:prstGeom>
              <a:noFill/>
              <a:ln w="38100">
                <a:solidFill>
                  <a:schemeClr val="accent2"/>
                </a:solidFill>
                <a:miter lim="800000"/>
                <a:headEnd/>
                <a:tailEnd/>
              </a:ln>
              <a:effectLst/>
            </p:spPr>
            <p:txBody>
              <a:bodyPr>
                <a:spAutoFit/>
              </a:bodyPr>
              <a:lstStyle/>
              <a:p>
                <a:pPr algn="ctr">
                  <a:spcBef>
                    <a:spcPct val="50000"/>
                  </a:spcBef>
                  <a:defRPr/>
                </a:pPr>
                <a:r>
                  <a:rPr lang="en-US" sz="1600" b="1" dirty="0">
                    <a:solidFill>
                      <a:schemeClr val="accent2"/>
                    </a:solidFill>
                    <a:latin typeface="+mj-lt"/>
                  </a:rPr>
                  <a:t>16 hrs awake</a:t>
                </a:r>
              </a:p>
            </p:txBody>
          </p:sp>
        </p:grpSp>
        <p:sp>
          <p:nvSpPr>
            <p:cNvPr id="9" name="Text Box 6"/>
            <p:cNvSpPr txBox="1">
              <a:spLocks noChangeArrowheads="1"/>
            </p:cNvSpPr>
            <p:nvPr/>
          </p:nvSpPr>
          <p:spPr bwMode="auto">
            <a:xfrm>
              <a:off x="5257202" y="2517269"/>
              <a:ext cx="1600560" cy="392945"/>
            </a:xfrm>
            <a:prstGeom prst="rect">
              <a:avLst/>
            </a:prstGeom>
            <a:noFill/>
            <a:ln w="38100">
              <a:solidFill>
                <a:schemeClr val="accent2"/>
              </a:solidFill>
              <a:miter lim="800000"/>
              <a:headEnd/>
              <a:tailEnd/>
            </a:ln>
            <a:effectLst/>
          </p:spPr>
          <p:txBody>
            <a:bodyPr>
              <a:spAutoFit/>
            </a:bodyPr>
            <a:lstStyle/>
            <a:p>
              <a:pPr algn="ctr">
                <a:spcBef>
                  <a:spcPct val="50000"/>
                </a:spcBef>
                <a:defRPr/>
              </a:pPr>
              <a:r>
                <a:rPr lang="en-US" sz="1600" b="1" dirty="0">
                  <a:solidFill>
                    <a:schemeClr val="accent2"/>
                  </a:solidFill>
                  <a:latin typeface="+mj-lt"/>
                </a:rPr>
                <a:t>37 hrs awake</a:t>
              </a: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3" name="Rectangle 3"/>
          <p:cNvSpPr>
            <a:spLocks noGrp="1" noChangeArrowheads="1"/>
          </p:cNvSpPr>
          <p:nvPr>
            <p:ph idx="1"/>
          </p:nvPr>
        </p:nvSpPr>
        <p:spPr/>
        <p:txBody>
          <a:bodyPr lIns="81204" tIns="39889" rIns="81204" bIns="39889">
            <a:normAutofit lnSpcReduction="10000"/>
          </a:bodyPr>
          <a:lstStyle/>
          <a:p>
            <a:pPr marL="550926" indent="-514350" eaLnBrk="1" fontAlgn="auto" hangingPunct="1">
              <a:lnSpc>
                <a:spcPct val="90000"/>
              </a:lnSpc>
              <a:spcAft>
                <a:spcPts val="0"/>
              </a:spcAft>
              <a:defRPr/>
            </a:pPr>
            <a:r>
              <a:rPr lang="en-US" dirty="0"/>
              <a:t>When possible make the daily schedule consistent</a:t>
            </a:r>
          </a:p>
          <a:p>
            <a:pPr marL="550926" indent="-514350" eaLnBrk="1" fontAlgn="auto" hangingPunct="1">
              <a:lnSpc>
                <a:spcPct val="90000"/>
              </a:lnSpc>
              <a:spcAft>
                <a:spcPts val="0"/>
              </a:spcAft>
              <a:defRPr/>
            </a:pPr>
            <a:r>
              <a:rPr lang="en-US" dirty="0"/>
              <a:t>Use the sleep area only for sleep and sex</a:t>
            </a:r>
          </a:p>
          <a:p>
            <a:pPr marL="550926" indent="-514350" eaLnBrk="1" fontAlgn="auto" hangingPunct="1">
              <a:lnSpc>
                <a:spcPct val="90000"/>
              </a:lnSpc>
              <a:spcAft>
                <a:spcPts val="0"/>
              </a:spcAft>
              <a:defRPr/>
            </a:pPr>
            <a:r>
              <a:rPr lang="en-US" dirty="0"/>
              <a:t>Resolve daily dilemmas away from sleep area</a:t>
            </a:r>
          </a:p>
          <a:p>
            <a:pPr marL="550926" indent="-514350" eaLnBrk="1" fontAlgn="auto" hangingPunct="1">
              <a:lnSpc>
                <a:spcPct val="90000"/>
              </a:lnSpc>
              <a:spcAft>
                <a:spcPts val="0"/>
              </a:spcAft>
              <a:defRPr/>
            </a:pPr>
            <a:r>
              <a:rPr lang="en-US" dirty="0"/>
              <a:t>When possible use consistent “getting ready for bed” routine</a:t>
            </a:r>
          </a:p>
          <a:p>
            <a:pPr marL="550926" indent="-514350" eaLnBrk="1" fontAlgn="auto" hangingPunct="1">
              <a:lnSpc>
                <a:spcPct val="90000"/>
              </a:lnSpc>
              <a:spcAft>
                <a:spcPts val="0"/>
              </a:spcAft>
              <a:defRPr/>
            </a:pPr>
            <a:r>
              <a:rPr lang="en-US" dirty="0"/>
              <a:t>Develop cardio exercise routine &amp; stick to it</a:t>
            </a:r>
          </a:p>
          <a:p>
            <a:pPr marL="550863" indent="-514350" eaLnBrk="1" hangingPunct="1">
              <a:lnSpc>
                <a:spcPct val="90000"/>
              </a:lnSpc>
              <a:defRPr/>
            </a:pPr>
            <a:r>
              <a:rPr lang="en-US" dirty="0"/>
              <a:t>Ensure quiet, dark, cool, comfy sleep environment</a:t>
            </a:r>
          </a:p>
          <a:p>
            <a:pPr marL="550863" indent="-514350" eaLnBrk="1" hangingPunct="1">
              <a:lnSpc>
                <a:spcPct val="90000"/>
              </a:lnSpc>
              <a:defRPr/>
            </a:pPr>
            <a:r>
              <a:rPr lang="en-US" dirty="0"/>
              <a:t>Don’t consume caffeine within 4 hours of bedtime</a:t>
            </a:r>
          </a:p>
          <a:p>
            <a:pPr marL="550863" indent="-514350" eaLnBrk="1" hangingPunct="1">
              <a:lnSpc>
                <a:spcPct val="90000"/>
              </a:lnSpc>
              <a:defRPr/>
            </a:pPr>
            <a:r>
              <a:rPr lang="en-US" dirty="0"/>
              <a:t>Don’t use alcohol as a sleep aid</a:t>
            </a:r>
          </a:p>
          <a:p>
            <a:pPr marL="550863" indent="-514350" eaLnBrk="1" hangingPunct="1">
              <a:lnSpc>
                <a:spcPct val="90000"/>
              </a:lnSpc>
              <a:defRPr/>
            </a:pPr>
            <a:r>
              <a:rPr lang="en-US" dirty="0"/>
              <a:t>Don’t take naps during the day</a:t>
            </a:r>
          </a:p>
          <a:p>
            <a:pPr marL="550863" indent="-514350" eaLnBrk="1" hangingPunct="1">
              <a:lnSpc>
                <a:spcPct val="90000"/>
              </a:lnSpc>
              <a:defRPr/>
            </a:pPr>
            <a:r>
              <a:rPr lang="en-US" dirty="0"/>
              <a:t>Don’t smoke immediately before bed</a:t>
            </a:r>
          </a:p>
          <a:p>
            <a:pPr marL="550863" indent="-514350" eaLnBrk="1" hangingPunct="1">
              <a:lnSpc>
                <a:spcPct val="90000"/>
              </a:lnSpc>
              <a:defRPr/>
            </a:pPr>
            <a:r>
              <a:rPr lang="en-US" dirty="0"/>
              <a:t>Don’t be a clock-watcher</a:t>
            </a:r>
          </a:p>
          <a:p>
            <a:pPr marL="550863" indent="-514350" eaLnBrk="1" hangingPunct="1">
              <a:lnSpc>
                <a:spcPct val="90000"/>
              </a:lnSpc>
              <a:defRPr/>
            </a:pPr>
            <a:r>
              <a:rPr lang="en-US" dirty="0" smtClean="0"/>
              <a:t>Keep the smart phone in another room</a:t>
            </a:r>
            <a:endParaRPr lang="en-US" dirty="0"/>
          </a:p>
        </p:txBody>
      </p:sp>
      <p:sp>
        <p:nvSpPr>
          <p:cNvPr id="125954" name="Title 3"/>
          <p:cNvSpPr>
            <a:spLocks noGrp="1"/>
          </p:cNvSpPr>
          <p:nvPr>
            <p:ph type="title"/>
          </p:nvPr>
        </p:nvSpPr>
        <p:spPr/>
        <p:txBody>
          <a:bodyPr>
            <a:noAutofit/>
          </a:bodyPr>
          <a:lstStyle/>
          <a:p>
            <a:pPr eaLnBrk="1" hangingPunct="1">
              <a:defRPr/>
            </a:pPr>
            <a:r>
              <a:rPr lang="en-US" dirty="0"/>
              <a:t>2) Use Good Sleep Habits</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3"/>
          <p:cNvSpPr>
            <a:spLocks noGrp="1"/>
          </p:cNvSpPr>
          <p:nvPr>
            <p:ph idx="1"/>
          </p:nvPr>
        </p:nvSpPr>
        <p:spPr/>
        <p:txBody>
          <a:bodyPr/>
          <a:lstStyle/>
          <a:p>
            <a:pPr>
              <a:defRPr/>
            </a:pPr>
            <a:r>
              <a:rPr lang="en-US" dirty="0"/>
              <a:t>Recognize the dangers of inadequate sleep in various </a:t>
            </a:r>
            <a:r>
              <a:rPr lang="en-US" dirty="0" smtClean="0"/>
              <a:t>settings which affect performance</a:t>
            </a:r>
            <a:r>
              <a:rPr lang="en-US" dirty="0"/>
              <a:t>, safety, and health</a:t>
            </a:r>
          </a:p>
          <a:p>
            <a:pPr>
              <a:defRPr/>
            </a:pPr>
            <a:r>
              <a:rPr lang="en-US" dirty="0" smtClean="0"/>
              <a:t>Understand how </a:t>
            </a:r>
            <a:r>
              <a:rPr lang="en-US" dirty="0"/>
              <a:t>to apply countermeasures </a:t>
            </a:r>
            <a:r>
              <a:rPr lang="en-US" dirty="0" smtClean="0"/>
              <a:t>in specific </a:t>
            </a:r>
            <a:r>
              <a:rPr lang="en-US" dirty="0"/>
              <a:t>contexts</a:t>
            </a:r>
          </a:p>
          <a:p>
            <a:pPr marL="109537" indent="0">
              <a:buFont typeface="Wingdings 3" panose="05040102010807070707" pitchFamily="18" charset="2"/>
              <a:buNone/>
              <a:defRPr/>
            </a:pPr>
            <a:endParaRPr lang="en-US" dirty="0" smtClean="0"/>
          </a:p>
        </p:txBody>
      </p:sp>
      <p:sp>
        <p:nvSpPr>
          <p:cNvPr id="52226" name="Rectangle 2"/>
          <p:cNvSpPr>
            <a:spLocks noGrp="1" noChangeArrowheads="1"/>
          </p:cNvSpPr>
          <p:nvPr>
            <p:ph type="title"/>
          </p:nvPr>
        </p:nvSpPr>
        <p:spPr/>
        <p:txBody>
          <a:bodyPr>
            <a:normAutofit fontScale="90000"/>
          </a:bodyPr>
          <a:lstStyle/>
          <a:p>
            <a:pPr eaLnBrk="1" hangingPunct="1">
              <a:defRPr/>
            </a:pPr>
            <a:r>
              <a:rPr lang="en-US" sz="4800" dirty="0"/>
              <a:t>Objectives</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idx="1"/>
          </p:nvPr>
        </p:nvSpPr>
        <p:spPr/>
        <p:txBody>
          <a:bodyPr/>
          <a:lstStyle/>
          <a:p>
            <a:r>
              <a:rPr lang="en-US" altLang="en-US" smtClean="0"/>
              <a:t>Avoid the use of technology near bedtime</a:t>
            </a:r>
          </a:p>
          <a:p>
            <a:r>
              <a:rPr lang="en-US" altLang="en-US" smtClean="0"/>
              <a:t>Minimize noise</a:t>
            </a:r>
          </a:p>
          <a:p>
            <a:r>
              <a:rPr lang="en-US" altLang="en-US" smtClean="0"/>
              <a:t>Minimize light</a:t>
            </a:r>
          </a:p>
          <a:p>
            <a:r>
              <a:rPr lang="en-US" altLang="en-US" smtClean="0"/>
              <a:t>Watch the temperature; optimal sleep temp is 68 degrees</a:t>
            </a:r>
          </a:p>
          <a:p>
            <a:r>
              <a:rPr lang="en-US" altLang="en-US" smtClean="0"/>
              <a:t>Attend to the sleep surface</a:t>
            </a:r>
          </a:p>
          <a:p>
            <a:r>
              <a:rPr lang="en-US" altLang="en-US" smtClean="0"/>
              <a:t>Manage food/hunger</a:t>
            </a:r>
          </a:p>
        </p:txBody>
      </p:sp>
      <p:sp>
        <p:nvSpPr>
          <p:cNvPr id="3" name="Title 2"/>
          <p:cNvSpPr>
            <a:spLocks noGrp="1"/>
          </p:cNvSpPr>
          <p:nvPr>
            <p:ph type="title"/>
          </p:nvPr>
        </p:nvSpPr>
        <p:spPr/>
        <p:txBody>
          <a:bodyPr/>
          <a:lstStyle/>
          <a:p>
            <a:pPr>
              <a:defRPr/>
            </a:pPr>
            <a:r>
              <a:rPr lang="en-US" i="1" dirty="0" smtClean="0"/>
              <a:t>Other Sleep Habits</a:t>
            </a:r>
            <a:endParaRPr lang="en-US"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p:txBody>
          <a:bodyPr/>
          <a:lstStyle/>
          <a:p>
            <a:pPr eaLnBrk="1" hangingPunct="1"/>
            <a:r>
              <a:rPr lang="en-US" altLang="en-US" sz="2800" smtClean="0"/>
              <a:t>Schedule design is not easy or straightforward</a:t>
            </a:r>
          </a:p>
          <a:p>
            <a:pPr eaLnBrk="1" hangingPunct="1"/>
            <a:r>
              <a:rPr lang="en-US" altLang="en-US" sz="2800" smtClean="0"/>
              <a:t>No scheduling approach eliminates</a:t>
            </a:r>
            <a:br>
              <a:rPr lang="en-US" altLang="en-US" sz="2800" smtClean="0"/>
            </a:br>
            <a:r>
              <a:rPr lang="en-US" altLang="en-US" sz="2800" smtClean="0"/>
              <a:t>all problems in working non-standard hours</a:t>
            </a:r>
          </a:p>
          <a:p>
            <a:pPr eaLnBrk="1" hangingPunct="1"/>
            <a:r>
              <a:rPr lang="en-US" altLang="en-US" sz="2800" smtClean="0"/>
              <a:t>Consideration must be given to:</a:t>
            </a:r>
          </a:p>
          <a:p>
            <a:pPr lvl="1" eaLnBrk="1" hangingPunct="1"/>
            <a:r>
              <a:rPr lang="en-US" altLang="en-US" sz="2400" smtClean="0"/>
              <a:t>Work setting &amp; nature, types of employees</a:t>
            </a:r>
          </a:p>
          <a:p>
            <a:pPr lvl="1" eaLnBrk="1" hangingPunct="1"/>
            <a:r>
              <a:rPr lang="en-US" altLang="en-US" sz="2400" smtClean="0"/>
              <a:t>Fatigue and circadian impact of desired schedule</a:t>
            </a:r>
          </a:p>
          <a:p>
            <a:pPr lvl="1" eaLnBrk="1" hangingPunct="1"/>
            <a:r>
              <a:rPr lang="en-US" altLang="en-US" sz="2400" smtClean="0"/>
              <a:t>Effect of schedules on employee morale</a:t>
            </a:r>
          </a:p>
          <a:p>
            <a:pPr eaLnBrk="1" hangingPunct="1"/>
            <a:r>
              <a:rPr lang="en-US" altLang="en-US" sz="2800" smtClean="0"/>
              <a:t>Consider as many of the follow scheduling recommendations as possible!</a:t>
            </a:r>
          </a:p>
        </p:txBody>
      </p:sp>
      <p:sp>
        <p:nvSpPr>
          <p:cNvPr id="130050" name="Title 4"/>
          <p:cNvSpPr>
            <a:spLocks noGrp="1"/>
          </p:cNvSpPr>
          <p:nvPr>
            <p:ph type="title"/>
          </p:nvPr>
        </p:nvSpPr>
        <p:spPr/>
        <p:txBody>
          <a:bodyPr>
            <a:noAutofit/>
          </a:bodyPr>
          <a:lstStyle/>
          <a:p>
            <a:pPr eaLnBrk="1" hangingPunct="1">
              <a:defRPr/>
            </a:pPr>
            <a:r>
              <a:rPr lang="en-US" dirty="0" smtClean="0"/>
              <a:t>3) Carefully Plan Rosters</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p:txBody>
          <a:bodyPr/>
          <a:lstStyle/>
          <a:p>
            <a:pPr marL="457200" indent="-457200">
              <a:spcBef>
                <a:spcPts val="600"/>
              </a:spcBef>
            </a:pPr>
            <a:r>
              <a:rPr lang="en-US" altLang="en-US" smtClean="0"/>
              <a:t>Provide at least 2 full days off after each night rotation ends.</a:t>
            </a:r>
          </a:p>
          <a:p>
            <a:pPr marL="457200" indent="-457200">
              <a:spcBef>
                <a:spcPts val="600"/>
              </a:spcBef>
            </a:pPr>
            <a:r>
              <a:rPr lang="en-US" altLang="en-US" smtClean="0"/>
              <a:t>Create higher acceptance of the schedule system by allowing employee input.</a:t>
            </a:r>
          </a:p>
          <a:p>
            <a:pPr marL="457200" indent="-457200">
              <a:spcBef>
                <a:spcPts val="600"/>
              </a:spcBef>
            </a:pPr>
            <a:r>
              <a:rPr lang="en-US" altLang="en-US" smtClean="0"/>
              <a:t>Provide education about needs of people working non-standard hours for the family.</a:t>
            </a:r>
          </a:p>
          <a:p>
            <a:pPr marL="457200" indent="-457200">
              <a:spcBef>
                <a:spcPts val="600"/>
              </a:spcBef>
            </a:pPr>
            <a:r>
              <a:rPr lang="en-US" altLang="en-US" smtClean="0"/>
              <a:t>Pay special attention to workload distribution and staffing levels, especially for night crews.</a:t>
            </a:r>
          </a:p>
          <a:p>
            <a:pPr marL="457200" indent="-457200">
              <a:spcBef>
                <a:spcPts val="600"/>
              </a:spcBef>
            </a:pPr>
            <a:r>
              <a:rPr lang="en-US" altLang="en-US" smtClean="0"/>
              <a:t>Rotate duties if possible to help with monotony.</a:t>
            </a:r>
          </a:p>
          <a:p>
            <a:pPr marL="457200" indent="-457200">
              <a:spcBef>
                <a:spcPts val="600"/>
              </a:spcBef>
            </a:pPr>
            <a:r>
              <a:rPr lang="en-US" altLang="en-US" smtClean="0"/>
              <a:t>Avoid long night duty periods.</a:t>
            </a:r>
          </a:p>
        </p:txBody>
      </p:sp>
      <p:sp>
        <p:nvSpPr>
          <p:cNvPr id="1800194" name="Rectangle 2"/>
          <p:cNvSpPr>
            <a:spLocks noGrp="1" noChangeArrowheads="1"/>
          </p:cNvSpPr>
          <p:nvPr>
            <p:ph type="title"/>
          </p:nvPr>
        </p:nvSpPr>
        <p:spPr/>
        <p:txBody>
          <a:bodyPr>
            <a:noAutofit/>
          </a:bodyPr>
          <a:lstStyle/>
          <a:p>
            <a:pPr>
              <a:defRPr/>
            </a:pPr>
            <a:r>
              <a:rPr lang="en-US" sz="3900" i="1" dirty="0"/>
              <a:t>Scheduling Considerations (1)</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219" name="Rectangle 3"/>
          <p:cNvSpPr>
            <a:spLocks noGrp="1" noChangeArrowheads="1"/>
          </p:cNvSpPr>
          <p:nvPr>
            <p:ph idx="1"/>
          </p:nvPr>
        </p:nvSpPr>
        <p:spPr/>
        <p:txBody>
          <a:bodyPr>
            <a:normAutofit fontScale="92500" lnSpcReduction="20000"/>
          </a:bodyPr>
          <a:lstStyle/>
          <a:p>
            <a:pPr marL="457200" indent="-457200">
              <a:lnSpc>
                <a:spcPct val="110000"/>
              </a:lnSpc>
              <a:spcBef>
                <a:spcPts val="600"/>
              </a:spcBef>
              <a:defRPr/>
            </a:pPr>
            <a:r>
              <a:rPr lang="en-US" sz="2800" dirty="0"/>
              <a:t>Increase light levels at night as much as possible.</a:t>
            </a:r>
          </a:p>
          <a:p>
            <a:pPr marL="457200" indent="-457200">
              <a:lnSpc>
                <a:spcPct val="110000"/>
              </a:lnSpc>
              <a:spcBef>
                <a:spcPts val="600"/>
              </a:spcBef>
              <a:defRPr/>
            </a:pPr>
            <a:r>
              <a:rPr lang="en-US" sz="2800" dirty="0"/>
              <a:t>Emphasize the importance of double-checking work performed at night.</a:t>
            </a:r>
          </a:p>
          <a:p>
            <a:pPr marL="457200" indent="-457200">
              <a:lnSpc>
                <a:spcPct val="110000"/>
              </a:lnSpc>
              <a:spcBef>
                <a:spcPts val="600"/>
              </a:spcBef>
              <a:defRPr/>
            </a:pPr>
            <a:r>
              <a:rPr lang="en-US" sz="2800" dirty="0"/>
              <a:t>Ensure that managers and schedulers have experience with working non-standard schedules.</a:t>
            </a:r>
          </a:p>
          <a:p>
            <a:pPr marL="457200" indent="-457200">
              <a:lnSpc>
                <a:spcPct val="110000"/>
              </a:lnSpc>
              <a:spcBef>
                <a:spcPts val="600"/>
              </a:spcBef>
              <a:defRPr/>
            </a:pPr>
            <a:r>
              <a:rPr lang="en-US" sz="2800" dirty="0"/>
              <a:t>Provide education on sleep/body-clock to new managers and schedulers.</a:t>
            </a:r>
          </a:p>
          <a:p>
            <a:pPr marL="457200" indent="-457200">
              <a:lnSpc>
                <a:spcPct val="110000"/>
              </a:lnSpc>
              <a:spcBef>
                <a:spcPts val="600"/>
              </a:spcBef>
              <a:defRPr/>
            </a:pPr>
            <a:r>
              <a:rPr lang="en-US" sz="2800" dirty="0"/>
              <a:t>Make sure those working at night have full access to resources available to day workers.</a:t>
            </a:r>
          </a:p>
          <a:p>
            <a:pPr marL="457200" indent="-457200">
              <a:lnSpc>
                <a:spcPct val="110000"/>
              </a:lnSpc>
              <a:spcBef>
                <a:spcPts val="600"/>
              </a:spcBef>
              <a:defRPr/>
            </a:pPr>
            <a:r>
              <a:rPr lang="en-US" sz="2800" dirty="0"/>
              <a:t>Educate the personnel about circadian rhythms &amp; sleep &amp; night work &amp; appropriate fatigue countermeasures.</a:t>
            </a:r>
          </a:p>
        </p:txBody>
      </p:sp>
      <p:sp>
        <p:nvSpPr>
          <p:cNvPr id="1801218" name="Rectangle 2"/>
          <p:cNvSpPr>
            <a:spLocks noGrp="1" noChangeArrowheads="1"/>
          </p:cNvSpPr>
          <p:nvPr>
            <p:ph type="title"/>
          </p:nvPr>
        </p:nvSpPr>
        <p:spPr/>
        <p:txBody>
          <a:bodyPr>
            <a:noAutofit/>
          </a:bodyPr>
          <a:lstStyle/>
          <a:p>
            <a:pPr>
              <a:defRPr/>
            </a:pPr>
            <a:r>
              <a:rPr lang="en-US" sz="3900" i="1" dirty="0"/>
              <a:t>Scheduling Considerations (2)</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752600" y="1524000"/>
            <a:ext cx="8610600" cy="4038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6034" name="Rectangle 2"/>
          <p:cNvSpPr>
            <a:spLocks noGrp="1" noChangeArrowheads="1"/>
          </p:cNvSpPr>
          <p:nvPr>
            <p:ph type="title"/>
          </p:nvPr>
        </p:nvSpPr>
        <p:spPr/>
        <p:txBody>
          <a:bodyPr>
            <a:noAutofit/>
          </a:bodyPr>
          <a:lstStyle/>
          <a:p>
            <a:pPr>
              <a:defRPr/>
            </a:pPr>
            <a:r>
              <a:rPr lang="en-US" sz="4400" i="1" dirty="0"/>
              <a:t>Scheduling Aids Can Help </a:t>
            </a:r>
          </a:p>
        </p:txBody>
      </p:sp>
      <p:grpSp>
        <p:nvGrpSpPr>
          <p:cNvPr id="2" name="Group 21"/>
          <p:cNvGrpSpPr>
            <a:grpSpLocks/>
          </p:cNvGrpSpPr>
          <p:nvPr/>
        </p:nvGrpSpPr>
        <p:grpSpPr bwMode="auto">
          <a:xfrm>
            <a:off x="2362200" y="1752600"/>
            <a:ext cx="7581900" cy="2895600"/>
            <a:chOff x="528" y="1488"/>
            <a:chExt cx="4776" cy="2304"/>
          </a:xfrm>
        </p:grpSpPr>
        <p:sp>
          <p:nvSpPr>
            <p:cNvPr id="73735" name="Text Box 4"/>
            <p:cNvSpPr txBox="1">
              <a:spLocks noChangeArrowheads="1"/>
            </p:cNvSpPr>
            <p:nvPr/>
          </p:nvSpPr>
          <p:spPr bwMode="auto">
            <a:xfrm>
              <a:off x="3096" y="1502"/>
              <a:ext cx="220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a:solidFill>
                    <a:srgbClr val="FFFFFF"/>
                  </a:solidFill>
                  <a:latin typeface="Arial Unicode MS" panose="020B0604020202020204" pitchFamily="34" charset="-128"/>
                </a:rPr>
                <a:t>Improvement with a short sleep period</a:t>
              </a:r>
            </a:p>
          </p:txBody>
        </p:sp>
        <p:grpSp>
          <p:nvGrpSpPr>
            <p:cNvPr id="73736" name="Group 20"/>
            <p:cNvGrpSpPr>
              <a:grpSpLocks/>
            </p:cNvGrpSpPr>
            <p:nvPr/>
          </p:nvGrpSpPr>
          <p:grpSpPr bwMode="auto">
            <a:xfrm>
              <a:off x="528" y="1488"/>
              <a:ext cx="4608" cy="2304"/>
              <a:chOff x="528" y="1488"/>
              <a:chExt cx="4608" cy="2304"/>
            </a:xfrm>
          </p:grpSpPr>
          <p:sp>
            <p:nvSpPr>
              <p:cNvPr id="73737" name="Text Box 3"/>
              <p:cNvSpPr txBox="1">
                <a:spLocks noChangeArrowheads="1"/>
              </p:cNvSpPr>
              <p:nvPr/>
            </p:nvSpPr>
            <p:spPr bwMode="auto">
              <a:xfrm>
                <a:off x="576" y="1488"/>
                <a:ext cx="220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a:solidFill>
                      <a:srgbClr val="FFFFFF"/>
                    </a:solidFill>
                    <a:latin typeface="Arial Unicode MS" panose="020B0604020202020204" pitchFamily="34" charset="-128"/>
                  </a:rPr>
                  <a:t>Performance decrement with sleep loss</a:t>
                </a:r>
              </a:p>
            </p:txBody>
          </p:sp>
          <p:grpSp>
            <p:nvGrpSpPr>
              <p:cNvPr id="73738" name="Group 5"/>
              <p:cNvGrpSpPr>
                <a:grpSpLocks/>
              </p:cNvGrpSpPr>
              <p:nvPr/>
            </p:nvGrpSpPr>
            <p:grpSpPr bwMode="auto">
              <a:xfrm>
                <a:off x="528" y="1765"/>
                <a:ext cx="4608" cy="2027"/>
                <a:chOff x="528" y="1573"/>
                <a:chExt cx="4608" cy="2027"/>
              </a:xfrm>
            </p:grpSpPr>
            <p:grpSp>
              <p:nvGrpSpPr>
                <p:cNvPr id="73739" name="Group 6"/>
                <p:cNvGrpSpPr>
                  <a:grpSpLocks/>
                </p:cNvGrpSpPr>
                <p:nvPr/>
              </p:nvGrpSpPr>
              <p:grpSpPr bwMode="auto">
                <a:xfrm>
                  <a:off x="528" y="1573"/>
                  <a:ext cx="4608" cy="2027"/>
                  <a:chOff x="528" y="1536"/>
                  <a:chExt cx="4608" cy="2027"/>
                </a:xfrm>
              </p:grpSpPr>
              <p:pic>
                <p:nvPicPr>
                  <p:cNvPr id="73744" name="Picture 7"/>
                  <p:cNvPicPr>
                    <a:picLocks noChangeAspect="1" noChangeArrowheads="1"/>
                  </p:cNvPicPr>
                  <p:nvPr/>
                </p:nvPicPr>
                <p:blipFill>
                  <a:blip r:embed="rId3">
                    <a:extLst>
                      <a:ext uri="{28A0092B-C50C-407E-A947-70E740481C1C}">
                        <a14:useLocalDpi xmlns:a14="http://schemas.microsoft.com/office/drawing/2010/main" val="0"/>
                      </a:ext>
                    </a:extLst>
                  </a:blip>
                  <a:srcRect r="58252"/>
                  <a:stretch>
                    <a:fillRect/>
                  </a:stretch>
                </p:blipFill>
                <p:spPr bwMode="auto">
                  <a:xfrm>
                    <a:off x="528" y="1536"/>
                    <a:ext cx="2256" cy="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8"/>
                  <p:cNvPicPr>
                    <a:picLocks noChangeAspect="1" noChangeArrowheads="1"/>
                  </p:cNvPicPr>
                  <p:nvPr/>
                </p:nvPicPr>
                <p:blipFill>
                  <a:blip r:embed="rId4">
                    <a:extLst>
                      <a:ext uri="{28A0092B-C50C-407E-A947-70E740481C1C}">
                        <a14:useLocalDpi xmlns:a14="http://schemas.microsoft.com/office/drawing/2010/main" val="0"/>
                      </a:ext>
                    </a:extLst>
                  </a:blip>
                  <a:srcRect l="859" r="60464"/>
                  <a:stretch>
                    <a:fillRect/>
                  </a:stretch>
                </p:blipFill>
                <p:spPr bwMode="auto">
                  <a:xfrm>
                    <a:off x="2976" y="1545"/>
                    <a:ext cx="2160" cy="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6" name="Text Box 9"/>
                  <p:cNvSpPr txBox="1">
                    <a:spLocks noChangeArrowheads="1"/>
                  </p:cNvSpPr>
                  <p:nvPr/>
                </p:nvSpPr>
                <p:spPr bwMode="auto">
                  <a:xfrm>
                    <a:off x="3792" y="2544"/>
                    <a:ext cx="1008" cy="514"/>
                  </a:xfrm>
                  <a:prstGeom prst="rect">
                    <a:avLst/>
                  </a:prstGeom>
                  <a:solidFill>
                    <a:schemeClr val="hlink"/>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a:latin typeface="Arial Unicode MS" panose="020B0604020202020204" pitchFamily="34" charset="-128"/>
                      </a:rPr>
                      <a:t>Note the rapid recovery with only 4 hours of sleep</a:t>
                    </a:r>
                  </a:p>
                </p:txBody>
              </p:sp>
              <p:sp>
                <p:nvSpPr>
                  <p:cNvPr id="73747" name="Line 10"/>
                  <p:cNvSpPr>
                    <a:spLocks noChangeShapeType="1"/>
                  </p:cNvSpPr>
                  <p:nvPr/>
                </p:nvSpPr>
                <p:spPr bwMode="auto">
                  <a:xfrm flipV="1">
                    <a:off x="4224" y="2256"/>
                    <a:ext cx="528"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8" name="Text Box 11"/>
                  <p:cNvSpPr txBox="1">
                    <a:spLocks noChangeArrowheads="1"/>
                  </p:cNvSpPr>
                  <p:nvPr/>
                </p:nvSpPr>
                <p:spPr bwMode="auto">
                  <a:xfrm>
                    <a:off x="1296" y="2832"/>
                    <a:ext cx="1008" cy="514"/>
                  </a:xfrm>
                  <a:prstGeom prst="rect">
                    <a:avLst/>
                  </a:prstGeom>
                  <a:solidFill>
                    <a:schemeClr val="hlink"/>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a:latin typeface="Arial Unicode MS" panose="020B0604020202020204" pitchFamily="34" charset="-128"/>
                      </a:rPr>
                      <a:t>Note the continued performance loss with no sleep</a:t>
                    </a:r>
                  </a:p>
                </p:txBody>
              </p:sp>
              <p:sp>
                <p:nvSpPr>
                  <p:cNvPr id="73749" name="Line 12"/>
                  <p:cNvSpPr>
                    <a:spLocks noChangeShapeType="1"/>
                  </p:cNvSpPr>
                  <p:nvPr/>
                </p:nvSpPr>
                <p:spPr bwMode="auto">
                  <a:xfrm flipH="1" flipV="1">
                    <a:off x="1728" y="2496"/>
                    <a:ext cx="48"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50" name="Line 13"/>
                  <p:cNvSpPr>
                    <a:spLocks noChangeShapeType="1"/>
                  </p:cNvSpPr>
                  <p:nvPr/>
                </p:nvSpPr>
                <p:spPr bwMode="auto">
                  <a:xfrm flipV="1">
                    <a:off x="1776" y="2592"/>
                    <a:ext cx="48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51" name="Line 14"/>
                  <p:cNvSpPr>
                    <a:spLocks noChangeShapeType="1"/>
                  </p:cNvSpPr>
                  <p:nvPr/>
                </p:nvSpPr>
                <p:spPr bwMode="auto">
                  <a:xfrm flipH="1" flipV="1">
                    <a:off x="4176" y="2208"/>
                    <a:ext cx="48"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3740" name="Text Box 15"/>
                <p:cNvSpPr txBox="1">
                  <a:spLocks noChangeArrowheads="1"/>
                </p:cNvSpPr>
                <p:nvPr/>
              </p:nvSpPr>
              <p:spPr bwMode="auto">
                <a:xfrm>
                  <a:off x="1038" y="1584"/>
                  <a:ext cx="672" cy="2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a:solidFill>
                        <a:schemeClr val="bg1"/>
                      </a:solidFill>
                      <a:latin typeface="Times New Roman" panose="02020603050405020304" pitchFamily="18" charset="0"/>
                    </a:rPr>
                    <a:t>Day 1</a:t>
                  </a:r>
                </a:p>
              </p:txBody>
            </p:sp>
            <p:sp>
              <p:nvSpPr>
                <p:cNvPr id="73741" name="Text Box 16"/>
                <p:cNvSpPr txBox="1">
                  <a:spLocks noChangeArrowheads="1"/>
                </p:cNvSpPr>
                <p:nvPr/>
              </p:nvSpPr>
              <p:spPr bwMode="auto">
                <a:xfrm>
                  <a:off x="1698" y="1584"/>
                  <a:ext cx="672" cy="2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a:solidFill>
                        <a:schemeClr val="bg1"/>
                      </a:solidFill>
                      <a:latin typeface="Times New Roman" panose="02020603050405020304" pitchFamily="18" charset="0"/>
                    </a:rPr>
                    <a:t>Day 2</a:t>
                  </a:r>
                </a:p>
              </p:txBody>
            </p:sp>
            <p:sp>
              <p:nvSpPr>
                <p:cNvPr id="73742" name="Text Box 17"/>
                <p:cNvSpPr txBox="1">
                  <a:spLocks noChangeArrowheads="1"/>
                </p:cNvSpPr>
                <p:nvPr/>
              </p:nvSpPr>
              <p:spPr bwMode="auto">
                <a:xfrm>
                  <a:off x="3450" y="1592"/>
                  <a:ext cx="726" cy="2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a:solidFill>
                        <a:schemeClr val="bg1"/>
                      </a:solidFill>
                      <a:latin typeface="Times New Roman" panose="02020603050405020304" pitchFamily="18" charset="0"/>
                    </a:rPr>
                    <a:t>Day 1</a:t>
                  </a:r>
                </a:p>
              </p:txBody>
            </p:sp>
            <p:sp>
              <p:nvSpPr>
                <p:cNvPr id="73743" name="Text Box 18"/>
                <p:cNvSpPr txBox="1">
                  <a:spLocks noChangeArrowheads="1"/>
                </p:cNvSpPr>
                <p:nvPr/>
              </p:nvSpPr>
              <p:spPr bwMode="auto">
                <a:xfrm>
                  <a:off x="4134" y="1592"/>
                  <a:ext cx="696" cy="2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a:solidFill>
                        <a:schemeClr val="bg1"/>
                      </a:solidFill>
                      <a:latin typeface="Times New Roman" panose="02020603050405020304" pitchFamily="18" charset="0"/>
                    </a:rPr>
                    <a:t>Day 2</a:t>
                  </a:r>
                </a:p>
              </p:txBody>
            </p:sp>
          </p:grpSp>
        </p:grpSp>
      </p:grpSp>
      <p:sp>
        <p:nvSpPr>
          <p:cNvPr id="1836054" name="Text Box 22"/>
          <p:cNvSpPr txBox="1">
            <a:spLocks noChangeArrowheads="1"/>
          </p:cNvSpPr>
          <p:nvPr/>
        </p:nvSpPr>
        <p:spPr bwMode="auto">
          <a:xfrm>
            <a:off x="4572000" y="6151563"/>
            <a:ext cx="7239000" cy="430212"/>
          </a:xfrm>
          <a:prstGeom prst="rect">
            <a:avLst/>
          </a:prstGeom>
          <a:noFill/>
          <a:ln w="9525">
            <a:noFill/>
            <a:miter lim="800000"/>
            <a:headEnd/>
            <a:tailEnd/>
          </a:ln>
          <a:effectLst/>
        </p:spPr>
        <p:txBody>
          <a:bodyPr>
            <a:spAutoFit/>
          </a:bodyPr>
          <a:lstStyle/>
          <a:p>
            <a:pPr>
              <a:spcBef>
                <a:spcPct val="50000"/>
              </a:spcBef>
              <a:defRPr/>
            </a:pPr>
            <a:r>
              <a:rPr lang="en-US" sz="1100" dirty="0" err="1">
                <a:latin typeface="+mn-lt"/>
              </a:rPr>
              <a:t>Hursh</a:t>
            </a:r>
            <a:r>
              <a:rPr lang="en-US" sz="1100" dirty="0">
                <a:latin typeface="+mn-lt"/>
              </a:rPr>
              <a:t> SR et al. (2004).  Fatigue models for applied research in </a:t>
            </a:r>
            <a:r>
              <a:rPr lang="en-US" sz="1100" dirty="0" err="1">
                <a:latin typeface="+mn-lt"/>
              </a:rPr>
              <a:t>warfighting</a:t>
            </a:r>
            <a:r>
              <a:rPr lang="en-US" sz="1100" dirty="0">
                <a:latin typeface="+mn-lt"/>
              </a:rPr>
              <a:t>. </a:t>
            </a:r>
            <a:r>
              <a:rPr lang="en-US" sz="1100" dirty="0" err="1">
                <a:latin typeface="+mn-lt"/>
              </a:rPr>
              <a:t>Aviat</a:t>
            </a:r>
            <a:r>
              <a:rPr lang="en-US" sz="1100" dirty="0">
                <a:latin typeface="+mn-lt"/>
              </a:rPr>
              <a:t> Space Environ Med, 75(3 </a:t>
            </a:r>
            <a:r>
              <a:rPr lang="en-US" sz="1100" dirty="0" err="1">
                <a:latin typeface="+mn-lt"/>
              </a:rPr>
              <a:t>Suppl</a:t>
            </a:r>
            <a:r>
              <a:rPr lang="en-US" sz="1100" dirty="0">
                <a:latin typeface="+mn-lt"/>
              </a:rPr>
              <a:t>):A44-53.</a:t>
            </a:r>
          </a:p>
        </p:txBody>
      </p:sp>
      <p:sp>
        <p:nvSpPr>
          <p:cNvPr id="23" name="TextBox 22"/>
          <p:cNvSpPr txBox="1"/>
          <p:nvPr/>
        </p:nvSpPr>
        <p:spPr bwMode="auto">
          <a:xfrm>
            <a:off x="2438400" y="4800600"/>
            <a:ext cx="7239000" cy="533400"/>
          </a:xfrm>
          <a:prstGeom prst="rect">
            <a:avLst/>
          </a:prstGeom>
          <a:noFill/>
          <a:ln w="9525">
            <a:noFill/>
            <a:miter lim="800000"/>
            <a:headEnd/>
            <a:tailEnd/>
          </a:ln>
        </p:spPr>
        <p:txBody>
          <a:bodyPr lIns="45720" rIns="45720" anchor="ctr">
            <a:normAutofit fontScale="60000" lnSpcReduction="20000"/>
          </a:bodyPr>
          <a:lstStyle/>
          <a:p>
            <a:pPr algn="ctr" fontAlgn="auto">
              <a:spcAft>
                <a:spcPts val="0"/>
              </a:spcAft>
              <a:defRPr/>
            </a:pPr>
            <a:r>
              <a:rPr lang="en-US" sz="4400" b="1" dirty="0">
                <a:latin typeface="+mj-lt"/>
                <a:ea typeface="+mj-ea"/>
                <a:cs typeface="+mj-cs"/>
              </a:rPr>
              <a:t>Fatigue Avoidance Scheduling Tool (FAST)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Content Placeholder 4"/>
          <p:cNvSpPr>
            <a:spLocks noGrp="1"/>
          </p:cNvSpPr>
          <p:nvPr>
            <p:ph idx="1"/>
          </p:nvPr>
        </p:nvSpPr>
        <p:spPr/>
        <p:txBody>
          <a:bodyPr>
            <a:normAutofit lnSpcReduction="10000"/>
          </a:bodyPr>
          <a:lstStyle/>
          <a:p>
            <a:pPr marL="463550" indent="-463550">
              <a:defRPr/>
            </a:pPr>
            <a:r>
              <a:rPr lang="en-US" sz="2800" dirty="0"/>
              <a:t>Light is a powerful modulator of non-visual functions including alertness and performance</a:t>
            </a:r>
          </a:p>
          <a:p>
            <a:pPr lvl="1">
              <a:defRPr/>
            </a:pPr>
            <a:r>
              <a:rPr lang="en-US" sz="2200" dirty="0"/>
              <a:t>Bright light is best, but dim light has effects too</a:t>
            </a:r>
          </a:p>
          <a:p>
            <a:pPr lvl="1">
              <a:defRPr/>
            </a:pPr>
            <a:r>
              <a:rPr lang="en-US" sz="2200" dirty="0"/>
              <a:t>In some blind people light exposure can induce responses</a:t>
            </a:r>
          </a:p>
          <a:p>
            <a:pPr lvl="1">
              <a:defRPr/>
            </a:pPr>
            <a:r>
              <a:rPr lang="en-US" sz="2200" dirty="0"/>
              <a:t>Non-visual responses are maximally sensitive to blue light</a:t>
            </a:r>
          </a:p>
          <a:p>
            <a:pPr marL="463550" indent="-463550">
              <a:defRPr/>
            </a:pPr>
            <a:r>
              <a:rPr lang="en-US" sz="2800" dirty="0"/>
              <a:t>Bright light is known to reset the body clock </a:t>
            </a:r>
          </a:p>
          <a:p>
            <a:pPr lvl="1">
              <a:defRPr/>
            </a:pPr>
            <a:r>
              <a:rPr lang="en-US" sz="2200" dirty="0"/>
              <a:t>Light in the morning advances the rhythm</a:t>
            </a:r>
          </a:p>
          <a:p>
            <a:pPr lvl="1" eaLnBrk="1" hangingPunct="1">
              <a:defRPr/>
            </a:pPr>
            <a:r>
              <a:rPr lang="en-US" sz="2200" dirty="0"/>
              <a:t>Light in the evening delays the rhythm</a:t>
            </a:r>
          </a:p>
          <a:p>
            <a:pPr lvl="1" eaLnBrk="1" hangingPunct="1">
              <a:defRPr/>
            </a:pPr>
            <a:r>
              <a:rPr lang="en-US" sz="2200" i="1" dirty="0"/>
              <a:t>At best, light can shift the clock 3 hrs/day</a:t>
            </a:r>
          </a:p>
          <a:p>
            <a:pPr marL="519113" indent="-519113">
              <a:defRPr/>
            </a:pPr>
            <a:r>
              <a:rPr lang="en-US" sz="2800" dirty="0"/>
              <a:t>Light exposure, also has acute effects</a:t>
            </a:r>
          </a:p>
          <a:p>
            <a:pPr lvl="1">
              <a:defRPr/>
            </a:pPr>
            <a:r>
              <a:rPr lang="en-US" sz="2200" dirty="0"/>
              <a:t>Typically within 30 minutes</a:t>
            </a:r>
          </a:p>
          <a:p>
            <a:pPr lvl="1">
              <a:defRPr/>
            </a:pPr>
            <a:r>
              <a:rPr lang="en-US" sz="2200" dirty="0"/>
              <a:t>Enhances cognitive performance and physiological alertness</a:t>
            </a:r>
          </a:p>
        </p:txBody>
      </p:sp>
      <p:sp>
        <p:nvSpPr>
          <p:cNvPr id="140290" name="Title 3"/>
          <p:cNvSpPr>
            <a:spLocks noGrp="1"/>
          </p:cNvSpPr>
          <p:nvPr>
            <p:ph type="title"/>
          </p:nvPr>
        </p:nvSpPr>
        <p:spPr/>
        <p:txBody>
          <a:bodyPr>
            <a:normAutofit fontScale="90000"/>
          </a:bodyPr>
          <a:lstStyle/>
          <a:p>
            <a:pPr eaLnBrk="1" hangingPunct="1">
              <a:defRPr/>
            </a:pPr>
            <a:r>
              <a:rPr lang="en-US" sz="4800" dirty="0"/>
              <a:t>4) Use Light Exposure</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28800" y="1447800"/>
            <a:ext cx="8763000" cy="409257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7827" name="Object 3"/>
          <p:cNvGraphicFramePr>
            <a:graphicFrameLocks noChangeAspect="1"/>
          </p:cNvGraphicFramePr>
          <p:nvPr/>
        </p:nvGraphicFramePr>
        <p:xfrm>
          <a:off x="1654175" y="1692275"/>
          <a:ext cx="4638675" cy="3159125"/>
        </p:xfrm>
        <a:graphic>
          <a:graphicData uri="http://schemas.openxmlformats.org/presentationml/2006/ole">
            <mc:AlternateContent xmlns:mc="http://schemas.openxmlformats.org/markup-compatibility/2006">
              <mc:Choice xmlns:v="urn:schemas-microsoft-com:vml" Requires="v">
                <p:oleObj spid="_x0000_s77832" name="Worksheet" r:id="rId4" imgW="4638691" imgH="4029152" progId="Excel.Sheet.8">
                  <p:embed/>
                </p:oleObj>
              </mc:Choice>
              <mc:Fallback>
                <p:oleObj name="Worksheet" r:id="rId4" imgW="4638691" imgH="4029152"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175" y="1692275"/>
                        <a:ext cx="463867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44" name="Text Box 4"/>
          <p:cNvSpPr txBox="1">
            <a:spLocks noChangeArrowheads="1"/>
          </p:cNvSpPr>
          <p:nvPr/>
        </p:nvSpPr>
        <p:spPr bwMode="auto">
          <a:xfrm>
            <a:off x="5486400" y="6248400"/>
            <a:ext cx="6477000" cy="430213"/>
          </a:xfrm>
          <a:prstGeom prst="rect">
            <a:avLst/>
          </a:prstGeom>
          <a:noFill/>
          <a:ln w="9525">
            <a:noFill/>
            <a:miter lim="800000"/>
            <a:headEnd/>
            <a:tailEnd/>
          </a:ln>
        </p:spPr>
        <p:txBody>
          <a:bodyPr>
            <a:spAutoFit/>
          </a:bodyPr>
          <a:lstStyle/>
          <a:p>
            <a:pPr>
              <a:spcBef>
                <a:spcPct val="50000"/>
              </a:spcBef>
              <a:defRPr/>
            </a:pPr>
            <a:r>
              <a:rPr lang="en-US" sz="1100" dirty="0">
                <a:latin typeface="+mn-lt"/>
              </a:rPr>
              <a:t>Campbell (1995).  Effects of timed bright-light exposure on shift-work adaptation in middle-aged subjects.  Sleep, 18:408-416.</a:t>
            </a:r>
          </a:p>
        </p:txBody>
      </p:sp>
      <p:graphicFrame>
        <p:nvGraphicFramePr>
          <p:cNvPr id="77829" name="Object 5"/>
          <p:cNvGraphicFramePr>
            <a:graphicFrameLocks noChangeAspect="1"/>
          </p:cNvGraphicFramePr>
          <p:nvPr/>
        </p:nvGraphicFramePr>
        <p:xfrm>
          <a:off x="5999163" y="1709738"/>
          <a:ext cx="4656137" cy="2928937"/>
        </p:xfrm>
        <a:graphic>
          <a:graphicData uri="http://schemas.openxmlformats.org/presentationml/2006/ole">
            <mc:AlternateContent xmlns:mc="http://schemas.openxmlformats.org/markup-compatibility/2006">
              <mc:Choice xmlns:v="urn:schemas-microsoft-com:vml" Requires="v">
                <p:oleObj spid="_x0000_s77833" name="Worksheet" r:id="rId6" imgW="4657850" imgH="3733710" progId="Excel.Sheet.8">
                  <p:embed/>
                </p:oleObj>
              </mc:Choice>
              <mc:Fallback>
                <p:oleObj name="Worksheet" r:id="rId6" imgW="4657850" imgH="3733710" progId="Excel.Shee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9163" y="1709738"/>
                        <a:ext cx="4656137"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46" name="Text Box 6"/>
          <p:cNvSpPr txBox="1">
            <a:spLocks noChangeArrowheads="1"/>
          </p:cNvSpPr>
          <p:nvPr/>
        </p:nvSpPr>
        <p:spPr bwMode="auto">
          <a:xfrm>
            <a:off x="1828800" y="5638800"/>
            <a:ext cx="8763000" cy="338138"/>
          </a:xfrm>
          <a:prstGeom prst="rect">
            <a:avLst/>
          </a:prstGeom>
          <a:noFill/>
          <a:ln w="9525">
            <a:noFill/>
            <a:miter lim="800000"/>
            <a:headEnd/>
            <a:tailEnd/>
          </a:ln>
        </p:spPr>
        <p:txBody>
          <a:bodyPr>
            <a:spAutoFit/>
          </a:bodyPr>
          <a:lstStyle/>
          <a:p>
            <a:pPr algn="ctr">
              <a:spcBef>
                <a:spcPct val="50000"/>
              </a:spcBef>
              <a:defRPr/>
            </a:pPr>
            <a:r>
              <a:rPr lang="en-US" sz="1600" b="1" i="1" dirty="0">
                <a:latin typeface="+mj-lt"/>
              </a:rPr>
              <a:t>First shift: 4-hour 4000 Lux pulse @ start.  Second and Third: 1000 Lux throughout.</a:t>
            </a:r>
          </a:p>
        </p:txBody>
      </p:sp>
      <p:sp>
        <p:nvSpPr>
          <p:cNvPr id="19462" name="Title 6"/>
          <p:cNvSpPr>
            <a:spLocks noGrp="1"/>
          </p:cNvSpPr>
          <p:nvPr>
            <p:ph type="title"/>
          </p:nvPr>
        </p:nvSpPr>
        <p:spPr/>
        <p:txBody>
          <a:bodyPr>
            <a:noAutofit/>
          </a:bodyPr>
          <a:lstStyle/>
          <a:p>
            <a:pPr eaLnBrk="1" hangingPunct="1">
              <a:defRPr/>
            </a:pPr>
            <a:r>
              <a:rPr lang="en-US" sz="3900" i="1" dirty="0"/>
              <a:t>Light and Night Work</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idx="1"/>
          </p:nvPr>
        </p:nvSpPr>
        <p:spPr/>
        <p:txBody>
          <a:bodyPr>
            <a:normAutofit lnSpcReduction="10000"/>
          </a:bodyPr>
          <a:lstStyle/>
          <a:p>
            <a:pPr marL="457200" indent="-457200">
              <a:spcBef>
                <a:spcPts val="600"/>
              </a:spcBef>
              <a:defRPr/>
            </a:pPr>
            <a:r>
              <a:rPr lang="en-US" sz="2800" dirty="0"/>
              <a:t>When schedule issues prevent adequate sleep, naps can help maintain performance.</a:t>
            </a:r>
          </a:p>
          <a:p>
            <a:pPr marL="457200" indent="-457200">
              <a:spcBef>
                <a:spcPts val="600"/>
              </a:spcBef>
              <a:defRPr/>
            </a:pPr>
            <a:r>
              <a:rPr lang="en-US" sz="2800" dirty="0"/>
              <a:t>Naps can be used </a:t>
            </a:r>
            <a:r>
              <a:rPr lang="en-US" sz="2800" i="1" u="sng" dirty="0">
                <a:solidFill>
                  <a:schemeClr val="accent2">
                    <a:lumMod val="75000"/>
                  </a:schemeClr>
                </a:solidFill>
                <a:effectLst>
                  <a:outerShdw blurRad="38100" dist="38100" dir="2700000" algn="tl">
                    <a:srgbClr val="000000">
                      <a:alpha val="43137"/>
                    </a:srgbClr>
                  </a:outerShdw>
                </a:effectLst>
              </a:rPr>
              <a:t>proactively</a:t>
            </a:r>
            <a:r>
              <a:rPr lang="en-US" sz="2800" dirty="0">
                <a:effectLst>
                  <a:outerShdw blurRad="38100" dist="38100" dir="2700000" algn="tl">
                    <a:srgbClr val="000000">
                      <a:alpha val="43137"/>
                    </a:srgbClr>
                  </a:outerShdw>
                </a:effectLst>
              </a:rPr>
              <a:t> </a:t>
            </a:r>
            <a:r>
              <a:rPr lang="en-US" sz="2800" dirty="0"/>
              <a:t>to maintain performance during a subsequent period of wakefulness or before the start of duty.</a:t>
            </a:r>
          </a:p>
          <a:p>
            <a:pPr marL="457200" indent="-457200">
              <a:spcBef>
                <a:spcPts val="600"/>
              </a:spcBef>
              <a:defRPr/>
            </a:pPr>
            <a:r>
              <a:rPr lang="en-US" sz="2800" dirty="0"/>
              <a:t>Naps also can be used </a:t>
            </a:r>
            <a:r>
              <a:rPr lang="en-US" sz="2800" i="1" u="sng" dirty="0">
                <a:solidFill>
                  <a:schemeClr val="accent2">
                    <a:lumMod val="75000"/>
                  </a:schemeClr>
                </a:solidFill>
                <a:effectLst>
                  <a:outerShdw blurRad="38100" dist="38100" dir="2700000" algn="tl">
                    <a:srgbClr val="000000">
                      <a:alpha val="43137"/>
                    </a:srgbClr>
                  </a:outerShdw>
                </a:effectLst>
              </a:rPr>
              <a:t>strategically</a:t>
            </a:r>
            <a:r>
              <a:rPr lang="en-US" sz="2800" dirty="0">
                <a:solidFill>
                  <a:srgbClr val="FFC000"/>
                </a:solidFill>
                <a:effectLst>
                  <a:outerShdw blurRad="38100" dist="38100" dir="2700000" algn="tl">
                    <a:srgbClr val="000000">
                      <a:alpha val="43137"/>
                    </a:srgbClr>
                  </a:outerShdw>
                </a:effectLst>
              </a:rPr>
              <a:t> </a:t>
            </a:r>
            <a:r>
              <a:rPr lang="en-US" sz="2800" dirty="0"/>
              <a:t>to arrest performance declines that occur from fatigue.</a:t>
            </a:r>
          </a:p>
          <a:p>
            <a:pPr marL="457200" indent="-457200">
              <a:spcBef>
                <a:spcPts val="600"/>
              </a:spcBef>
              <a:defRPr/>
            </a:pPr>
            <a:r>
              <a:rPr lang="en-US" sz="2800" dirty="0"/>
              <a:t>Short naps of only 30-45 minutes are better than getting no sleep at all.</a:t>
            </a:r>
          </a:p>
          <a:p>
            <a:pPr marL="457200" indent="-457200">
              <a:spcBef>
                <a:spcPts val="600"/>
              </a:spcBef>
              <a:defRPr/>
            </a:pPr>
            <a:r>
              <a:rPr lang="en-US" sz="2800" dirty="0"/>
              <a:t>Even a 5- to 10-minute nap is better than nothing.</a:t>
            </a:r>
          </a:p>
        </p:txBody>
      </p:sp>
      <p:sp>
        <p:nvSpPr>
          <p:cNvPr id="59394" name="Rectangle 2"/>
          <p:cNvSpPr>
            <a:spLocks noGrp="1" noChangeArrowheads="1"/>
          </p:cNvSpPr>
          <p:nvPr>
            <p:ph type="title"/>
          </p:nvPr>
        </p:nvSpPr>
        <p:spPr/>
        <p:txBody>
          <a:bodyPr>
            <a:noAutofit/>
          </a:bodyPr>
          <a:lstStyle/>
          <a:p>
            <a:pPr>
              <a:defRPr/>
            </a:pPr>
            <a:r>
              <a:rPr lang="en-US" dirty="0"/>
              <a:t>7) Employ Nap Strategies</a:t>
            </a:r>
            <a:endParaRPr lang="en-US" b="0" dirty="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63" name="Text Box 3"/>
          <p:cNvSpPr txBox="1">
            <a:spLocks noChangeArrowheads="1"/>
          </p:cNvSpPr>
          <p:nvPr/>
        </p:nvSpPr>
        <p:spPr bwMode="auto">
          <a:xfrm>
            <a:off x="5334000" y="6124575"/>
            <a:ext cx="6553200" cy="430213"/>
          </a:xfrm>
          <a:prstGeom prst="rect">
            <a:avLst/>
          </a:prstGeom>
          <a:noFill/>
          <a:ln w="9525">
            <a:noFill/>
            <a:miter lim="800000"/>
            <a:headEnd/>
            <a:tailEnd/>
          </a:ln>
        </p:spPr>
        <p:txBody>
          <a:bodyPr>
            <a:spAutoFit/>
          </a:bodyPr>
          <a:lstStyle/>
          <a:p>
            <a:pPr>
              <a:spcBef>
                <a:spcPct val="50000"/>
              </a:spcBef>
              <a:defRPr/>
            </a:pPr>
            <a:r>
              <a:rPr lang="en-US" sz="1100" dirty="0">
                <a:latin typeface="+mn-lt"/>
              </a:rPr>
              <a:t>Adapted from </a:t>
            </a:r>
            <a:r>
              <a:rPr lang="en-US" sz="1100" dirty="0" err="1">
                <a:latin typeface="+mn-lt"/>
              </a:rPr>
              <a:t>Tietzel</a:t>
            </a:r>
            <a:r>
              <a:rPr lang="en-US" sz="1100" dirty="0">
                <a:latin typeface="+mn-lt"/>
              </a:rPr>
              <a:t> AJ, Lack LC. (2001).  The short-term benefits of brief and long naps following nocturnal sleep restriction.  Sleep, 24:293-300.</a:t>
            </a:r>
          </a:p>
        </p:txBody>
      </p:sp>
      <p:sp>
        <p:nvSpPr>
          <p:cNvPr id="1832972" name="Text Box 12"/>
          <p:cNvSpPr txBox="1">
            <a:spLocks noChangeArrowheads="1"/>
          </p:cNvSpPr>
          <p:nvPr/>
        </p:nvSpPr>
        <p:spPr bwMode="auto">
          <a:xfrm>
            <a:off x="2133600" y="1447800"/>
            <a:ext cx="8001000" cy="646113"/>
          </a:xfrm>
          <a:prstGeom prst="rect">
            <a:avLst/>
          </a:prstGeom>
          <a:noFill/>
          <a:ln w="9525">
            <a:noFill/>
            <a:miter lim="800000"/>
            <a:headEnd/>
            <a:tailEnd/>
          </a:ln>
          <a:effectLst/>
        </p:spPr>
        <p:txBody>
          <a:bodyPr>
            <a:spAutoFit/>
          </a:bodyPr>
          <a:lstStyle/>
          <a:p>
            <a:pPr algn="ctr">
              <a:spcBef>
                <a:spcPct val="50000"/>
              </a:spcBef>
              <a:defRPr/>
            </a:pPr>
            <a:r>
              <a:rPr lang="en-US" dirty="0">
                <a:latin typeface="+mn-lt"/>
              </a:rPr>
              <a:t>Remember to allow 20-30 minutes post-nap for grogginess to subside!!</a:t>
            </a:r>
          </a:p>
        </p:txBody>
      </p:sp>
      <p:sp>
        <p:nvSpPr>
          <p:cNvPr id="24582" name="Title 12"/>
          <p:cNvSpPr>
            <a:spLocks noGrp="1"/>
          </p:cNvSpPr>
          <p:nvPr>
            <p:ph type="title"/>
          </p:nvPr>
        </p:nvSpPr>
        <p:spPr/>
        <p:txBody>
          <a:bodyPr>
            <a:noAutofit/>
          </a:bodyPr>
          <a:lstStyle/>
          <a:p>
            <a:pPr eaLnBrk="1" hangingPunct="1">
              <a:defRPr/>
            </a:pPr>
            <a:r>
              <a:rPr lang="en-US" sz="3200" i="1" dirty="0"/>
              <a:t>Down-side of naps: Sleep inertia</a:t>
            </a:r>
          </a:p>
        </p:txBody>
      </p:sp>
      <p:graphicFrame>
        <p:nvGraphicFramePr>
          <p:cNvPr id="81925" name="Object 7"/>
          <p:cNvGraphicFramePr>
            <a:graphicFrameLocks noChangeAspect="1"/>
          </p:cNvGraphicFramePr>
          <p:nvPr/>
        </p:nvGraphicFramePr>
        <p:xfrm>
          <a:off x="2667000" y="2057400"/>
          <a:ext cx="6781800" cy="3886200"/>
        </p:xfrm>
        <a:graphic>
          <a:graphicData uri="http://schemas.openxmlformats.org/presentationml/2006/ole">
            <mc:AlternateContent xmlns:mc="http://schemas.openxmlformats.org/markup-compatibility/2006">
              <mc:Choice xmlns:v="urn:schemas-microsoft-com:vml" Requires="v">
                <p:oleObj spid="_x0000_s81930" name="Chart" r:id="rId4" imgW="6096000" imgH="4648342" progId="MSGraph.Chart.8">
                  <p:embed followColorScheme="full"/>
                </p:oleObj>
              </mc:Choice>
              <mc:Fallback>
                <p:oleObj name="Chart" r:id="rId4" imgW="6096000" imgH="4648342" progId="MSGraph.Chart.8">
                  <p:embed followColorScheme="full"/>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t="14754"/>
                      <a:stretch>
                        <a:fillRect/>
                      </a:stretch>
                    </p:blipFill>
                    <p:spPr bwMode="auto">
                      <a:xfrm>
                        <a:off x="2667000" y="2057400"/>
                        <a:ext cx="6781800" cy="3886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Box 8"/>
          <p:cNvSpPr txBox="1">
            <a:spLocks noChangeArrowheads="1"/>
          </p:cNvSpPr>
          <p:nvPr/>
        </p:nvSpPr>
        <p:spPr bwMode="auto">
          <a:xfrm>
            <a:off x="4089400" y="4217988"/>
            <a:ext cx="1477963" cy="430212"/>
          </a:xfrm>
          <a:prstGeom prst="rect">
            <a:avLst/>
          </a:prstGeom>
          <a:solidFill>
            <a:schemeClr val="accent1">
              <a:lumMod val="60000"/>
              <a:lumOff val="40000"/>
            </a:schemeClr>
          </a:solidFill>
          <a:ln w="38100">
            <a:solidFill>
              <a:schemeClr val="bg1"/>
            </a:solidFill>
            <a:miter lim="800000"/>
            <a:headEnd/>
            <a:tailEnd/>
          </a:ln>
          <a:effectLst/>
        </p:spPr>
        <p:txBody>
          <a:bodyPr>
            <a:spAutoFit/>
          </a:bodyPr>
          <a:lstStyle/>
          <a:p>
            <a:pPr algn="ctr">
              <a:defRPr/>
            </a:pPr>
            <a:r>
              <a:rPr lang="en-US" sz="1100" dirty="0">
                <a:latin typeface="+mn-lt"/>
              </a:rPr>
              <a:t>Initial performance decrement</a:t>
            </a:r>
          </a:p>
        </p:txBody>
      </p:sp>
      <p:sp>
        <p:nvSpPr>
          <p:cNvPr id="16" name="Text Box 9"/>
          <p:cNvSpPr txBox="1">
            <a:spLocks noChangeArrowheads="1"/>
          </p:cNvSpPr>
          <p:nvPr/>
        </p:nvSpPr>
        <p:spPr bwMode="auto">
          <a:xfrm>
            <a:off x="5867400" y="2195513"/>
            <a:ext cx="1836738" cy="600075"/>
          </a:xfrm>
          <a:prstGeom prst="rect">
            <a:avLst/>
          </a:prstGeom>
          <a:solidFill>
            <a:schemeClr val="accent1">
              <a:lumMod val="60000"/>
              <a:lumOff val="40000"/>
            </a:schemeClr>
          </a:solidFill>
          <a:ln w="38100">
            <a:solidFill>
              <a:schemeClr val="bg1"/>
            </a:solidFill>
            <a:miter lim="800000"/>
            <a:headEnd/>
            <a:tailEnd/>
          </a:ln>
          <a:effectLst/>
        </p:spPr>
        <p:txBody>
          <a:bodyPr>
            <a:spAutoFit/>
          </a:bodyPr>
          <a:lstStyle/>
          <a:p>
            <a:pPr algn="ctr">
              <a:defRPr/>
            </a:pPr>
            <a:r>
              <a:rPr lang="en-US" sz="1100" dirty="0">
                <a:latin typeface="+mn-lt"/>
              </a:rPr>
              <a:t>Subsequent performance improvement</a:t>
            </a:r>
          </a:p>
        </p:txBody>
      </p:sp>
      <p:sp>
        <p:nvSpPr>
          <p:cNvPr id="17" name="Line 10"/>
          <p:cNvSpPr>
            <a:spLocks noChangeShapeType="1"/>
          </p:cNvSpPr>
          <p:nvPr/>
        </p:nvSpPr>
        <p:spPr bwMode="auto">
          <a:xfrm flipV="1">
            <a:off x="4908550" y="4005263"/>
            <a:ext cx="1187450" cy="207962"/>
          </a:xfrm>
          <a:prstGeom prst="line">
            <a:avLst/>
          </a:prstGeom>
          <a:noFill/>
          <a:ln w="38100">
            <a:solidFill>
              <a:schemeClr val="bg1"/>
            </a:solidFill>
            <a:round/>
            <a:headEnd/>
            <a:tailEnd type="triangle" w="med" len="med"/>
          </a:ln>
          <a:effectLst/>
        </p:spPr>
        <p:txBody>
          <a:bodyPr/>
          <a:lstStyle/>
          <a:p>
            <a:pPr algn="ctr">
              <a:defRPr/>
            </a:pPr>
            <a:endParaRPr lang="en-US">
              <a:latin typeface="+mn-lt"/>
            </a:endParaRPr>
          </a:p>
        </p:txBody>
      </p:sp>
      <p:sp>
        <p:nvSpPr>
          <p:cNvPr id="18" name="Line 11"/>
          <p:cNvSpPr>
            <a:spLocks noChangeShapeType="1"/>
          </p:cNvSpPr>
          <p:nvPr/>
        </p:nvSpPr>
        <p:spPr bwMode="auto">
          <a:xfrm>
            <a:off x="6786563" y="2797175"/>
            <a:ext cx="1214437" cy="250825"/>
          </a:xfrm>
          <a:prstGeom prst="line">
            <a:avLst/>
          </a:prstGeom>
          <a:noFill/>
          <a:ln w="38100">
            <a:solidFill>
              <a:schemeClr val="bg1"/>
            </a:solidFill>
            <a:round/>
            <a:headEnd/>
            <a:tailEnd type="triangle" w="med" len="med"/>
          </a:ln>
          <a:effectLst/>
        </p:spPr>
        <p:txBody>
          <a:bodyPr/>
          <a:lstStyle/>
          <a:p>
            <a:pPr algn="ctr">
              <a:defRPr/>
            </a:pPr>
            <a:endParaRPr lang="en-US"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32972"/>
                                        </p:tgtEl>
                                        <p:attrNameLst>
                                          <p:attrName>style.visibility</p:attrName>
                                        </p:attrNameLst>
                                      </p:cBhvr>
                                      <p:to>
                                        <p:strVal val="visible"/>
                                      </p:to>
                                    </p:set>
                                    <p:animEffect transition="in" filter="fade">
                                      <p:cBhvr>
                                        <p:cTn id="7" dur="1000"/>
                                        <p:tgtEl>
                                          <p:spTgt spid="1832972"/>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832963"/>
                                        </p:tgtEl>
                                        <p:attrNameLst>
                                          <p:attrName>style.visibility</p:attrName>
                                        </p:attrNameLst>
                                      </p:cBhvr>
                                      <p:to>
                                        <p:strVal val="visible"/>
                                      </p:to>
                                    </p:set>
                                    <p:animEffect transition="in" filter="wipe(left)">
                                      <p:cBhvr>
                                        <p:cTn id="11" dur="500"/>
                                        <p:tgtEl>
                                          <p:spTgt spid="1832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63" grpId="0"/>
      <p:bldP spid="183297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p:txBody>
          <a:bodyPr/>
          <a:lstStyle/>
          <a:p>
            <a:pPr marL="493713" indent="-457200">
              <a:lnSpc>
                <a:spcPct val="110000"/>
              </a:lnSpc>
              <a:spcBef>
                <a:spcPts val="600"/>
              </a:spcBef>
            </a:pPr>
            <a:r>
              <a:rPr lang="en-US" altLang="en-US" smtClean="0"/>
              <a:t>When adequate sleep is impossible, stimulants can help mitigate sleepiness.</a:t>
            </a:r>
          </a:p>
          <a:p>
            <a:pPr marL="493713" indent="-457200">
              <a:lnSpc>
                <a:spcPct val="110000"/>
              </a:lnSpc>
              <a:spcBef>
                <a:spcPts val="600"/>
              </a:spcBef>
            </a:pPr>
            <a:r>
              <a:rPr lang="en-US" altLang="en-US" smtClean="0"/>
              <a:t>Most readily-available option is caffeine.</a:t>
            </a:r>
          </a:p>
          <a:p>
            <a:pPr marL="749300" lvl="1" indent="-234950">
              <a:lnSpc>
                <a:spcPct val="110000"/>
              </a:lnSpc>
              <a:spcBef>
                <a:spcPts val="600"/>
              </a:spcBef>
            </a:pPr>
            <a:r>
              <a:rPr lang="en-US" altLang="en-US" smtClean="0"/>
              <a:t>Studies report significant improvement in alertness &amp; performance.</a:t>
            </a:r>
          </a:p>
          <a:p>
            <a:pPr marL="493713" indent="-457200">
              <a:lnSpc>
                <a:spcPct val="110000"/>
              </a:lnSpc>
              <a:spcBef>
                <a:spcPts val="600"/>
              </a:spcBef>
            </a:pPr>
            <a:r>
              <a:rPr lang="en-US" altLang="en-US" smtClean="0"/>
              <a:t>Prescription stimulants are an option in select populations and circumstances.</a:t>
            </a:r>
          </a:p>
        </p:txBody>
      </p:sp>
      <p:sp>
        <p:nvSpPr>
          <p:cNvPr id="153602" name="Title 3"/>
          <p:cNvSpPr>
            <a:spLocks noGrp="1"/>
          </p:cNvSpPr>
          <p:nvPr>
            <p:ph type="title"/>
          </p:nvPr>
        </p:nvSpPr>
        <p:spPr/>
        <p:txBody>
          <a:bodyPr>
            <a:normAutofit fontScale="90000"/>
          </a:bodyPr>
          <a:lstStyle/>
          <a:p>
            <a:pPr eaLnBrk="1" hangingPunct="1">
              <a:defRPr/>
            </a:pPr>
            <a:r>
              <a:rPr lang="en-US" sz="4800" dirty="0"/>
              <a:t>8) Use Stimulants</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1447801"/>
            <a:ext cx="7772400" cy="1362075"/>
          </a:xfrm>
        </p:spPr>
        <p:txBody>
          <a:bodyPr>
            <a:normAutofit fontScale="90000"/>
          </a:bodyPr>
          <a:lstStyle/>
          <a:p>
            <a:pPr>
              <a:defRPr/>
            </a:pPr>
            <a:r>
              <a:rPr lang="en-US" dirty="0" smtClean="0">
                <a:effectLst/>
              </a:rPr>
              <a:t>Part I</a:t>
            </a:r>
            <a:br>
              <a:rPr lang="en-US" dirty="0" smtClean="0">
                <a:effectLst/>
              </a:rPr>
            </a:br>
            <a:r>
              <a:rPr lang="en-US" dirty="0" smtClean="0">
                <a:effectLst/>
              </a:rPr>
              <a:t>What is Fatigue and Why Worry About It?</a:t>
            </a:r>
            <a:endParaRPr lang="en-US" dirty="0">
              <a:effectLst/>
            </a:endParaRPr>
          </a:p>
        </p:txBody>
      </p:sp>
      <p:pic>
        <p:nvPicPr>
          <p:cNvPr id="31746" name="Picture 2" descr="http://malaysia-tomorrow.com/wp-content/uploads/2008/12/sleep-deprived-300x199.jpg">
            <a:hlinkClick r:id="rId3"/>
          </p:cNvPr>
          <p:cNvPicPr>
            <a:picLocks noChangeAspect="1" noChangeArrowheads="1"/>
          </p:cNvPicPr>
          <p:nvPr/>
        </p:nvPicPr>
        <p:blipFill>
          <a:blip r:embed="rId4" cstate="print"/>
          <a:srcRect/>
          <a:stretch>
            <a:fillRect/>
          </a:stretch>
        </p:blipFill>
        <p:spPr bwMode="auto">
          <a:xfrm>
            <a:off x="5943600" y="3660648"/>
            <a:ext cx="3771900" cy="2502028"/>
          </a:xfrm>
          <a:prstGeom prst="rect">
            <a:avLst/>
          </a:prstGeom>
          <a:ln>
            <a:noFill/>
          </a:ln>
          <a:effectLst>
            <a:softEdge rad="112500"/>
          </a:effectLst>
        </p:spPr>
      </p:pic>
      <p:sp>
        <p:nvSpPr>
          <p:cNvPr id="14340" name="Rectangle 1"/>
          <p:cNvSpPr>
            <a:spLocks noChangeArrowheads="1"/>
          </p:cNvSpPr>
          <p:nvPr/>
        </p:nvSpPr>
        <p:spPr bwMode="auto">
          <a:xfrm>
            <a:off x="6083300" y="60198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http://www.enkivillage.com/coffee-makes-me-sleepy.html</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p:txBody>
          <a:bodyPr/>
          <a:lstStyle/>
          <a:p>
            <a:pPr>
              <a:buSzTx/>
              <a:buFont typeface="Wingdings" panose="05000000000000000000" pitchFamily="2" charset="2"/>
              <a:buChar char="§"/>
            </a:pPr>
            <a:r>
              <a:rPr lang="en-US" altLang="en-US" smtClean="0"/>
              <a:t>When adequate sleep is impossible, caffeine can help mitigate sleepiness.</a:t>
            </a:r>
          </a:p>
          <a:p>
            <a:pPr>
              <a:buSzTx/>
              <a:buFont typeface="Wingdings" panose="05000000000000000000" pitchFamily="2" charset="2"/>
              <a:buChar char="§"/>
            </a:pPr>
            <a:r>
              <a:rPr lang="en-US" altLang="en-US" smtClean="0"/>
              <a:t>Effective caffeine doses range from </a:t>
            </a:r>
            <a:r>
              <a:rPr lang="en-US" altLang="en-US" u="sng" smtClean="0"/>
              <a:t>200-600 mg</a:t>
            </a:r>
            <a:r>
              <a:rPr lang="en-US" altLang="en-US" smtClean="0"/>
              <a:t> (limit daily max to 1000 mg). </a:t>
            </a:r>
          </a:p>
          <a:p>
            <a:pPr>
              <a:buSzTx/>
              <a:buFont typeface="Wingdings" panose="05000000000000000000" pitchFamily="2" charset="2"/>
              <a:buChar char="§"/>
            </a:pPr>
            <a:r>
              <a:rPr lang="en-US" altLang="en-US" smtClean="0"/>
              <a:t>Caffeine starts working in about an hour, and the effect lasts about 4 hours.</a:t>
            </a:r>
          </a:p>
          <a:p>
            <a:pPr>
              <a:buSzTx/>
              <a:buFont typeface="Wingdings" panose="05000000000000000000" pitchFamily="2" charset="2"/>
              <a:buChar char="§"/>
            </a:pPr>
            <a:r>
              <a:rPr lang="en-US" altLang="en-US" smtClean="0"/>
              <a:t>Use judiciously--tolerance develops quickly.</a:t>
            </a:r>
          </a:p>
        </p:txBody>
      </p:sp>
      <p:sp>
        <p:nvSpPr>
          <p:cNvPr id="61442" name="Rectangle 2"/>
          <p:cNvSpPr>
            <a:spLocks noGrp="1" noChangeArrowheads="1"/>
          </p:cNvSpPr>
          <p:nvPr>
            <p:ph type="title"/>
          </p:nvPr>
        </p:nvSpPr>
        <p:spPr/>
        <p:txBody>
          <a:bodyPr>
            <a:noAutofit/>
          </a:bodyPr>
          <a:lstStyle/>
          <a:p>
            <a:pPr>
              <a:defRPr/>
            </a:pPr>
            <a:r>
              <a:rPr lang="en-US" sz="3900" i="1" dirty="0"/>
              <a:t>Caffeine</a:t>
            </a:r>
          </a:p>
        </p:txBody>
      </p:sp>
      <p:sp>
        <p:nvSpPr>
          <p:cNvPr id="86020" name="Text Box 3"/>
          <p:cNvSpPr txBox="1">
            <a:spLocks noChangeArrowheads="1"/>
          </p:cNvSpPr>
          <p:nvPr/>
        </p:nvSpPr>
        <p:spPr bwMode="auto">
          <a:xfrm>
            <a:off x="2157413" y="4572000"/>
            <a:ext cx="78486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Clr>
                <a:srgbClr val="FFFFFF"/>
              </a:buClr>
              <a:buSzPct val="75000"/>
            </a:pPr>
            <a:r>
              <a:rPr kumimoji="1" lang="en-US" altLang="en-US" sz="1400" b="1">
                <a:solidFill>
                  <a:srgbClr val="0049B4"/>
                </a:solidFill>
              </a:rPr>
              <a:t>			               </a:t>
            </a:r>
            <a:r>
              <a:rPr kumimoji="1" lang="en-US" altLang="en-US" sz="1400" b="1" u="sng">
                <a:solidFill>
                  <a:srgbClr val="0049B4"/>
                </a:solidFill>
              </a:rPr>
              <a:t>Common Sources of Caffeine</a:t>
            </a:r>
          </a:p>
          <a:p>
            <a:pPr>
              <a:lnSpc>
                <a:spcPct val="90000"/>
              </a:lnSpc>
              <a:spcBef>
                <a:spcPct val="20000"/>
              </a:spcBef>
              <a:buClr>
                <a:srgbClr val="FFFFFF"/>
              </a:buClr>
              <a:buSzPct val="75000"/>
            </a:pPr>
            <a:r>
              <a:rPr kumimoji="1" lang="en-US" altLang="en-US" sz="1400" b="1">
                <a:solidFill>
                  <a:srgbClr val="0049B4"/>
                </a:solidFill>
              </a:rPr>
              <a:t>	1 cup tea=		  50 mg		1 Coke=		   50 mg</a:t>
            </a:r>
          </a:p>
          <a:p>
            <a:pPr>
              <a:lnSpc>
                <a:spcPct val="90000"/>
              </a:lnSpc>
              <a:spcBef>
                <a:spcPct val="20000"/>
              </a:spcBef>
              <a:buClr>
                <a:srgbClr val="FFFFFF"/>
              </a:buClr>
              <a:buSzPct val="75000"/>
            </a:pPr>
            <a:r>
              <a:rPr kumimoji="1" lang="en-US" altLang="en-US" sz="1400" b="1">
                <a:solidFill>
                  <a:srgbClr val="0049B4"/>
                </a:solidFill>
              </a:rPr>
              <a:t>	1 Mountain Dew=		  55 mg 		1 Hot cocoa=	   14 mg</a:t>
            </a:r>
            <a:r>
              <a:rPr kumimoji="1" lang="en-US" altLang="en-US">
                <a:solidFill>
                  <a:srgbClr val="0049B4"/>
                </a:solidFill>
              </a:rPr>
              <a:t> </a:t>
            </a:r>
          </a:p>
          <a:p>
            <a:pPr>
              <a:lnSpc>
                <a:spcPct val="90000"/>
              </a:lnSpc>
              <a:spcBef>
                <a:spcPct val="20000"/>
              </a:spcBef>
              <a:buClr>
                <a:srgbClr val="FFFFFF"/>
              </a:buClr>
              <a:buSzPct val="75000"/>
            </a:pPr>
            <a:r>
              <a:rPr kumimoji="1" lang="en-US" altLang="en-US">
                <a:solidFill>
                  <a:srgbClr val="0049B4"/>
                </a:solidFill>
              </a:rPr>
              <a:t>	</a:t>
            </a:r>
            <a:r>
              <a:rPr kumimoji="1" lang="en-US" altLang="en-US" sz="1400" b="1">
                <a:solidFill>
                  <a:srgbClr val="0049B4"/>
                </a:solidFill>
              </a:rPr>
              <a:t>2 Excedrin Xtra. Str.=	130 mg 		1 cup Maxwell House=100 </a:t>
            </a:r>
            <a:r>
              <a:rPr kumimoji="1" lang="en-US" altLang="en-US" sz="1300" b="1">
                <a:solidFill>
                  <a:srgbClr val="0049B4"/>
                </a:solidFill>
              </a:rPr>
              <a:t>mg</a:t>
            </a:r>
          </a:p>
          <a:p>
            <a:pPr>
              <a:lnSpc>
                <a:spcPct val="90000"/>
              </a:lnSpc>
              <a:spcBef>
                <a:spcPct val="20000"/>
              </a:spcBef>
              <a:buClr>
                <a:srgbClr val="FFFFFF"/>
              </a:buClr>
              <a:buSzPct val="75000"/>
            </a:pPr>
            <a:r>
              <a:rPr kumimoji="1" lang="en-US" altLang="en-US" sz="1300" b="1">
                <a:solidFill>
                  <a:srgbClr val="0049B4"/>
                </a:solidFill>
              </a:rPr>
              <a:t>	</a:t>
            </a:r>
            <a:r>
              <a:rPr kumimoji="1" lang="en-US" altLang="en-US" sz="1400" b="1">
                <a:solidFill>
                  <a:srgbClr val="0049B4"/>
                </a:solidFill>
              </a:rPr>
              <a:t>1 Max. Str. NoDoze=	200 mg 		Chocolate milk (1OZ)=  3-6mg</a:t>
            </a:r>
          </a:p>
          <a:p>
            <a:pPr>
              <a:lnSpc>
                <a:spcPct val="90000"/>
              </a:lnSpc>
              <a:spcBef>
                <a:spcPct val="20000"/>
              </a:spcBef>
              <a:buClr>
                <a:srgbClr val="FFFFFF"/>
              </a:buClr>
              <a:buSzPct val="75000"/>
            </a:pPr>
            <a:r>
              <a:rPr kumimoji="1" lang="en-US" altLang="en-US" sz="1400" b="1">
                <a:solidFill>
                  <a:srgbClr val="0049B4"/>
                </a:solidFill>
              </a:rPr>
              <a:t> 	2 Jolt Caffeine Gum=	100 mg		Snapple Lemon Tea=  31.5mg</a:t>
            </a:r>
            <a:r>
              <a:rPr kumimoji="1" lang="en-US" altLang="en-US" sz="1400">
                <a:solidFill>
                  <a:srgbClr val="0049B4"/>
                </a:solidFill>
              </a:rPr>
              <a:t> </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71675" y="1322388"/>
            <a:ext cx="8458200" cy="418623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5" name="Rectangle 2"/>
          <p:cNvSpPr>
            <a:spLocks noGrp="1" noChangeArrowheads="1"/>
          </p:cNvSpPr>
          <p:nvPr>
            <p:ph type="title"/>
          </p:nvPr>
        </p:nvSpPr>
        <p:spPr/>
        <p:txBody>
          <a:bodyPr>
            <a:noAutofit/>
          </a:bodyPr>
          <a:lstStyle/>
          <a:p>
            <a:pPr>
              <a:defRPr/>
            </a:pPr>
            <a:r>
              <a:rPr lang="en-US" sz="3600" i="1" dirty="0"/>
              <a:t>Caffeine Can Attenuate Fatigue</a:t>
            </a:r>
          </a:p>
        </p:txBody>
      </p:sp>
      <p:sp>
        <p:nvSpPr>
          <p:cNvPr id="8196" name="Text Box 3"/>
          <p:cNvSpPr txBox="1">
            <a:spLocks noChangeArrowheads="1"/>
          </p:cNvSpPr>
          <p:nvPr/>
        </p:nvSpPr>
        <p:spPr bwMode="auto">
          <a:xfrm>
            <a:off x="4360863" y="6172200"/>
            <a:ext cx="6307137" cy="430213"/>
          </a:xfrm>
          <a:prstGeom prst="rect">
            <a:avLst/>
          </a:prstGeom>
          <a:noFill/>
          <a:ln w="9525">
            <a:noFill/>
            <a:miter lim="800000"/>
            <a:headEnd/>
            <a:tailEnd/>
          </a:ln>
        </p:spPr>
        <p:txBody>
          <a:bodyPr>
            <a:spAutoFit/>
          </a:bodyPr>
          <a:lstStyle/>
          <a:p>
            <a:pPr>
              <a:spcBef>
                <a:spcPct val="50000"/>
              </a:spcBef>
              <a:defRPr/>
            </a:pPr>
            <a:r>
              <a:rPr lang="en-US" sz="1100" dirty="0" err="1">
                <a:latin typeface="+mn-lt"/>
              </a:rPr>
              <a:t>Kamimori</a:t>
            </a:r>
            <a:r>
              <a:rPr lang="en-US" sz="1100" dirty="0">
                <a:latin typeface="+mn-lt"/>
              </a:rPr>
              <a:t> GH et al. (2005).  Multiple caffeine doses maintain vigilance during early morning operations. Aviation, Space and Environmental Medicine, 76:1046-1050.</a:t>
            </a:r>
          </a:p>
        </p:txBody>
      </p:sp>
      <p:grpSp>
        <p:nvGrpSpPr>
          <p:cNvPr id="88069" name="Group 14"/>
          <p:cNvGrpSpPr>
            <a:grpSpLocks/>
          </p:cNvGrpSpPr>
          <p:nvPr/>
        </p:nvGrpSpPr>
        <p:grpSpPr bwMode="auto">
          <a:xfrm>
            <a:off x="2857500" y="1609725"/>
            <a:ext cx="6477000" cy="3733800"/>
            <a:chOff x="2976" y="1401"/>
            <a:chExt cx="2544" cy="1957"/>
          </a:xfrm>
        </p:grpSpPr>
        <p:graphicFrame>
          <p:nvGraphicFramePr>
            <p:cNvPr id="88071" name="Object 2"/>
            <p:cNvGraphicFramePr>
              <a:graphicFrameLocks noChangeAspect="1"/>
            </p:cNvGraphicFramePr>
            <p:nvPr/>
          </p:nvGraphicFramePr>
          <p:xfrm>
            <a:off x="2977" y="1424"/>
            <a:ext cx="2543" cy="1934"/>
          </p:xfrm>
          <a:graphic>
            <a:graphicData uri="http://schemas.openxmlformats.org/presentationml/2006/ole">
              <mc:AlternateContent xmlns:mc="http://schemas.openxmlformats.org/markup-compatibility/2006">
                <mc:Choice xmlns:v="urn:schemas-microsoft-com:vml" Requires="v">
                  <p:oleObj spid="_x0000_s88075" name="SPW 6.0 Graph" r:id="rId4" imgW="5497373" imgH="4182466" progId="">
                    <p:embed/>
                  </p:oleObj>
                </mc:Choice>
                <mc:Fallback>
                  <p:oleObj name="SPW 6.0 Graph" r:id="rId4" imgW="5497373" imgH="4182466"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7" y="1424"/>
                          <a:ext cx="2543" cy="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2" name="Text Box 7"/>
            <p:cNvSpPr txBox="1">
              <a:spLocks noChangeArrowheads="1"/>
            </p:cNvSpPr>
            <p:nvPr/>
          </p:nvSpPr>
          <p:spPr bwMode="auto">
            <a:xfrm>
              <a:off x="2976" y="1401"/>
              <a:ext cx="25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solidFill>
                    <a:srgbClr val="FFFFFF"/>
                  </a:solidFill>
                </a:rPr>
                <a:t>Psychomotor Vigilance Lapses</a:t>
              </a:r>
            </a:p>
          </p:txBody>
        </p:sp>
        <p:sp>
          <p:nvSpPr>
            <p:cNvPr id="88073" name="Line 10"/>
            <p:cNvSpPr>
              <a:spLocks noChangeShapeType="1"/>
            </p:cNvSpPr>
            <p:nvPr/>
          </p:nvSpPr>
          <p:spPr bwMode="auto">
            <a:xfrm flipH="1">
              <a:off x="3312" y="2199"/>
              <a:ext cx="251" cy="297"/>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74" name="Text Box 11"/>
            <p:cNvSpPr txBox="1">
              <a:spLocks noChangeArrowheads="1"/>
            </p:cNvSpPr>
            <p:nvPr/>
          </p:nvSpPr>
          <p:spPr bwMode="auto">
            <a:xfrm>
              <a:off x="3312" y="2044"/>
              <a:ext cx="624" cy="129"/>
            </a:xfrm>
            <a:prstGeom prst="rect">
              <a:avLst/>
            </a:prstGeom>
            <a:solidFill>
              <a:srgbClr val="000000"/>
            </a:solidFill>
            <a:ln w="15875">
              <a:solidFill>
                <a:srgbClr val="FFFF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000" b="1">
                  <a:solidFill>
                    <a:srgbClr val="FFFF00"/>
                  </a:solidFill>
                </a:rPr>
                <a:t>21 hrs awake</a:t>
              </a:r>
            </a:p>
          </p:txBody>
        </p:sp>
      </p:grpSp>
      <p:sp>
        <p:nvSpPr>
          <p:cNvPr id="8198" name="Text Box 12"/>
          <p:cNvSpPr txBox="1">
            <a:spLocks noChangeArrowheads="1"/>
          </p:cNvSpPr>
          <p:nvPr/>
        </p:nvSpPr>
        <p:spPr bwMode="auto">
          <a:xfrm>
            <a:off x="2362200" y="5562600"/>
            <a:ext cx="7620000" cy="366713"/>
          </a:xfrm>
          <a:prstGeom prst="rect">
            <a:avLst/>
          </a:prstGeom>
          <a:noFill/>
          <a:ln w="9525">
            <a:noFill/>
            <a:miter lim="800000"/>
            <a:headEnd/>
            <a:tailEnd/>
          </a:ln>
        </p:spPr>
        <p:txBody>
          <a:bodyPr>
            <a:spAutoFit/>
          </a:bodyPr>
          <a:lstStyle/>
          <a:p>
            <a:pPr>
              <a:spcBef>
                <a:spcPct val="50000"/>
              </a:spcBef>
              <a:defRPr/>
            </a:pPr>
            <a:r>
              <a:rPr lang="en-US" b="1" i="1" dirty="0">
                <a:latin typeface="+mn-lt"/>
              </a:rPr>
              <a:t>The caffeine here was administered in the form of caffeine gum.</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38400" y="1460500"/>
            <a:ext cx="7696200" cy="41275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1" name="Rectangle 2"/>
          <p:cNvSpPr>
            <a:spLocks noGrp="1" noChangeArrowheads="1"/>
          </p:cNvSpPr>
          <p:nvPr>
            <p:ph type="title"/>
          </p:nvPr>
        </p:nvSpPr>
        <p:spPr/>
        <p:txBody>
          <a:bodyPr>
            <a:noAutofit/>
          </a:bodyPr>
          <a:lstStyle/>
          <a:p>
            <a:pPr eaLnBrk="1" hangingPunct="1">
              <a:defRPr/>
            </a:pPr>
            <a:r>
              <a:rPr lang="en-US" sz="3900" i="1" dirty="0"/>
              <a:t>Caffeine and a Nap</a:t>
            </a:r>
          </a:p>
        </p:txBody>
      </p:sp>
      <p:sp>
        <p:nvSpPr>
          <p:cNvPr id="11268" name="Text Box 3"/>
          <p:cNvSpPr txBox="1">
            <a:spLocks noChangeArrowheads="1"/>
          </p:cNvSpPr>
          <p:nvPr/>
        </p:nvSpPr>
        <p:spPr bwMode="auto">
          <a:xfrm>
            <a:off x="3635375" y="5989638"/>
            <a:ext cx="7023100" cy="430212"/>
          </a:xfrm>
          <a:prstGeom prst="rect">
            <a:avLst/>
          </a:prstGeom>
          <a:noFill/>
          <a:ln w="9525">
            <a:noFill/>
            <a:miter lim="800000"/>
            <a:headEnd/>
            <a:tailEnd/>
          </a:ln>
        </p:spPr>
        <p:txBody>
          <a:bodyPr>
            <a:spAutoFit/>
          </a:bodyPr>
          <a:lstStyle/>
          <a:p>
            <a:pPr>
              <a:defRPr/>
            </a:pPr>
            <a:r>
              <a:rPr lang="en-US" sz="1100" dirty="0" err="1">
                <a:latin typeface="+mn-lt"/>
              </a:rPr>
              <a:t>Reyner</a:t>
            </a:r>
            <a:r>
              <a:rPr lang="en-US" sz="1100" dirty="0">
                <a:latin typeface="+mn-lt"/>
              </a:rPr>
              <a:t>  LA &amp; Horne JA. (1997). Suppression of sleepiness in drivers: Combination of caffeine with a short nap. Psychophysiology, 34(6):721-5. </a:t>
            </a:r>
          </a:p>
        </p:txBody>
      </p:sp>
      <p:graphicFrame>
        <p:nvGraphicFramePr>
          <p:cNvPr id="90117" name="Object 4"/>
          <p:cNvGraphicFramePr>
            <a:graphicFrameLocks noChangeAspect="1"/>
          </p:cNvGraphicFramePr>
          <p:nvPr/>
        </p:nvGraphicFramePr>
        <p:xfrm>
          <a:off x="3124200" y="1460500"/>
          <a:ext cx="6192838" cy="4346575"/>
        </p:xfrm>
        <a:graphic>
          <a:graphicData uri="http://schemas.openxmlformats.org/presentationml/2006/ole">
            <mc:AlternateContent xmlns:mc="http://schemas.openxmlformats.org/markup-compatibility/2006">
              <mc:Choice xmlns:v="urn:schemas-microsoft-com:vml" Requires="v">
                <p:oleObj spid="_x0000_s90120" name="SPW 8.0 Graph" r:id="rId4" imgW="45937440" imgH="39285000" progId="">
                  <p:embed/>
                </p:oleObj>
              </mc:Choice>
              <mc:Fallback>
                <p:oleObj name="SPW 8.0 Graph" r:id="rId4" imgW="45937440" imgH="392850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460500"/>
                        <a:ext cx="6192838"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bwMode="auto">
          <a:xfrm>
            <a:off x="5029200" y="3048000"/>
            <a:ext cx="1676400" cy="838200"/>
          </a:xfrm>
          <a:prstGeom prst="rect">
            <a:avLst/>
          </a:prstGeom>
          <a:solidFill>
            <a:srgbClr val="00B050"/>
          </a:solidFill>
          <a:ln w="38100">
            <a:solidFill>
              <a:srgbClr val="0070C0"/>
            </a:solidFill>
            <a:miter lim="800000"/>
            <a:headEnd/>
            <a:tailEnd/>
          </a:ln>
        </p:spPr>
        <p:txBody>
          <a:bodyPr lIns="45720" rIns="45720" anchor="ctr">
            <a:normAutofit fontScale="37500" lnSpcReduction="20000"/>
          </a:bodyPr>
          <a:lstStyle/>
          <a:p>
            <a:pPr algn="ctr" fontAlgn="auto">
              <a:spcAft>
                <a:spcPts val="0"/>
              </a:spcAft>
              <a:defRPr/>
            </a:pPr>
            <a:r>
              <a:rPr lang="en-US" sz="4400" b="1" dirty="0">
                <a:latin typeface="+mn-lt"/>
                <a:ea typeface="+mj-ea"/>
                <a:cs typeface="+mj-cs"/>
              </a:rPr>
              <a:t>Pre Nap/Caffeine Intervention</a:t>
            </a:r>
          </a:p>
        </p:txBody>
      </p:sp>
      <p:cxnSp>
        <p:nvCxnSpPr>
          <p:cNvPr id="8" name="Straight Arrow Connector 7"/>
          <p:cNvCxnSpPr>
            <a:stCxn id="6" idx="1"/>
          </p:cNvCxnSpPr>
          <p:nvPr/>
        </p:nvCxnSpPr>
        <p:spPr>
          <a:xfrm rot="10800000" flipV="1">
            <a:off x="4800600" y="3467100"/>
            <a:ext cx="228600" cy="1143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p:txBody>
          <a:bodyPr/>
          <a:lstStyle/>
          <a:p>
            <a:pPr marL="457200" indent="-457200">
              <a:spcBef>
                <a:spcPts val="600"/>
              </a:spcBef>
            </a:pPr>
            <a:r>
              <a:rPr lang="en-US" altLang="en-US" smtClean="0"/>
              <a:t>Help sustain performance and provide physiological recovery, mental stimulation, &amp; improved mood</a:t>
            </a:r>
          </a:p>
          <a:p>
            <a:pPr marL="457200" indent="-457200">
              <a:spcBef>
                <a:spcPts val="600"/>
              </a:spcBef>
            </a:pPr>
            <a:r>
              <a:rPr lang="en-US" altLang="en-US" smtClean="0"/>
              <a:t>Long bouts of work produce fatigue &amp; boredom; can seriously impair performance</a:t>
            </a:r>
          </a:p>
          <a:p>
            <a:pPr marL="457200" indent="-457200">
              <a:spcBef>
                <a:spcPts val="600"/>
              </a:spcBef>
            </a:pPr>
            <a:r>
              <a:rPr lang="en-US" altLang="en-US" smtClean="0"/>
              <a:t>Studies have shown that work breaks improve productivity and reduce subjective sleepiness.</a:t>
            </a:r>
          </a:p>
          <a:p>
            <a:pPr marL="457200" indent="-457200">
              <a:spcBef>
                <a:spcPts val="600"/>
              </a:spcBef>
            </a:pPr>
            <a:r>
              <a:rPr lang="en-US" altLang="en-US" smtClean="0"/>
              <a:t>Exercise break can be beneficial if </a:t>
            </a:r>
            <a:r>
              <a:rPr lang="en-US" altLang="en-US" i="1" smtClean="0"/>
              <a:t>not too strenuous</a:t>
            </a:r>
            <a:endParaRPr lang="en-US" altLang="en-US" smtClean="0"/>
          </a:p>
          <a:p>
            <a:pPr marL="457200" indent="-457200">
              <a:spcBef>
                <a:spcPts val="600"/>
              </a:spcBef>
            </a:pPr>
            <a:r>
              <a:rPr lang="en-US" altLang="en-US" smtClean="0"/>
              <a:t>A break at least every hour is recommended</a:t>
            </a:r>
          </a:p>
          <a:p>
            <a:pPr marL="457200" indent="-457200">
              <a:spcBef>
                <a:spcPts val="600"/>
              </a:spcBef>
            </a:pPr>
            <a:r>
              <a:rPr lang="en-US" altLang="en-US" smtClean="0"/>
              <a:t>The more repetitious, boring, &amp; tedious the task, the more frequently breaks should be scheduled</a:t>
            </a:r>
          </a:p>
        </p:txBody>
      </p:sp>
      <p:sp>
        <p:nvSpPr>
          <p:cNvPr id="158722" name="Title 3"/>
          <p:cNvSpPr>
            <a:spLocks noGrp="1"/>
          </p:cNvSpPr>
          <p:nvPr>
            <p:ph type="title"/>
          </p:nvPr>
        </p:nvSpPr>
        <p:spPr/>
        <p:txBody>
          <a:bodyPr>
            <a:normAutofit fontScale="90000"/>
          </a:bodyPr>
          <a:lstStyle/>
          <a:p>
            <a:pPr eaLnBrk="1" hangingPunct="1">
              <a:defRPr/>
            </a:pPr>
            <a:r>
              <a:rPr lang="en-US" sz="4800" dirty="0"/>
              <a:t>9) Utilize Rest Breaks</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905000" y="1533525"/>
            <a:ext cx="8458200" cy="41957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94211" name="Object 4"/>
          <p:cNvGraphicFramePr>
            <a:graphicFrameLocks/>
          </p:cNvGraphicFramePr>
          <p:nvPr/>
        </p:nvGraphicFramePr>
        <p:xfrm>
          <a:off x="6472238" y="1531938"/>
          <a:ext cx="3433762" cy="2211387"/>
        </p:xfrm>
        <a:graphic>
          <a:graphicData uri="http://schemas.openxmlformats.org/presentationml/2006/ole">
            <mc:AlternateContent xmlns:mc="http://schemas.openxmlformats.org/markup-compatibility/2006">
              <mc:Choice xmlns:v="urn:schemas-microsoft-com:vml" Requires="v">
                <p:oleObj spid="_x0000_s94220" name="SPW 6.0 Graph" r:id="rId4" imgW="5426050" imgH="4133088" progId="">
                  <p:embed/>
                </p:oleObj>
              </mc:Choice>
              <mc:Fallback>
                <p:oleObj name="SPW 6.0 Graph" r:id="rId4" imgW="5426050" imgH="4133088" progId="">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238" y="1531938"/>
                        <a:ext cx="3433762"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4212" name="Group 5"/>
          <p:cNvGrpSpPr>
            <a:grpSpLocks/>
          </p:cNvGrpSpPr>
          <p:nvPr/>
        </p:nvGrpSpPr>
        <p:grpSpPr bwMode="auto">
          <a:xfrm>
            <a:off x="2057400" y="1531938"/>
            <a:ext cx="3433763" cy="2211387"/>
            <a:chOff x="719" y="1105"/>
            <a:chExt cx="2061" cy="1440"/>
          </a:xfrm>
        </p:grpSpPr>
        <p:graphicFrame>
          <p:nvGraphicFramePr>
            <p:cNvPr id="94218" name="Object 6"/>
            <p:cNvGraphicFramePr>
              <a:graphicFrameLocks/>
            </p:cNvGraphicFramePr>
            <p:nvPr/>
          </p:nvGraphicFramePr>
          <p:xfrm>
            <a:off x="719" y="1105"/>
            <a:ext cx="2061" cy="1440"/>
          </p:xfrm>
          <a:graphic>
            <a:graphicData uri="http://schemas.openxmlformats.org/presentationml/2006/ole">
              <mc:AlternateContent xmlns:mc="http://schemas.openxmlformats.org/markup-compatibility/2006">
                <mc:Choice xmlns:v="urn:schemas-microsoft-com:vml" Requires="v">
                  <p:oleObj spid="_x0000_s94221" name="SPW 6.0 Graph" r:id="rId6" imgW="5426050" imgH="4237330" progId="">
                    <p:embed/>
                  </p:oleObj>
                </mc:Choice>
                <mc:Fallback>
                  <p:oleObj name="SPW 6.0 Graph" r:id="rId6" imgW="5426050" imgH="4237330" progId="">
                    <p:embed/>
                    <p:pic>
                      <p:nvPicPr>
                        <p:cNvPr id="0" name="Objec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 y="1105"/>
                          <a:ext cx="2061" cy="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9" name="Text Box 7"/>
            <p:cNvSpPr txBox="1">
              <a:spLocks noChangeArrowheads="1"/>
            </p:cNvSpPr>
            <p:nvPr/>
          </p:nvSpPr>
          <p:spPr bwMode="auto">
            <a:xfrm>
              <a:off x="1776" y="2058"/>
              <a:ext cx="816" cy="140"/>
            </a:xfrm>
            <a:prstGeom prst="rect">
              <a:avLst/>
            </a:prstGeom>
            <a:solidFill>
              <a:srgbClr val="0070C0"/>
            </a:solidFill>
            <a:ln w="9525">
              <a:solidFill>
                <a:schemeClr val="bg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800" b="1">
                  <a:solidFill>
                    <a:schemeClr val="bg1"/>
                  </a:solidFill>
                  <a:latin typeface="Helvetica" panose="020B0604020202020204" pitchFamily="34" charset="0"/>
                </a:rPr>
                <a:t>Eight-hour night flight</a:t>
              </a:r>
            </a:p>
          </p:txBody>
        </p:sp>
      </p:grpSp>
      <p:grpSp>
        <p:nvGrpSpPr>
          <p:cNvPr id="94213" name="Group 8"/>
          <p:cNvGrpSpPr>
            <a:grpSpLocks/>
          </p:cNvGrpSpPr>
          <p:nvPr/>
        </p:nvGrpSpPr>
        <p:grpSpPr bwMode="auto">
          <a:xfrm>
            <a:off x="4267200" y="3717925"/>
            <a:ext cx="3271838" cy="2008188"/>
            <a:chOff x="1776" y="2592"/>
            <a:chExt cx="2061" cy="1440"/>
          </a:xfrm>
        </p:grpSpPr>
        <p:graphicFrame>
          <p:nvGraphicFramePr>
            <p:cNvPr id="94216" name="Object 9"/>
            <p:cNvGraphicFramePr>
              <a:graphicFrameLocks/>
            </p:cNvGraphicFramePr>
            <p:nvPr/>
          </p:nvGraphicFramePr>
          <p:xfrm>
            <a:off x="1776" y="2592"/>
            <a:ext cx="2061" cy="1440"/>
          </p:xfrm>
          <a:graphic>
            <a:graphicData uri="http://schemas.openxmlformats.org/presentationml/2006/ole">
              <mc:AlternateContent xmlns:mc="http://schemas.openxmlformats.org/markup-compatibility/2006">
                <mc:Choice xmlns:v="urn:schemas-microsoft-com:vml" Requires="v">
                  <p:oleObj spid="_x0000_s94222" name="SPW 6.0 Graph" r:id="rId8" imgW="67020120" imgH="43952400" progId="">
                    <p:embed/>
                  </p:oleObj>
                </mc:Choice>
                <mc:Fallback>
                  <p:oleObj name="SPW 6.0 Graph" r:id="rId8" imgW="67020120" imgH="43952400" progId="">
                    <p:embed/>
                    <p:pic>
                      <p:nvPicPr>
                        <p:cNvPr id="0" name="Object 9"/>
                        <p:cNvPicPr>
                          <a:picLocks noChangeArrowheads="1"/>
                        </p:cNvPicPr>
                        <p:nvPr/>
                      </p:nvPicPr>
                      <p:blipFill>
                        <a:blip r:embed="rId9">
                          <a:extLst>
                            <a:ext uri="{28A0092B-C50C-407E-A947-70E740481C1C}">
                              <a14:useLocalDpi xmlns:a14="http://schemas.microsoft.com/office/drawing/2010/main" val="0"/>
                            </a:ext>
                          </a:extLst>
                        </a:blip>
                        <a:srcRect l="4028" t="14124" r="29765" b="7997"/>
                        <a:stretch>
                          <a:fillRect/>
                        </a:stretch>
                      </p:blipFill>
                      <p:spPr bwMode="auto">
                        <a:xfrm>
                          <a:off x="1776" y="2592"/>
                          <a:ext cx="2061" cy="144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7" name="Text Box 10"/>
            <p:cNvSpPr txBox="1">
              <a:spLocks noChangeArrowheads="1"/>
            </p:cNvSpPr>
            <p:nvPr/>
          </p:nvSpPr>
          <p:spPr bwMode="auto">
            <a:xfrm>
              <a:off x="2181" y="3423"/>
              <a:ext cx="984" cy="154"/>
            </a:xfrm>
            <a:prstGeom prst="rect">
              <a:avLst/>
            </a:prstGeom>
            <a:solidFill>
              <a:srgbClr val="0070C0"/>
            </a:solidFill>
            <a:ln w="9525">
              <a:solidFill>
                <a:schemeClr val="bg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800" b="1">
                  <a:solidFill>
                    <a:schemeClr val="bg1"/>
                  </a:solidFill>
                  <a:latin typeface="Helvetica" panose="020B0604020202020204" pitchFamily="34" charset="0"/>
                </a:rPr>
                <a:t>64 Hours Sleep Deprivation</a:t>
              </a:r>
            </a:p>
          </p:txBody>
        </p:sp>
      </p:grpSp>
      <p:sp>
        <p:nvSpPr>
          <p:cNvPr id="27656" name="Text Box 12"/>
          <p:cNvSpPr txBox="1">
            <a:spLocks noChangeArrowheads="1"/>
          </p:cNvSpPr>
          <p:nvPr/>
        </p:nvSpPr>
        <p:spPr bwMode="auto">
          <a:xfrm>
            <a:off x="4343400" y="5946775"/>
            <a:ext cx="7289800" cy="768350"/>
          </a:xfrm>
          <a:prstGeom prst="rect">
            <a:avLst/>
          </a:prstGeom>
          <a:noFill/>
          <a:ln w="9525">
            <a:noFill/>
            <a:miter lim="800000"/>
            <a:headEnd/>
            <a:tailEnd/>
          </a:ln>
        </p:spPr>
        <p:txBody>
          <a:bodyPr>
            <a:spAutoFit/>
          </a:bodyPr>
          <a:lstStyle/>
          <a:p>
            <a:pPr>
              <a:defRPr/>
            </a:pPr>
            <a:r>
              <a:rPr lang="en-US" sz="1100" dirty="0" err="1">
                <a:latin typeface="+mn-lt"/>
              </a:rPr>
              <a:t>Neri</a:t>
            </a:r>
            <a:r>
              <a:rPr lang="en-US" sz="1100" dirty="0">
                <a:latin typeface="+mn-lt"/>
              </a:rPr>
              <a:t> DF et al. (2002).  Controlled breaks as a fatigue countermeasure on the flight deck.  Aviation, Space, and Environmental Medicine, 73:654-664.</a:t>
            </a:r>
          </a:p>
          <a:p>
            <a:pPr>
              <a:defRPr/>
            </a:pPr>
            <a:r>
              <a:rPr lang="en-US" sz="1100" dirty="0">
                <a:latin typeface="+mn-lt"/>
              </a:rPr>
              <a:t>Angus RG and </a:t>
            </a:r>
            <a:r>
              <a:rPr lang="en-US" sz="1100" dirty="0" err="1">
                <a:latin typeface="+mn-lt"/>
              </a:rPr>
              <a:t>heslgrave</a:t>
            </a:r>
            <a:r>
              <a:rPr lang="en-US" sz="1100" dirty="0">
                <a:latin typeface="+mn-lt"/>
              </a:rPr>
              <a:t> RJ. (1985).  Effects of sleep loss on sustained cognitive performance during a command and control simulation.  Behavior Research Methods, Instruments, &amp; Computers, 17(1):55-67.</a:t>
            </a:r>
          </a:p>
        </p:txBody>
      </p:sp>
      <p:sp>
        <p:nvSpPr>
          <p:cNvPr id="30729" name="Title 11"/>
          <p:cNvSpPr>
            <a:spLocks noGrp="1"/>
          </p:cNvSpPr>
          <p:nvPr>
            <p:ph type="title"/>
          </p:nvPr>
        </p:nvSpPr>
        <p:spPr/>
        <p:txBody>
          <a:bodyPr>
            <a:noAutofit/>
          </a:bodyPr>
          <a:lstStyle/>
          <a:p>
            <a:pPr>
              <a:defRPr/>
            </a:pPr>
            <a:r>
              <a:rPr lang="en-US" sz="3900" i="1" dirty="0"/>
              <a:t>Restorative Effects of Breaks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83" name="Rectangle 3"/>
          <p:cNvSpPr>
            <a:spLocks noGrp="1" noChangeArrowheads="1"/>
          </p:cNvSpPr>
          <p:nvPr>
            <p:ph idx="1"/>
          </p:nvPr>
        </p:nvSpPr>
        <p:spPr/>
        <p:txBody>
          <a:bodyPr>
            <a:normAutofit fontScale="92500" lnSpcReduction="20000"/>
          </a:bodyPr>
          <a:lstStyle/>
          <a:p>
            <a:pPr marL="463550" indent="-463550" defTabSz="820738">
              <a:lnSpc>
                <a:spcPct val="110000"/>
              </a:lnSpc>
              <a:spcBef>
                <a:spcPts val="600"/>
              </a:spcBef>
              <a:defRPr/>
            </a:pPr>
            <a:r>
              <a:rPr lang="en-US" sz="3000" dirty="0" smtClean="0"/>
              <a:t>The more upright the body’s position, the less sleepiness there will be</a:t>
            </a:r>
          </a:p>
          <a:p>
            <a:pPr marL="719138" lvl="1" indent="-204788" defTabSz="820738">
              <a:lnSpc>
                <a:spcPct val="110000"/>
              </a:lnSpc>
              <a:spcBef>
                <a:spcPts val="600"/>
              </a:spcBef>
              <a:defRPr/>
            </a:pPr>
            <a:r>
              <a:rPr lang="en-US" sz="2200" dirty="0" smtClean="0"/>
              <a:t>Tilting </a:t>
            </a:r>
            <a:r>
              <a:rPr lang="en-US" sz="2200" dirty="0"/>
              <a:t>people upright on a tilt-table causes higher-frequency brain activity than lying </a:t>
            </a:r>
            <a:r>
              <a:rPr lang="en-US" sz="2200" dirty="0" smtClean="0"/>
              <a:t>flat</a:t>
            </a:r>
            <a:endParaRPr lang="en-US" sz="2200" dirty="0"/>
          </a:p>
          <a:p>
            <a:pPr marL="719138" lvl="1" indent="-204788" defTabSz="820738">
              <a:lnSpc>
                <a:spcPct val="110000"/>
              </a:lnSpc>
              <a:spcBef>
                <a:spcPts val="600"/>
              </a:spcBef>
              <a:defRPr/>
            </a:pPr>
            <a:r>
              <a:rPr lang="en-US" sz="2200" dirty="0" smtClean="0"/>
              <a:t>The </a:t>
            </a:r>
            <a:r>
              <a:rPr lang="en-US" sz="2200" dirty="0"/>
              <a:t>less people are allowed to recline in their seats, the less they are able to </a:t>
            </a:r>
            <a:r>
              <a:rPr lang="en-US" sz="2200" dirty="0" smtClean="0"/>
              <a:t>sleep</a:t>
            </a:r>
          </a:p>
          <a:p>
            <a:pPr marL="719138" lvl="1" indent="-204788" defTabSz="820738">
              <a:lnSpc>
                <a:spcPct val="110000"/>
              </a:lnSpc>
              <a:spcBef>
                <a:spcPts val="600"/>
              </a:spcBef>
              <a:defRPr/>
            </a:pPr>
            <a:r>
              <a:rPr lang="en-US" sz="2200" dirty="0" smtClean="0"/>
              <a:t>Narcolepsy </a:t>
            </a:r>
            <a:r>
              <a:rPr lang="en-US" sz="2200" dirty="0"/>
              <a:t>patients report less sleepiness while standing than while sitting</a:t>
            </a:r>
          </a:p>
          <a:p>
            <a:pPr marL="463550" indent="-463550" defTabSz="820738">
              <a:lnSpc>
                <a:spcPct val="110000"/>
              </a:lnSpc>
              <a:spcBef>
                <a:spcPts val="600"/>
              </a:spcBef>
              <a:defRPr/>
            </a:pPr>
            <a:r>
              <a:rPr lang="en-US" sz="3000" dirty="0" smtClean="0"/>
              <a:t>Physiological alertness &amp; performance in sleep-deprived people is better when standing than when sitting</a:t>
            </a:r>
          </a:p>
          <a:p>
            <a:pPr marL="463550" indent="-463550" defTabSz="820738">
              <a:lnSpc>
                <a:spcPct val="110000"/>
              </a:lnSpc>
              <a:spcBef>
                <a:spcPts val="600"/>
              </a:spcBef>
              <a:defRPr/>
            </a:pPr>
            <a:r>
              <a:rPr lang="en-US" sz="3000" dirty="0" smtClean="0"/>
              <a:t>This is a physiological effect related to baroreceptor firing and noradrenergic activity!</a:t>
            </a:r>
          </a:p>
        </p:txBody>
      </p:sp>
      <p:sp>
        <p:nvSpPr>
          <p:cNvPr id="159746" name="Title 3"/>
          <p:cNvSpPr>
            <a:spLocks noGrp="1"/>
          </p:cNvSpPr>
          <p:nvPr>
            <p:ph type="title"/>
          </p:nvPr>
        </p:nvSpPr>
        <p:spPr/>
        <p:txBody>
          <a:bodyPr>
            <a:normAutofit fontScale="90000"/>
          </a:bodyPr>
          <a:lstStyle/>
          <a:p>
            <a:pPr eaLnBrk="1" hangingPunct="1">
              <a:defRPr/>
            </a:pPr>
            <a:r>
              <a:rPr lang="en-US" sz="4800" dirty="0"/>
              <a:t>10) Use Body Posture</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905000" y="1371600"/>
            <a:ext cx="8458200" cy="419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98307" name="Object 2"/>
          <p:cNvGraphicFramePr>
            <a:graphicFrameLocks noChangeAspect="1"/>
          </p:cNvGraphicFramePr>
          <p:nvPr/>
        </p:nvGraphicFramePr>
        <p:xfrm>
          <a:off x="1981200" y="1955800"/>
          <a:ext cx="8229600" cy="3302000"/>
        </p:xfrm>
        <a:graphic>
          <a:graphicData uri="http://schemas.openxmlformats.org/presentationml/2006/ole">
            <mc:AlternateContent xmlns:mc="http://schemas.openxmlformats.org/markup-compatibility/2006">
              <mc:Choice xmlns:v="urn:schemas-microsoft-com:vml" Requires="v">
                <p:oleObj spid="_x0000_s98312" name="SPW 6.0 Graph" r:id="rId4" imgW="10804550" imgH="4221785" progId="">
                  <p:embed/>
                </p:oleObj>
              </mc:Choice>
              <mc:Fallback>
                <p:oleObj name="SPW 6.0 Graph" r:id="rId4" imgW="10804550" imgH="4221785"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t="8447" r="1947"/>
                      <a:stretch>
                        <a:fillRect/>
                      </a:stretch>
                    </p:blipFill>
                    <p:spPr bwMode="auto">
                      <a:xfrm>
                        <a:off x="1981200" y="1955800"/>
                        <a:ext cx="8229600"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308" name="Text Box 5"/>
          <p:cNvSpPr txBox="1">
            <a:spLocks noChangeArrowheads="1"/>
          </p:cNvSpPr>
          <p:nvPr/>
        </p:nvSpPr>
        <p:spPr bwMode="auto">
          <a:xfrm>
            <a:off x="1981200" y="15240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solidFill>
                  <a:schemeClr val="bg1"/>
                </a:solidFill>
                <a:latin typeface="Helvetica" panose="020B0604020202020204" pitchFamily="34" charset="0"/>
              </a:rPr>
              <a:t>Slow-wave Brain Activity</a:t>
            </a:r>
          </a:p>
        </p:txBody>
      </p:sp>
      <p:sp>
        <p:nvSpPr>
          <p:cNvPr id="98309" name="Text Box 6"/>
          <p:cNvSpPr txBox="1">
            <a:spLocks noChangeArrowheads="1"/>
          </p:cNvSpPr>
          <p:nvPr/>
        </p:nvSpPr>
        <p:spPr bwMode="auto">
          <a:xfrm>
            <a:off x="6248400" y="15240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solidFill>
                  <a:schemeClr val="bg1"/>
                </a:solidFill>
                <a:latin typeface="Helvetica" panose="020B0604020202020204" pitchFamily="34" charset="0"/>
              </a:rPr>
              <a:t>Psychomotor Vigilance Lapses</a:t>
            </a:r>
          </a:p>
        </p:txBody>
      </p:sp>
      <p:sp>
        <p:nvSpPr>
          <p:cNvPr id="1813511" name="Text Box 7"/>
          <p:cNvSpPr txBox="1">
            <a:spLocks noChangeArrowheads="1"/>
          </p:cNvSpPr>
          <p:nvPr/>
        </p:nvSpPr>
        <p:spPr bwMode="auto">
          <a:xfrm>
            <a:off x="3124200" y="5943600"/>
            <a:ext cx="7543800" cy="430213"/>
          </a:xfrm>
          <a:prstGeom prst="rect">
            <a:avLst/>
          </a:prstGeom>
          <a:noFill/>
          <a:ln w="9525">
            <a:noFill/>
            <a:miter lim="800000"/>
            <a:headEnd/>
            <a:tailEnd/>
          </a:ln>
        </p:spPr>
        <p:txBody>
          <a:bodyPr>
            <a:spAutoFit/>
          </a:bodyPr>
          <a:lstStyle/>
          <a:p>
            <a:pPr>
              <a:spcBef>
                <a:spcPct val="50000"/>
              </a:spcBef>
              <a:defRPr/>
            </a:pPr>
            <a:r>
              <a:rPr lang="en-US" sz="1100" dirty="0">
                <a:latin typeface="+mn-lt"/>
              </a:rPr>
              <a:t>Caldwell JA, </a:t>
            </a:r>
            <a:r>
              <a:rPr lang="en-US" sz="1100" dirty="0" err="1">
                <a:latin typeface="+mn-lt"/>
              </a:rPr>
              <a:t>Prazinko</a:t>
            </a:r>
            <a:r>
              <a:rPr lang="en-US" sz="1100" dirty="0">
                <a:latin typeface="+mn-lt"/>
              </a:rPr>
              <a:t> BF, &amp; Caldwell JL. (2003).  Body posture affects electroencephalographic activity and psychomotor vigilance task performance in sleep-deprived subjects.  Clinical Neurophysiology, 114:23-31.  </a:t>
            </a:r>
          </a:p>
        </p:txBody>
      </p:sp>
      <p:sp>
        <p:nvSpPr>
          <p:cNvPr id="32774" name="Title 6"/>
          <p:cNvSpPr>
            <a:spLocks noGrp="1"/>
          </p:cNvSpPr>
          <p:nvPr>
            <p:ph type="title"/>
          </p:nvPr>
        </p:nvSpPr>
        <p:spPr/>
        <p:txBody>
          <a:bodyPr>
            <a:noAutofit/>
          </a:bodyPr>
          <a:lstStyle/>
          <a:p>
            <a:pPr eaLnBrk="1" hangingPunct="1">
              <a:defRPr/>
            </a:pPr>
            <a:r>
              <a:rPr lang="en-US" sz="3600" i="1" dirty="0"/>
              <a:t>Upright Posture and Alertness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4"/>
          <p:cNvSpPr>
            <a:spLocks noGrp="1"/>
          </p:cNvSpPr>
          <p:nvPr>
            <p:ph idx="1"/>
          </p:nvPr>
        </p:nvSpPr>
        <p:spPr/>
        <p:txBody>
          <a:bodyPr/>
          <a:lstStyle/>
          <a:p>
            <a:r>
              <a:rPr lang="en-US" altLang="en-US" sz="2800" smtClean="0"/>
              <a:t>Sleep disorders can significantly degrade sleep quantity  and quality.</a:t>
            </a:r>
          </a:p>
          <a:p>
            <a:pPr lvl="1"/>
            <a:r>
              <a:rPr lang="en-US" altLang="en-US" smtClean="0"/>
              <a:t>Sleep apnea, periodic limb movements, restless legs, etc.</a:t>
            </a:r>
          </a:p>
          <a:p>
            <a:r>
              <a:rPr lang="en-US" altLang="en-US" sz="2800" smtClean="0"/>
              <a:t>24% of males between 30 and 60 experience sleep apnea</a:t>
            </a:r>
          </a:p>
          <a:p>
            <a:r>
              <a:rPr lang="en-US" altLang="en-US" sz="2800" smtClean="0"/>
              <a:t>The American Academy of Otolarynology reveals that </a:t>
            </a:r>
            <a:r>
              <a:rPr lang="en-US" altLang="en-US" sz="2800" u="sng" smtClean="0"/>
              <a:t>a BMI at or above 32 has an 89% positive predictive value for identifying OSA.</a:t>
            </a:r>
          </a:p>
          <a:p>
            <a:r>
              <a:rPr lang="en-US" altLang="en-US" sz="2800" smtClean="0"/>
              <a:t>Sleep apnea has been identified as a risk factor in motor vehicle accidents.</a:t>
            </a:r>
          </a:p>
          <a:p>
            <a:endParaRPr lang="en-US" altLang="en-US" sz="2800" smtClean="0"/>
          </a:p>
        </p:txBody>
      </p:sp>
      <p:sp>
        <p:nvSpPr>
          <p:cNvPr id="124930" name="Title 3"/>
          <p:cNvSpPr>
            <a:spLocks noGrp="1"/>
          </p:cNvSpPr>
          <p:nvPr>
            <p:ph type="title"/>
          </p:nvPr>
        </p:nvSpPr>
        <p:spPr/>
        <p:txBody>
          <a:bodyPr>
            <a:normAutofit fontScale="90000"/>
          </a:bodyPr>
          <a:lstStyle/>
          <a:p>
            <a:pPr eaLnBrk="1" hangingPunct="1">
              <a:defRPr/>
            </a:pPr>
            <a:r>
              <a:rPr lang="en-US" sz="4800" dirty="0"/>
              <a:t>11) Treat Sleep Disorders</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p:txBody>
          <a:bodyPr/>
          <a:lstStyle/>
          <a:p>
            <a:pPr>
              <a:lnSpc>
                <a:spcPct val="90000"/>
              </a:lnSpc>
            </a:pPr>
            <a:r>
              <a:rPr lang="en-US" altLang="en-US" smtClean="0"/>
              <a:t>A number of medically-recognized sleep disorders can adversely affect sleep quality:</a:t>
            </a:r>
          </a:p>
          <a:p>
            <a:pPr marL="742950" lvl="1" indent="-342900">
              <a:lnSpc>
                <a:spcPct val="90000"/>
              </a:lnSpc>
              <a:buSzPct val="50000"/>
              <a:buFont typeface="Courier New" panose="02070309020205020404" pitchFamily="49" charset="0"/>
              <a:buChar char="o"/>
            </a:pPr>
            <a:r>
              <a:rPr lang="en-US" altLang="en-US" smtClean="0"/>
              <a:t>Sleep apnea- numerous periods of non-breathing during the night</a:t>
            </a:r>
          </a:p>
          <a:p>
            <a:pPr marL="742950" lvl="1" indent="-342900">
              <a:lnSpc>
                <a:spcPct val="90000"/>
              </a:lnSpc>
              <a:buSzPct val="50000"/>
              <a:buFont typeface="Courier New" panose="02070309020205020404" pitchFamily="49" charset="0"/>
              <a:buChar char="o"/>
            </a:pPr>
            <a:r>
              <a:rPr lang="en-US" altLang="en-US" smtClean="0"/>
              <a:t>Restless legs syndrome/Periodic limb movement disorder- frequent involuntary jerks of the limbs, usually legs, before and during sleep</a:t>
            </a:r>
          </a:p>
          <a:p>
            <a:pPr marL="742950" lvl="1" indent="-342900">
              <a:lnSpc>
                <a:spcPct val="90000"/>
              </a:lnSpc>
              <a:buSzPct val="50000"/>
              <a:buFont typeface="Courier New" panose="02070309020205020404" pitchFamily="49" charset="0"/>
              <a:buChar char="o"/>
            </a:pPr>
            <a:r>
              <a:rPr lang="en-US" altLang="en-US" smtClean="0"/>
              <a:t>Narcolepsy</a:t>
            </a:r>
          </a:p>
          <a:p>
            <a:pPr marL="742950" lvl="1" indent="-342900">
              <a:lnSpc>
                <a:spcPct val="90000"/>
              </a:lnSpc>
              <a:buSzPct val="50000"/>
              <a:buFont typeface="Courier New" panose="02070309020205020404" pitchFamily="49" charset="0"/>
              <a:buChar char="o"/>
            </a:pPr>
            <a:r>
              <a:rPr lang="en-US" altLang="en-US" smtClean="0"/>
              <a:t>Gastroesophageal reflux- stomach acid backing up in the esophagus</a:t>
            </a:r>
          </a:p>
          <a:p>
            <a:pPr marL="742950" lvl="1" indent="-342900">
              <a:lnSpc>
                <a:spcPct val="90000"/>
              </a:lnSpc>
              <a:buSzPct val="50000"/>
              <a:buFont typeface="Courier New" panose="02070309020205020404" pitchFamily="49" charset="0"/>
              <a:buChar char="o"/>
            </a:pPr>
            <a:r>
              <a:rPr lang="en-US" altLang="en-US" smtClean="0"/>
              <a:t>Insomnia- inability to initiate sleep and/or maintain sleep</a:t>
            </a:r>
          </a:p>
        </p:txBody>
      </p:sp>
      <p:sp>
        <p:nvSpPr>
          <p:cNvPr id="463874" name="Rectangle 2"/>
          <p:cNvSpPr>
            <a:spLocks noGrp="1" noChangeArrowheads="1"/>
          </p:cNvSpPr>
          <p:nvPr>
            <p:ph type="title"/>
          </p:nvPr>
        </p:nvSpPr>
        <p:spPr/>
        <p:txBody>
          <a:bodyPr>
            <a:normAutofit fontScale="90000"/>
          </a:bodyPr>
          <a:lstStyle/>
          <a:p>
            <a:pPr>
              <a:defRPr/>
            </a:pPr>
            <a:r>
              <a:rPr lang="en-US" sz="3600" dirty="0"/>
              <a:t>Untreated sleep disorders will increase the level of fatigue</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idx="1"/>
          </p:nvPr>
        </p:nvSpPr>
        <p:spPr/>
        <p:txBody>
          <a:bodyPr/>
          <a:lstStyle/>
          <a:p>
            <a:pPr marL="457200" indent="-457200" defTabSz="820738">
              <a:spcBef>
                <a:spcPts val="600"/>
              </a:spcBef>
            </a:pPr>
            <a:r>
              <a:rPr lang="en-US" altLang="en-US" smtClean="0"/>
              <a:t>Many counter-fatigue strategies have not been scientifically shown to work well (or at all).</a:t>
            </a:r>
          </a:p>
          <a:p>
            <a:pPr marL="457200" indent="-457200" defTabSz="820738">
              <a:spcBef>
                <a:spcPts val="600"/>
              </a:spcBef>
            </a:pPr>
            <a:r>
              <a:rPr lang="en-US" altLang="en-US" smtClean="0"/>
              <a:t>“Placebo effects” influence subject impressions.</a:t>
            </a:r>
          </a:p>
          <a:p>
            <a:pPr marL="457200" indent="-457200" defTabSz="820738">
              <a:spcBef>
                <a:spcPts val="600"/>
              </a:spcBef>
            </a:pPr>
            <a:r>
              <a:rPr lang="en-US" altLang="en-US" smtClean="0"/>
              <a:t>Unless a strategy is validated in the scientific literature, DO NOT use it!</a:t>
            </a:r>
          </a:p>
          <a:p>
            <a:pPr marL="457200" indent="-457200" defTabSz="820738">
              <a:spcBef>
                <a:spcPts val="600"/>
              </a:spcBef>
            </a:pPr>
            <a:r>
              <a:rPr lang="en-US" altLang="en-US" smtClean="0"/>
              <a:t>If in doubt, research it at Entrez PubMed: </a:t>
            </a:r>
            <a:r>
              <a:rPr lang="en-US" altLang="en-US" smtClean="0">
                <a:solidFill>
                  <a:srgbClr val="FF0000"/>
                </a:solidFill>
              </a:rPr>
              <a:t>http://www.ncbi.nlm.nih.gov/entrez/query.fcgi?DB=pubmed</a:t>
            </a:r>
          </a:p>
          <a:p>
            <a:pPr marL="457200" indent="-457200" defTabSz="820738">
              <a:spcBef>
                <a:spcPts val="600"/>
              </a:spcBef>
            </a:pPr>
            <a:r>
              <a:rPr lang="en-US" altLang="en-US" sz="2800" smtClean="0"/>
              <a:t>You can just Google “pubmed” to get there…</a:t>
            </a:r>
            <a:endParaRPr lang="en-US" altLang="en-US" smtClean="0"/>
          </a:p>
        </p:txBody>
      </p:sp>
      <p:sp>
        <p:nvSpPr>
          <p:cNvPr id="162818" name="Title 3"/>
          <p:cNvSpPr>
            <a:spLocks noGrp="1"/>
          </p:cNvSpPr>
          <p:nvPr>
            <p:ph type="title"/>
          </p:nvPr>
        </p:nvSpPr>
        <p:spPr/>
        <p:txBody>
          <a:bodyPr>
            <a:normAutofit fontScale="90000"/>
          </a:bodyPr>
          <a:lstStyle/>
          <a:p>
            <a:pPr eaLnBrk="1" hangingPunct="1">
              <a:defRPr/>
            </a:pPr>
            <a:r>
              <a:rPr lang="en-US" sz="4800" dirty="0"/>
              <a:t>12) Unproven Techniques</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r>
              <a:rPr lang="en-US" altLang="en-US" sz="2800" smtClean="0"/>
              <a:t>Extended wakefulness or chronic sleep restriction depletes the </a:t>
            </a:r>
            <a:r>
              <a:rPr lang="en-US" altLang="en-US" sz="2800" b="1" smtClean="0"/>
              <a:t>sleep reservoir </a:t>
            </a:r>
            <a:r>
              <a:rPr lang="en-US" altLang="en-US" sz="2800" i="1" smtClean="0"/>
              <a:t>(Homeostatic mechanism)</a:t>
            </a:r>
          </a:p>
          <a:p>
            <a:r>
              <a:rPr lang="en-US" altLang="en-US" sz="2800" smtClean="0"/>
              <a:t>Working non-standard or variable schedules disrupts the </a:t>
            </a:r>
            <a:r>
              <a:rPr lang="en-US" altLang="en-US" sz="2800" b="1" smtClean="0"/>
              <a:t>circadian rhythm </a:t>
            </a:r>
            <a:r>
              <a:rPr lang="en-US" altLang="en-US" sz="2800" i="1" smtClean="0"/>
              <a:t>(Circadian mechanism)</a:t>
            </a:r>
            <a:endParaRPr lang="en-US" altLang="en-US" sz="2800" smtClean="0"/>
          </a:p>
          <a:p>
            <a:r>
              <a:rPr lang="en-US" altLang="en-US" sz="2800" smtClean="0"/>
              <a:t>Trying to perform too quickly after awakening from sleep or a nap is impaired by </a:t>
            </a:r>
            <a:r>
              <a:rPr lang="en-US" altLang="en-US" sz="2800" b="1" smtClean="0"/>
              <a:t>post-sleep grogginess</a:t>
            </a:r>
            <a:r>
              <a:rPr lang="en-US" altLang="en-US" sz="2800" smtClean="0"/>
              <a:t> </a:t>
            </a:r>
            <a:r>
              <a:rPr lang="en-US" altLang="en-US" sz="2800" i="1" smtClean="0"/>
              <a:t>(Sleep inertia component)</a:t>
            </a:r>
          </a:p>
        </p:txBody>
      </p:sp>
      <p:sp>
        <p:nvSpPr>
          <p:cNvPr id="7170" name="Title 1"/>
          <p:cNvSpPr>
            <a:spLocks noGrp="1"/>
          </p:cNvSpPr>
          <p:nvPr>
            <p:ph type="title"/>
          </p:nvPr>
        </p:nvSpPr>
        <p:spPr bwMode="auto">
          <a:ln>
            <a:miter lim="800000"/>
            <a:headEnd/>
            <a:tailEnd/>
          </a:ln>
        </p:spPr>
        <p:txBody>
          <a:bodyPr wrap="square" lIns="91440" tIns="45720" rIns="91440" bIns="45720" numCol="1" anchor="t" anchorCtr="0" compatLnSpc="1">
            <a:prstTxWarp prst="textNoShape">
              <a:avLst/>
            </a:prstTxWarp>
            <a:noAutofit/>
          </a:bodyPr>
          <a:lstStyle/>
          <a:p>
            <a:pPr eaLnBrk="1" hangingPunct="1">
              <a:defRPr/>
            </a:pPr>
            <a:r>
              <a:rPr lang="en-US" dirty="0" smtClean="0"/>
              <a:t>Fatigue Defined</a:t>
            </a:r>
          </a:p>
        </p:txBody>
      </p:sp>
      <p:sp>
        <p:nvSpPr>
          <p:cNvPr id="7172" name="TextBox 3"/>
          <p:cNvSpPr txBox="1">
            <a:spLocks noChangeArrowheads="1"/>
          </p:cNvSpPr>
          <p:nvPr/>
        </p:nvSpPr>
        <p:spPr bwMode="auto">
          <a:xfrm>
            <a:off x="3409950" y="5951538"/>
            <a:ext cx="7239000" cy="430212"/>
          </a:xfrm>
          <a:prstGeom prst="rect">
            <a:avLst/>
          </a:prstGeom>
          <a:noFill/>
          <a:ln w="9525">
            <a:noFill/>
            <a:miter lim="800000"/>
            <a:headEnd/>
            <a:tailEnd/>
          </a:ln>
        </p:spPr>
        <p:txBody>
          <a:bodyPr>
            <a:spAutoFit/>
          </a:bodyPr>
          <a:lstStyle/>
          <a:p>
            <a:pPr>
              <a:defRPr/>
            </a:pPr>
            <a:r>
              <a:rPr lang="en-US" sz="1100" dirty="0" err="1">
                <a:latin typeface="+mn-lt"/>
              </a:rPr>
              <a:t>Akerstedt</a:t>
            </a:r>
            <a:r>
              <a:rPr lang="en-US" sz="1100" dirty="0">
                <a:latin typeface="+mn-lt"/>
              </a:rPr>
              <a:t> J, </a:t>
            </a:r>
            <a:r>
              <a:rPr lang="en-US" sz="1100" dirty="0" err="1">
                <a:latin typeface="+mn-lt"/>
              </a:rPr>
              <a:t>Folkard</a:t>
            </a:r>
            <a:r>
              <a:rPr lang="en-US" sz="1100" dirty="0">
                <a:latin typeface="+mn-lt"/>
              </a:rPr>
              <a:t> S. (1996).  Predicting sleep latency from the three-process model of alertness regulation.  Psychophysiology, 33:385-389.</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2"/>
          <p:cNvSpPr>
            <a:spLocks noGrp="1"/>
          </p:cNvSpPr>
          <p:nvPr>
            <p:ph idx="1"/>
          </p:nvPr>
        </p:nvSpPr>
        <p:spPr/>
        <p:txBody>
          <a:bodyPr/>
          <a:lstStyle/>
          <a:p>
            <a:pPr marL="463550" indent="-463550">
              <a:lnSpc>
                <a:spcPct val="110000"/>
              </a:lnSpc>
              <a:spcBef>
                <a:spcPts val="600"/>
              </a:spcBef>
            </a:pPr>
            <a:r>
              <a:rPr lang="en-US" altLang="en-US" sz="2800" smtClean="0"/>
              <a:t>Fatigue is a huge problem in safety-sensitive occupations of all types.</a:t>
            </a:r>
          </a:p>
          <a:p>
            <a:pPr marL="463550" indent="-463550">
              <a:lnSpc>
                <a:spcPct val="110000"/>
              </a:lnSpc>
              <a:spcBef>
                <a:spcPts val="600"/>
              </a:spcBef>
            </a:pPr>
            <a:r>
              <a:rPr lang="en-US" altLang="en-US" sz="2800" smtClean="0"/>
              <a:t>However, it CAN be managed once the scientific underpinnings are understood.</a:t>
            </a:r>
          </a:p>
          <a:p>
            <a:pPr marL="463550" indent="-463550">
              <a:lnSpc>
                <a:spcPct val="110000"/>
              </a:lnSpc>
              <a:spcBef>
                <a:spcPts val="600"/>
              </a:spcBef>
            </a:pPr>
            <a:r>
              <a:rPr lang="en-US" altLang="en-US" sz="2800" smtClean="0"/>
              <a:t>A host of scientifically-validated countermeasures are available for use in isolation or in combination which can help mitigate fatigue.</a:t>
            </a:r>
          </a:p>
        </p:txBody>
      </p:sp>
      <p:sp>
        <p:nvSpPr>
          <p:cNvPr id="2" name="Title 1"/>
          <p:cNvSpPr>
            <a:spLocks noGrp="1"/>
          </p:cNvSpPr>
          <p:nvPr>
            <p:ph type="title"/>
          </p:nvPr>
        </p:nvSpPr>
        <p:spPr/>
        <p:txBody>
          <a:bodyPr>
            <a:noAutofit/>
          </a:bodyPr>
          <a:lstStyle/>
          <a:p>
            <a:pPr>
              <a:defRPr/>
            </a:pPr>
            <a:r>
              <a:rPr lang="en-US" dirty="0"/>
              <a:t>Summary &amp; Conclusions</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71600"/>
            <a:ext cx="10972800" cy="4525963"/>
          </a:xfrm>
        </p:spPr>
        <p:txBody>
          <a:bodyPr/>
          <a:lstStyle/>
          <a:p>
            <a:pPr>
              <a:defRPr/>
            </a:pPr>
            <a:r>
              <a:rPr lang="en-US" dirty="0" smtClean="0"/>
              <a:t>Naval Postgraduate School resource page</a:t>
            </a:r>
          </a:p>
          <a:p>
            <a:pPr marL="109537" indent="0">
              <a:buFont typeface="Wingdings 3" panose="05040102010807070707" pitchFamily="18" charset="2"/>
              <a:buNone/>
              <a:defRPr/>
            </a:pPr>
            <a:r>
              <a:rPr lang="en-US" dirty="0" smtClean="0"/>
              <a:t>	</a:t>
            </a:r>
            <a:r>
              <a:rPr lang="en-US" dirty="0" smtClean="0">
                <a:hlinkClick r:id="rId2"/>
              </a:rPr>
              <a:t>https</a:t>
            </a:r>
            <a:r>
              <a:rPr lang="en-US" dirty="0">
                <a:hlinkClick r:id="rId2"/>
              </a:rPr>
              <a:t>://</a:t>
            </a:r>
            <a:r>
              <a:rPr lang="en-US" dirty="0" smtClean="0">
                <a:hlinkClick r:id="rId2"/>
              </a:rPr>
              <a:t>nps.edu/web/crewendurance/index</a:t>
            </a:r>
            <a:endParaRPr lang="en-US" dirty="0" smtClean="0"/>
          </a:p>
          <a:p>
            <a:pPr marL="109537" indent="0">
              <a:buFont typeface="Wingdings 3" panose="05040102010807070707" pitchFamily="18" charset="2"/>
              <a:buNone/>
              <a:defRPr/>
            </a:pPr>
            <a:endParaRPr lang="en-US" dirty="0" smtClean="0"/>
          </a:p>
          <a:p>
            <a:pPr>
              <a:defRPr/>
            </a:pPr>
            <a:r>
              <a:rPr lang="en-US" dirty="0" smtClean="0"/>
              <a:t>Books from </a:t>
            </a:r>
            <a:r>
              <a:rPr lang="en-US" dirty="0" err="1" smtClean="0"/>
              <a:t>Ashgate</a:t>
            </a:r>
            <a:r>
              <a:rPr lang="en-US" dirty="0" smtClean="0"/>
              <a:t> publishing</a:t>
            </a:r>
          </a:p>
          <a:p>
            <a:pPr>
              <a:defRPr/>
            </a:pPr>
            <a:endParaRPr lang="en-US" dirty="0"/>
          </a:p>
          <a:p>
            <a:pPr>
              <a:defRPr/>
            </a:pPr>
            <a:endParaRPr lang="en-US" dirty="0"/>
          </a:p>
        </p:txBody>
      </p:sp>
      <p:sp>
        <p:nvSpPr>
          <p:cNvPr id="3" name="Title 2"/>
          <p:cNvSpPr>
            <a:spLocks noGrp="1"/>
          </p:cNvSpPr>
          <p:nvPr>
            <p:ph type="title"/>
          </p:nvPr>
        </p:nvSpPr>
        <p:spPr/>
        <p:txBody>
          <a:bodyPr/>
          <a:lstStyle/>
          <a:p>
            <a:pPr>
              <a:defRPr/>
            </a:pPr>
            <a:r>
              <a:rPr lang="en-US" dirty="0" smtClean="0"/>
              <a:t>Resources</a:t>
            </a:r>
            <a:endParaRPr lang="en-US" dirty="0"/>
          </a:p>
        </p:txBody>
      </p:sp>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00400"/>
            <a:ext cx="2732088" cy="3382963"/>
          </a:xfrm>
          <a:prstGeom prst="rect">
            <a:avLst/>
          </a:prstGeom>
          <a:noFill/>
          <a:ln w="381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7525" name="Content Placeholder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4488" y="3178175"/>
            <a:ext cx="2590800" cy="3429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1981200" y="3429000"/>
            <a:ext cx="8229600" cy="2481263"/>
          </a:xfrm>
        </p:spPr>
        <p:txBody>
          <a:bodyPr/>
          <a:lstStyle/>
          <a:p>
            <a:pPr algn="r">
              <a:buClr>
                <a:srgbClr val="1F497D"/>
              </a:buClr>
              <a:buFont typeface="Wingdings 3" panose="05040102010807070707" pitchFamily="18" charset="2"/>
              <a:buNone/>
            </a:pPr>
            <a:r>
              <a:rPr lang="en-US" altLang="en-US" sz="2800" smtClean="0">
                <a:solidFill>
                  <a:srgbClr val="000000"/>
                </a:solidFill>
                <a:latin typeface="Arial" panose="020B0604020202020204" pitchFamily="34" charset="0"/>
                <a:cs typeface="Arial" panose="020B0604020202020204" pitchFamily="34" charset="0"/>
              </a:rPr>
              <a:t>J. Lynn Caldwell, Ph.D.</a:t>
            </a:r>
          </a:p>
          <a:p>
            <a:pPr algn="r">
              <a:buClr>
                <a:srgbClr val="1F497D"/>
              </a:buClr>
              <a:buFont typeface="Wingdings 3" panose="05040102010807070707" pitchFamily="18" charset="2"/>
              <a:buNone/>
            </a:pPr>
            <a:r>
              <a:rPr lang="en-US" altLang="en-US" sz="2800" smtClean="0">
                <a:solidFill>
                  <a:srgbClr val="000000"/>
                </a:solidFill>
                <a:latin typeface="Arial" panose="020B0604020202020204" pitchFamily="34" charset="0"/>
                <a:cs typeface="Arial" panose="020B0604020202020204" pitchFamily="34" charset="0"/>
              </a:rPr>
              <a:t>Senior Research Psychologist</a:t>
            </a:r>
          </a:p>
          <a:p>
            <a:pPr algn="r">
              <a:buClr>
                <a:srgbClr val="1F497D"/>
              </a:buClr>
              <a:buFont typeface="Wingdings 3" panose="05040102010807070707" pitchFamily="18" charset="2"/>
              <a:buNone/>
            </a:pPr>
            <a:r>
              <a:rPr lang="en-US" altLang="en-US" sz="2800" smtClean="0">
                <a:solidFill>
                  <a:srgbClr val="000000"/>
                </a:solidFill>
                <a:latin typeface="Arial" panose="020B0604020202020204" pitchFamily="34" charset="0"/>
                <a:cs typeface="Arial" panose="020B0604020202020204" pitchFamily="34" charset="0"/>
              </a:rPr>
              <a:t>Naval Medical Research Unit Dayton</a:t>
            </a:r>
          </a:p>
          <a:p>
            <a:pPr algn="r">
              <a:buClr>
                <a:srgbClr val="1F497D"/>
              </a:buClr>
              <a:buFont typeface="Wingdings 3" panose="05040102010807070707" pitchFamily="18" charset="2"/>
              <a:buNone/>
            </a:pPr>
            <a:r>
              <a:rPr lang="en-US" altLang="en-US" sz="2800" smtClean="0">
                <a:solidFill>
                  <a:srgbClr val="000000"/>
                </a:solidFill>
                <a:latin typeface="Arial" panose="020B0604020202020204" pitchFamily="34" charset="0"/>
                <a:cs typeface="Arial" panose="020B0604020202020204" pitchFamily="34" charset="0"/>
              </a:rPr>
              <a:t>Jo.Caldwell@us.af.mil</a:t>
            </a:r>
          </a:p>
        </p:txBody>
      </p:sp>
      <p:sp>
        <p:nvSpPr>
          <p:cNvPr id="108547" name="TextBox 7"/>
          <p:cNvSpPr txBox="1">
            <a:spLocks noChangeArrowheads="1"/>
          </p:cNvSpPr>
          <p:nvPr/>
        </p:nvSpPr>
        <p:spPr bwMode="auto">
          <a:xfrm>
            <a:off x="4638675" y="1676400"/>
            <a:ext cx="2914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a:t>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pPr marL="457200" indent="-457200">
              <a:spcBef>
                <a:spcPts val="600"/>
              </a:spcBef>
            </a:pPr>
            <a:r>
              <a:rPr lang="en-US" altLang="en-US" smtClean="0"/>
              <a:t>The fact that fatigue is difficult to measure doesn’t mean it’s not a concern.</a:t>
            </a:r>
          </a:p>
          <a:p>
            <a:pPr marL="457200" indent="-457200">
              <a:spcBef>
                <a:spcPts val="600"/>
              </a:spcBef>
            </a:pPr>
            <a:r>
              <a:rPr lang="en-US" altLang="en-US" smtClean="0"/>
              <a:t>Expert consensus is that fatigue is </a:t>
            </a:r>
            <a:r>
              <a:rPr lang="en-US" altLang="en-US" i="1" smtClean="0"/>
              <a:t>“the largest identifiable and preventable cause of accidents in transport operations…  Official statistics often underestimate this contribution.” </a:t>
            </a:r>
          </a:p>
          <a:p>
            <a:pPr marL="457200" indent="-457200">
              <a:spcBef>
                <a:spcPts val="600"/>
              </a:spcBef>
            </a:pPr>
            <a:r>
              <a:rPr lang="en-US" altLang="en-US" smtClean="0"/>
              <a:t>Fatigue from sleep restriction, sleep disturbances, and body-clock disruptions has been responsible for numerous mishaps &amp; other problems.</a:t>
            </a:r>
          </a:p>
        </p:txBody>
      </p:sp>
      <p:sp>
        <p:nvSpPr>
          <p:cNvPr id="57346" name="Rectangle 2"/>
          <p:cNvSpPr>
            <a:spLocks noGrp="1" noChangeArrowheads="1"/>
          </p:cNvSpPr>
          <p:nvPr>
            <p:ph type="title"/>
          </p:nvPr>
        </p:nvSpPr>
        <p:spPr/>
        <p:txBody>
          <a:bodyPr>
            <a:noAutofit/>
          </a:bodyPr>
          <a:lstStyle/>
          <a:p>
            <a:pPr>
              <a:defRPr/>
            </a:pPr>
            <a:r>
              <a:rPr lang="en-US" dirty="0"/>
              <a:t>Fatigue is a Big Problem</a:t>
            </a:r>
          </a:p>
        </p:txBody>
      </p:sp>
      <p:sp>
        <p:nvSpPr>
          <p:cNvPr id="2" name="TextBox 1"/>
          <p:cNvSpPr txBox="1"/>
          <p:nvPr/>
        </p:nvSpPr>
        <p:spPr>
          <a:xfrm>
            <a:off x="3724275" y="5880100"/>
            <a:ext cx="6934200" cy="592138"/>
          </a:xfrm>
          <a:prstGeom prst="rect">
            <a:avLst/>
          </a:prstGeom>
          <a:noFill/>
        </p:spPr>
        <p:txBody>
          <a:bodyPr>
            <a:spAutoFit/>
          </a:bodyPr>
          <a:lstStyle/>
          <a:p>
            <a:pPr>
              <a:defRPr/>
            </a:pPr>
            <a:r>
              <a:rPr lang="en-US" sz="1100" dirty="0" err="1">
                <a:latin typeface="+mn-lt"/>
              </a:rPr>
              <a:t>Akerstedt</a:t>
            </a:r>
            <a:r>
              <a:rPr lang="en-US" sz="1100" dirty="0">
                <a:latin typeface="+mn-lt"/>
              </a:rPr>
              <a:t> T. (2000). Consensus statement:  Fatigue and accidents in transport operations. Journal of Sleep Research, 9:395.</a:t>
            </a:r>
          </a:p>
          <a:p>
            <a:pPr>
              <a:defRPr/>
            </a:pPr>
            <a:endParaRPr lang="en-US" sz="1000" dirty="0">
              <a:latin typeface="+mn-lt"/>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7" name="Text Box 5"/>
          <p:cNvSpPr txBox="1">
            <a:spLocks noChangeArrowheads="1"/>
          </p:cNvSpPr>
          <p:nvPr/>
        </p:nvSpPr>
        <p:spPr bwMode="auto">
          <a:xfrm>
            <a:off x="2019300" y="1255713"/>
            <a:ext cx="8229600" cy="954087"/>
          </a:xfrm>
          <a:prstGeom prst="rect">
            <a:avLst/>
          </a:prstGeom>
          <a:noFill/>
          <a:ln w="9525">
            <a:noFill/>
            <a:miter lim="800000"/>
            <a:headEnd/>
            <a:tailEnd/>
          </a:ln>
          <a:effectLst/>
        </p:spPr>
        <p:txBody>
          <a:bodyPr>
            <a:spAutoFit/>
          </a:bodyPr>
          <a:lstStyle/>
          <a:p>
            <a:pPr algn="ctr">
              <a:spcBef>
                <a:spcPct val="50000"/>
              </a:spcBef>
              <a:defRPr/>
            </a:pPr>
            <a:r>
              <a:rPr lang="en-US" sz="2800" dirty="0">
                <a:latin typeface="+mn-lt"/>
              </a:rPr>
              <a:t>Aeromedical factors cited in recent</a:t>
            </a:r>
            <a:br>
              <a:rPr lang="en-US" sz="2800" dirty="0">
                <a:latin typeface="+mn-lt"/>
              </a:rPr>
            </a:br>
            <a:r>
              <a:rPr lang="en-US" sz="2800" dirty="0">
                <a:latin typeface="+mn-lt"/>
              </a:rPr>
              <a:t>Naval aviation mishaps and flight hazards</a:t>
            </a:r>
          </a:p>
        </p:txBody>
      </p:sp>
      <p:sp>
        <p:nvSpPr>
          <p:cNvPr id="58373" name="Title 5"/>
          <p:cNvSpPr>
            <a:spLocks noGrp="1"/>
          </p:cNvSpPr>
          <p:nvPr>
            <p:ph type="title"/>
          </p:nvPr>
        </p:nvSpPr>
        <p:spPr/>
        <p:txBody>
          <a:bodyPr>
            <a:noAutofit/>
          </a:bodyPr>
          <a:lstStyle/>
          <a:p>
            <a:pPr>
              <a:defRPr/>
            </a:pPr>
            <a:r>
              <a:rPr lang="en-US" sz="3900" dirty="0"/>
              <a:t>High Mishap Contributor</a:t>
            </a: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09800"/>
            <a:ext cx="7378700" cy="392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429625" y="6324600"/>
            <a:ext cx="1349375" cy="246063"/>
          </a:xfrm>
          <a:prstGeom prst="rect">
            <a:avLst/>
          </a:prstGeom>
          <a:noFill/>
        </p:spPr>
        <p:txBody>
          <a:bodyPr wrap="none">
            <a:spAutoFit/>
          </a:bodyPr>
          <a:lstStyle/>
          <a:p>
            <a:pPr>
              <a:defRPr/>
            </a:pPr>
            <a:r>
              <a:rPr lang="en-US" sz="1000" b="1" dirty="0">
                <a:latin typeface="+mn-lt"/>
              </a:rPr>
              <a:t>Navy Safety Center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609600" y="1295400"/>
            <a:ext cx="10972800" cy="5113338"/>
          </a:xfrm>
        </p:spPr>
        <p:txBody>
          <a:bodyPr>
            <a:normAutofit fontScale="92500" lnSpcReduction="20000"/>
          </a:bodyPr>
          <a:lstStyle/>
          <a:p>
            <a:pPr marL="342900" indent="-342900">
              <a:defRPr/>
            </a:pPr>
            <a:r>
              <a:rPr lang="en-US" altLang="en-US" dirty="0" smtClean="0"/>
              <a:t>Like food and water, sufficient sleep is necessary for survival.</a:t>
            </a:r>
          </a:p>
          <a:p>
            <a:pPr marL="342900" indent="-342900">
              <a:defRPr/>
            </a:pPr>
            <a:r>
              <a:rPr lang="en-US" altLang="en-US" dirty="0" smtClean="0"/>
              <a:t>Adequate sleep is one of the most important underlying factors for optimal performance.</a:t>
            </a:r>
          </a:p>
          <a:p>
            <a:pPr marL="342900" indent="-342900">
              <a:defRPr/>
            </a:pPr>
            <a:r>
              <a:rPr lang="en-US" altLang="en-US" dirty="0" smtClean="0"/>
              <a:t>Sleep deprivation is associated with reduced mental performance, learning deficits, and accidents.</a:t>
            </a:r>
          </a:p>
          <a:p>
            <a:pPr marL="598488" lvl="1" indent="-342900">
              <a:spcBef>
                <a:spcPts val="400"/>
              </a:spcBef>
              <a:defRPr/>
            </a:pPr>
            <a:r>
              <a:rPr lang="en-US" altLang="en-US" dirty="0"/>
              <a:t>Accuracy and timing degrade</a:t>
            </a:r>
          </a:p>
          <a:p>
            <a:pPr marL="598488" lvl="1" indent="-342900">
              <a:spcBef>
                <a:spcPts val="400"/>
              </a:spcBef>
              <a:defRPr/>
            </a:pPr>
            <a:r>
              <a:rPr lang="en-US" altLang="en-US" dirty="0"/>
              <a:t>Lower standards of performance become acceptable</a:t>
            </a:r>
          </a:p>
          <a:p>
            <a:pPr marL="598488" lvl="1" indent="-342900">
              <a:spcBef>
                <a:spcPts val="400"/>
              </a:spcBef>
              <a:defRPr/>
            </a:pPr>
            <a:r>
              <a:rPr lang="en-US" altLang="en-US" dirty="0"/>
              <a:t>Attentional resources are difficult to divide</a:t>
            </a:r>
          </a:p>
          <a:p>
            <a:pPr marL="598488" lvl="1" indent="-342900">
              <a:spcBef>
                <a:spcPts val="400"/>
              </a:spcBef>
              <a:defRPr/>
            </a:pPr>
            <a:r>
              <a:rPr lang="en-US" altLang="en-US" dirty="0"/>
              <a:t>A tendency toward perseveration develops</a:t>
            </a:r>
          </a:p>
          <a:p>
            <a:pPr marL="598488" lvl="1" indent="-342900">
              <a:spcBef>
                <a:spcPts val="400"/>
              </a:spcBef>
              <a:defRPr/>
            </a:pPr>
            <a:r>
              <a:rPr lang="en-US" altLang="en-US" dirty="0"/>
              <a:t>The ability to integrate information is lost</a:t>
            </a:r>
          </a:p>
          <a:p>
            <a:pPr marL="598488" lvl="1" indent="-342900">
              <a:spcBef>
                <a:spcPts val="400"/>
              </a:spcBef>
              <a:defRPr/>
            </a:pPr>
            <a:r>
              <a:rPr lang="en-US" altLang="en-US" dirty="0"/>
              <a:t>Everything becomes more difficult to perform</a:t>
            </a:r>
          </a:p>
          <a:p>
            <a:pPr marL="598488" lvl="1" indent="-342900">
              <a:spcBef>
                <a:spcPts val="400"/>
              </a:spcBef>
              <a:defRPr/>
            </a:pPr>
            <a:r>
              <a:rPr lang="en-US" altLang="en-US" dirty="0"/>
              <a:t>Social interactions decline</a:t>
            </a:r>
          </a:p>
          <a:p>
            <a:pPr marL="598488" lvl="1" indent="-342900">
              <a:spcBef>
                <a:spcPts val="400"/>
              </a:spcBef>
              <a:defRPr/>
            </a:pPr>
            <a:r>
              <a:rPr lang="en-US" altLang="en-US" dirty="0" smtClean="0"/>
              <a:t>Logical reasoning is </a:t>
            </a:r>
            <a:r>
              <a:rPr lang="en-US" altLang="en-US" dirty="0"/>
              <a:t>impaired</a:t>
            </a:r>
          </a:p>
          <a:p>
            <a:pPr marL="598488" lvl="1" indent="-342900">
              <a:spcBef>
                <a:spcPts val="400"/>
              </a:spcBef>
              <a:defRPr/>
            </a:pPr>
            <a:r>
              <a:rPr lang="en-US" altLang="en-US" dirty="0"/>
              <a:t>Attention wanes</a:t>
            </a:r>
          </a:p>
          <a:p>
            <a:pPr marL="598488" lvl="1" indent="-342900">
              <a:spcBef>
                <a:spcPts val="400"/>
              </a:spcBef>
              <a:defRPr/>
            </a:pPr>
            <a:r>
              <a:rPr lang="en-US" altLang="en-US" dirty="0"/>
              <a:t>Attitude and mood deteriorate</a:t>
            </a:r>
          </a:p>
          <a:p>
            <a:pPr marL="598488" lvl="1" indent="-342900">
              <a:spcBef>
                <a:spcPts val="400"/>
              </a:spcBef>
              <a:defRPr/>
            </a:pPr>
            <a:r>
              <a:rPr lang="en-US" altLang="en-US" dirty="0"/>
              <a:t>Involuntary lapses into sleep begin to </a:t>
            </a:r>
            <a:r>
              <a:rPr lang="en-US" altLang="en-US" dirty="0" smtClean="0"/>
              <a:t>occur</a:t>
            </a:r>
          </a:p>
          <a:p>
            <a:pPr marL="342900" indent="-342900">
              <a:defRPr/>
            </a:pPr>
            <a:r>
              <a:rPr lang="en-US" altLang="en-US" dirty="0" smtClean="0"/>
              <a:t>Chronic sleep curtailment creates a dangerous cumulative effect.</a:t>
            </a:r>
          </a:p>
        </p:txBody>
      </p:sp>
      <p:sp>
        <p:nvSpPr>
          <p:cNvPr id="2" name="Title 1"/>
          <p:cNvSpPr>
            <a:spLocks noGrp="1"/>
          </p:cNvSpPr>
          <p:nvPr>
            <p:ph type="title"/>
          </p:nvPr>
        </p:nvSpPr>
        <p:spPr/>
        <p:txBody>
          <a:bodyPr>
            <a:normAutofit fontScale="90000"/>
          </a:bodyPr>
          <a:lstStyle/>
          <a:p>
            <a:pPr>
              <a:defRPr/>
            </a:pPr>
            <a:r>
              <a:rPr lang="en-US" sz="3900" dirty="0"/>
              <a:t>Sleep </a:t>
            </a:r>
            <a:r>
              <a:rPr lang="en-US" sz="3900" dirty="0" smtClean="0"/>
              <a:t>Loss Impairs Performance</a:t>
            </a:r>
            <a:endParaRPr lang="en-US" sz="3900" dirty="0"/>
          </a:p>
        </p:txBody>
      </p:sp>
      <p:sp>
        <p:nvSpPr>
          <p:cNvPr id="49156" name="TextBox 5"/>
          <p:cNvSpPr txBox="1">
            <a:spLocks noChangeArrowheads="1"/>
          </p:cNvSpPr>
          <p:nvPr/>
        </p:nvSpPr>
        <p:spPr bwMode="auto">
          <a:xfrm>
            <a:off x="5943600" y="6408738"/>
            <a:ext cx="5772150" cy="430212"/>
          </a:xfrm>
          <a:prstGeom prst="rect">
            <a:avLst/>
          </a:prstGeom>
          <a:noFill/>
          <a:ln w="9525">
            <a:noFill/>
            <a:miter lim="800000"/>
            <a:headEnd/>
            <a:tailEnd/>
          </a:ln>
        </p:spPr>
        <p:txBody>
          <a:bodyPr>
            <a:spAutoFit/>
          </a:bodyPr>
          <a:lstStyle/>
          <a:p>
            <a:pPr>
              <a:defRPr/>
            </a:pPr>
            <a:r>
              <a:rPr lang="en-US" sz="1100" dirty="0" err="1">
                <a:latin typeface="+mn-lt"/>
              </a:rPr>
              <a:t>Yarnell</a:t>
            </a:r>
            <a:r>
              <a:rPr lang="en-US" sz="1100" dirty="0">
                <a:latin typeface="+mn-lt"/>
              </a:rPr>
              <a:t> and </a:t>
            </a:r>
            <a:r>
              <a:rPr lang="en-US" sz="1100" dirty="0" err="1">
                <a:latin typeface="+mn-lt"/>
              </a:rPr>
              <a:t>Deuster</a:t>
            </a:r>
            <a:r>
              <a:rPr lang="en-US" sz="1100" dirty="0">
                <a:latin typeface="+mn-lt"/>
              </a:rPr>
              <a:t> (2016). Sleep as a strategy for optimizing performance. J Spec Ops Med, 16(1):81-85</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left)">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left)">
                                      <p:cBhvr>
                                        <p:cTn id="12" dur="5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wipe(left)">
                                      <p:cBhvr>
                                        <p:cTn id="17" dur="5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wipe(left)">
                                      <p:cBhvr>
                                        <p:cTn id="22" dur="500"/>
                                        <p:tgtEl>
                                          <p:spTgt spid="49155">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9155">
                                            <p:txEl>
                                              <p:pRg st="4" end="4"/>
                                            </p:txEl>
                                          </p:spTgt>
                                        </p:tgtEl>
                                        <p:attrNameLst>
                                          <p:attrName>style.visibility</p:attrName>
                                        </p:attrNameLst>
                                      </p:cBhvr>
                                      <p:to>
                                        <p:strVal val="visible"/>
                                      </p:to>
                                    </p:set>
                                    <p:animEffect transition="in" filter="wipe(left)">
                                      <p:cBhvr>
                                        <p:cTn id="25" dur="500"/>
                                        <p:tgtEl>
                                          <p:spTgt spid="49155">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9155">
                                            <p:txEl>
                                              <p:pRg st="5" end="5"/>
                                            </p:txEl>
                                          </p:spTgt>
                                        </p:tgtEl>
                                        <p:attrNameLst>
                                          <p:attrName>style.visibility</p:attrName>
                                        </p:attrNameLst>
                                      </p:cBhvr>
                                      <p:to>
                                        <p:strVal val="visible"/>
                                      </p:to>
                                    </p:set>
                                    <p:animEffect transition="in" filter="wipe(left)">
                                      <p:cBhvr>
                                        <p:cTn id="28" dur="500"/>
                                        <p:tgtEl>
                                          <p:spTgt spid="49155">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9155">
                                            <p:txEl>
                                              <p:pRg st="6" end="6"/>
                                            </p:txEl>
                                          </p:spTgt>
                                        </p:tgtEl>
                                        <p:attrNameLst>
                                          <p:attrName>style.visibility</p:attrName>
                                        </p:attrNameLst>
                                      </p:cBhvr>
                                      <p:to>
                                        <p:strVal val="visible"/>
                                      </p:to>
                                    </p:set>
                                    <p:animEffect transition="in" filter="wipe(left)">
                                      <p:cBhvr>
                                        <p:cTn id="31" dur="500"/>
                                        <p:tgtEl>
                                          <p:spTgt spid="49155">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9155">
                                            <p:txEl>
                                              <p:pRg st="7" end="7"/>
                                            </p:txEl>
                                          </p:spTgt>
                                        </p:tgtEl>
                                        <p:attrNameLst>
                                          <p:attrName>style.visibility</p:attrName>
                                        </p:attrNameLst>
                                      </p:cBhvr>
                                      <p:to>
                                        <p:strVal val="visible"/>
                                      </p:to>
                                    </p:set>
                                    <p:animEffect transition="in" filter="wipe(left)">
                                      <p:cBhvr>
                                        <p:cTn id="34" dur="500"/>
                                        <p:tgtEl>
                                          <p:spTgt spid="49155">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9155">
                                            <p:txEl>
                                              <p:pRg st="8" end="8"/>
                                            </p:txEl>
                                          </p:spTgt>
                                        </p:tgtEl>
                                        <p:attrNameLst>
                                          <p:attrName>style.visibility</p:attrName>
                                        </p:attrNameLst>
                                      </p:cBhvr>
                                      <p:to>
                                        <p:strVal val="visible"/>
                                      </p:to>
                                    </p:set>
                                    <p:animEffect transition="in" filter="wipe(left)">
                                      <p:cBhvr>
                                        <p:cTn id="37" dur="500"/>
                                        <p:tgtEl>
                                          <p:spTgt spid="49155">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9155">
                                            <p:txEl>
                                              <p:pRg st="9" end="9"/>
                                            </p:txEl>
                                          </p:spTgt>
                                        </p:tgtEl>
                                        <p:attrNameLst>
                                          <p:attrName>style.visibility</p:attrName>
                                        </p:attrNameLst>
                                      </p:cBhvr>
                                      <p:to>
                                        <p:strVal val="visible"/>
                                      </p:to>
                                    </p:set>
                                    <p:animEffect transition="in" filter="wipe(left)">
                                      <p:cBhvr>
                                        <p:cTn id="40" dur="500"/>
                                        <p:tgtEl>
                                          <p:spTgt spid="49155">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9155">
                                            <p:txEl>
                                              <p:pRg st="10" end="10"/>
                                            </p:txEl>
                                          </p:spTgt>
                                        </p:tgtEl>
                                        <p:attrNameLst>
                                          <p:attrName>style.visibility</p:attrName>
                                        </p:attrNameLst>
                                      </p:cBhvr>
                                      <p:to>
                                        <p:strVal val="visible"/>
                                      </p:to>
                                    </p:set>
                                    <p:animEffect transition="in" filter="wipe(left)">
                                      <p:cBhvr>
                                        <p:cTn id="43" dur="500"/>
                                        <p:tgtEl>
                                          <p:spTgt spid="49155">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9155">
                                            <p:txEl>
                                              <p:pRg st="11" end="11"/>
                                            </p:txEl>
                                          </p:spTgt>
                                        </p:tgtEl>
                                        <p:attrNameLst>
                                          <p:attrName>style.visibility</p:attrName>
                                        </p:attrNameLst>
                                      </p:cBhvr>
                                      <p:to>
                                        <p:strVal val="visible"/>
                                      </p:to>
                                    </p:set>
                                    <p:animEffect transition="in" filter="wipe(left)">
                                      <p:cBhvr>
                                        <p:cTn id="46" dur="500"/>
                                        <p:tgtEl>
                                          <p:spTgt spid="49155">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9155">
                                            <p:txEl>
                                              <p:pRg st="12" end="12"/>
                                            </p:txEl>
                                          </p:spTgt>
                                        </p:tgtEl>
                                        <p:attrNameLst>
                                          <p:attrName>style.visibility</p:attrName>
                                        </p:attrNameLst>
                                      </p:cBhvr>
                                      <p:to>
                                        <p:strVal val="visible"/>
                                      </p:to>
                                    </p:set>
                                    <p:animEffect transition="in" filter="wipe(left)">
                                      <p:cBhvr>
                                        <p:cTn id="49" dur="500"/>
                                        <p:tgtEl>
                                          <p:spTgt spid="49155">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9155">
                                            <p:txEl>
                                              <p:pRg st="13" end="13"/>
                                            </p:txEl>
                                          </p:spTgt>
                                        </p:tgtEl>
                                        <p:attrNameLst>
                                          <p:attrName>style.visibility</p:attrName>
                                        </p:attrNameLst>
                                      </p:cBhvr>
                                      <p:to>
                                        <p:strVal val="visible"/>
                                      </p:to>
                                    </p:set>
                                    <p:animEffect transition="in" filter="wipe(left)">
                                      <p:cBhvr>
                                        <p:cTn id="52" dur="500"/>
                                        <p:tgtEl>
                                          <p:spTgt spid="49155">
                                            <p:txEl>
                                              <p:pRg st="13" end="1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9155">
                                            <p:txEl>
                                              <p:pRg st="14" end="14"/>
                                            </p:txEl>
                                          </p:spTgt>
                                        </p:tgtEl>
                                        <p:attrNameLst>
                                          <p:attrName>style.visibility</p:attrName>
                                        </p:attrNameLst>
                                      </p:cBhvr>
                                      <p:to>
                                        <p:strVal val="visible"/>
                                      </p:to>
                                    </p:set>
                                    <p:animEffect transition="in" filter="wipe(left)">
                                      <p:cBhvr>
                                        <p:cTn id="57" dur="500"/>
                                        <p:tgtEl>
                                          <p:spTgt spid="4915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Grp="1" noChangeArrowheads="1"/>
          </p:cNvSpPr>
          <p:nvPr>
            <p:ph idx="1"/>
          </p:nvPr>
        </p:nvSpPr>
        <p:spPr>
          <a:xfrm>
            <a:off x="609600" y="1219200"/>
            <a:ext cx="10972800" cy="4953000"/>
          </a:xfrm>
        </p:spPr>
        <p:txBody>
          <a:bodyPr>
            <a:normAutofit fontScale="92500" lnSpcReduction="10000"/>
          </a:bodyPr>
          <a:lstStyle/>
          <a:p>
            <a:pPr marL="342900" indent="-342900">
              <a:spcBef>
                <a:spcPts val="450"/>
              </a:spcBef>
              <a:defRPr/>
            </a:pPr>
            <a:r>
              <a:rPr lang="en-US" altLang="en-US" dirty="0" smtClean="0"/>
              <a:t>Over the past decade, a substantial amount of research has shown that short or disturbance sleep increases health risks.</a:t>
            </a:r>
          </a:p>
          <a:p>
            <a:pPr marL="342900" indent="-342900">
              <a:spcBef>
                <a:spcPts val="450"/>
              </a:spcBef>
              <a:defRPr/>
            </a:pPr>
            <a:r>
              <a:rPr lang="en-US" altLang="en-US" dirty="0" smtClean="0"/>
              <a:t>Sleeping less than 7 h per night leads to a host of major disease states.</a:t>
            </a:r>
          </a:p>
          <a:p>
            <a:pPr marL="598488" lvl="1" indent="-342900">
              <a:spcBef>
                <a:spcPts val="450"/>
              </a:spcBef>
              <a:defRPr/>
            </a:pPr>
            <a:r>
              <a:rPr lang="en-US" altLang="en-US" dirty="0"/>
              <a:t>Cardiovascular disease</a:t>
            </a:r>
          </a:p>
          <a:p>
            <a:pPr marL="598488" lvl="1" indent="-342900">
              <a:spcBef>
                <a:spcPts val="450"/>
              </a:spcBef>
              <a:defRPr/>
            </a:pPr>
            <a:r>
              <a:rPr lang="en-US" altLang="en-US" dirty="0"/>
              <a:t>Glucose metabolism</a:t>
            </a:r>
          </a:p>
          <a:p>
            <a:pPr marL="598488" lvl="1" indent="-342900">
              <a:spcBef>
                <a:spcPts val="450"/>
              </a:spcBef>
              <a:defRPr/>
            </a:pPr>
            <a:r>
              <a:rPr lang="en-US" altLang="en-US" dirty="0"/>
              <a:t>Pain threshold</a:t>
            </a:r>
          </a:p>
          <a:p>
            <a:pPr marL="598488" lvl="1" indent="-342900">
              <a:spcBef>
                <a:spcPts val="450"/>
              </a:spcBef>
              <a:defRPr/>
            </a:pPr>
            <a:r>
              <a:rPr lang="en-US" altLang="en-US" dirty="0"/>
              <a:t>Hunger and weight gain</a:t>
            </a:r>
          </a:p>
          <a:p>
            <a:pPr marL="598488" lvl="1" indent="-342900">
              <a:spcBef>
                <a:spcPts val="450"/>
              </a:spcBef>
              <a:defRPr/>
            </a:pPr>
            <a:r>
              <a:rPr lang="en-US" altLang="en-US" dirty="0"/>
              <a:t>Stress regulation and energy balance</a:t>
            </a:r>
          </a:p>
          <a:p>
            <a:pPr marL="598488" lvl="1" indent="-342900">
              <a:spcBef>
                <a:spcPts val="450"/>
              </a:spcBef>
              <a:defRPr/>
            </a:pPr>
            <a:r>
              <a:rPr lang="en-US" altLang="en-US" dirty="0"/>
              <a:t>Immune system</a:t>
            </a:r>
          </a:p>
          <a:p>
            <a:pPr marL="598488" lvl="1" indent="-342900">
              <a:spcBef>
                <a:spcPts val="450"/>
              </a:spcBef>
              <a:defRPr/>
            </a:pPr>
            <a:r>
              <a:rPr lang="en-US" altLang="en-US" dirty="0"/>
              <a:t>Cancer</a:t>
            </a:r>
          </a:p>
          <a:p>
            <a:pPr marL="598488" lvl="1" indent="-342900">
              <a:spcBef>
                <a:spcPts val="450"/>
              </a:spcBef>
              <a:defRPr/>
            </a:pPr>
            <a:r>
              <a:rPr lang="en-US" altLang="en-US" dirty="0"/>
              <a:t>Irritability, anger, and hostility</a:t>
            </a:r>
          </a:p>
          <a:p>
            <a:pPr marL="598488" lvl="1" indent="-342900">
              <a:spcBef>
                <a:spcPts val="450"/>
              </a:spcBef>
              <a:defRPr/>
            </a:pPr>
            <a:r>
              <a:rPr lang="en-US" altLang="en-US" dirty="0"/>
              <a:t>Mood disorders</a:t>
            </a:r>
          </a:p>
          <a:p>
            <a:pPr marL="342900" indent="-342900">
              <a:spcBef>
                <a:spcPts val="450"/>
              </a:spcBef>
              <a:defRPr/>
            </a:pPr>
            <a:r>
              <a:rPr lang="en-US" altLang="en-US" dirty="0" smtClean="0"/>
              <a:t>The greater the amount of sleep restriction, the greater the extent of adverse effects.</a:t>
            </a:r>
          </a:p>
        </p:txBody>
      </p:sp>
      <p:sp>
        <p:nvSpPr>
          <p:cNvPr id="92162" name="Rectangle 2"/>
          <p:cNvSpPr>
            <a:spLocks noGrp="1" noChangeArrowheads="1"/>
          </p:cNvSpPr>
          <p:nvPr>
            <p:ph type="title"/>
          </p:nvPr>
        </p:nvSpPr>
        <p:spPr/>
        <p:txBody>
          <a:bodyPr>
            <a:normAutofit fontScale="90000"/>
          </a:bodyPr>
          <a:lstStyle/>
          <a:p>
            <a:pPr eaLnBrk="1" hangingPunct="1">
              <a:defRPr/>
            </a:pPr>
            <a:r>
              <a:rPr lang="en-US" sz="3900" dirty="0"/>
              <a:t>Sleep </a:t>
            </a:r>
            <a:r>
              <a:rPr lang="en-US" sz="3900" dirty="0" smtClean="0"/>
              <a:t>Restriction Impairs Health</a:t>
            </a:r>
            <a:endParaRPr lang="en-US" sz="3900" dirty="0"/>
          </a:p>
        </p:txBody>
      </p:sp>
      <p:sp>
        <p:nvSpPr>
          <p:cNvPr id="4" name="TextBox 5"/>
          <p:cNvSpPr txBox="1">
            <a:spLocks noChangeArrowheads="1"/>
          </p:cNvSpPr>
          <p:nvPr/>
        </p:nvSpPr>
        <p:spPr bwMode="auto">
          <a:xfrm>
            <a:off x="5181600" y="6084888"/>
            <a:ext cx="6629400" cy="768350"/>
          </a:xfrm>
          <a:prstGeom prst="rect">
            <a:avLst/>
          </a:prstGeom>
          <a:noFill/>
          <a:ln w="9525">
            <a:noFill/>
            <a:miter lim="800000"/>
            <a:headEnd/>
            <a:tailEnd/>
          </a:ln>
        </p:spPr>
        <p:txBody>
          <a:bodyPr>
            <a:spAutoFit/>
          </a:bodyPr>
          <a:lstStyle/>
          <a:p>
            <a:pPr>
              <a:defRPr/>
            </a:pPr>
            <a:r>
              <a:rPr lang="en-US" sz="1100" dirty="0">
                <a:latin typeface="+mn-lt"/>
              </a:rPr>
              <a:t>Erwin MR (2015). Why sleep is important for health: A psychoneuroimmunology perspective. </a:t>
            </a:r>
            <a:r>
              <a:rPr lang="en-US" sz="1100" dirty="0" err="1">
                <a:latin typeface="+mn-lt"/>
              </a:rPr>
              <a:t>Annu</a:t>
            </a:r>
            <a:r>
              <a:rPr lang="en-US" sz="1100" dirty="0">
                <a:latin typeface="+mn-lt"/>
              </a:rPr>
              <a:t> Rev </a:t>
            </a:r>
            <a:r>
              <a:rPr lang="en-US" sz="1100" dirty="0" err="1">
                <a:latin typeface="+mn-lt"/>
              </a:rPr>
              <a:t>Psycholo</a:t>
            </a:r>
            <a:r>
              <a:rPr lang="en-US" sz="1100" dirty="0">
                <a:latin typeface="+mn-lt"/>
              </a:rPr>
              <a:t>, 66:143-172.</a:t>
            </a:r>
          </a:p>
          <a:p>
            <a:pPr>
              <a:defRPr/>
            </a:pPr>
            <a:r>
              <a:rPr lang="en-US" sz="1100" dirty="0">
                <a:latin typeface="+mn-lt"/>
              </a:rPr>
              <a:t>Colten &amp; </a:t>
            </a:r>
            <a:r>
              <a:rPr lang="en-US" sz="1100" dirty="0" err="1">
                <a:latin typeface="+mn-lt"/>
              </a:rPr>
              <a:t>Altevogt</a:t>
            </a:r>
            <a:r>
              <a:rPr lang="en-US" sz="1100" dirty="0">
                <a:latin typeface="+mn-lt"/>
              </a:rPr>
              <a:t> (2006). Sleep disorders and sleep deprivation: An unmet public health problem. National Academies Press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wipe(left)">
                                      <p:cBhvr>
                                        <p:cTn id="7" dur="500"/>
                                        <p:tgtEl>
                                          <p:spTgt spid="210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947">
                                            <p:txEl>
                                              <p:pRg st="1" end="1"/>
                                            </p:txEl>
                                          </p:spTgt>
                                        </p:tgtEl>
                                        <p:attrNameLst>
                                          <p:attrName>style.visibility</p:attrName>
                                        </p:attrNameLst>
                                      </p:cBhvr>
                                      <p:to>
                                        <p:strVal val="visible"/>
                                      </p:to>
                                    </p:set>
                                    <p:animEffect transition="in" filter="wipe(left)">
                                      <p:cBhvr>
                                        <p:cTn id="12" dur="500"/>
                                        <p:tgtEl>
                                          <p:spTgt spid="2109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0947">
                                            <p:txEl>
                                              <p:pRg st="2" end="2"/>
                                            </p:txEl>
                                          </p:spTgt>
                                        </p:tgtEl>
                                        <p:attrNameLst>
                                          <p:attrName>style.visibility</p:attrName>
                                        </p:attrNameLst>
                                      </p:cBhvr>
                                      <p:to>
                                        <p:strVal val="visible"/>
                                      </p:to>
                                    </p:set>
                                    <p:animEffect transition="in" filter="wipe(left)">
                                      <p:cBhvr>
                                        <p:cTn id="17" dur="500"/>
                                        <p:tgtEl>
                                          <p:spTgt spid="21094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10947">
                                            <p:txEl>
                                              <p:pRg st="3" end="3"/>
                                            </p:txEl>
                                          </p:spTgt>
                                        </p:tgtEl>
                                        <p:attrNameLst>
                                          <p:attrName>style.visibility</p:attrName>
                                        </p:attrNameLst>
                                      </p:cBhvr>
                                      <p:to>
                                        <p:strVal val="visible"/>
                                      </p:to>
                                    </p:set>
                                    <p:animEffect transition="in" filter="wipe(left)">
                                      <p:cBhvr>
                                        <p:cTn id="20" dur="500"/>
                                        <p:tgtEl>
                                          <p:spTgt spid="210947">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0947">
                                            <p:txEl>
                                              <p:pRg st="4" end="4"/>
                                            </p:txEl>
                                          </p:spTgt>
                                        </p:tgtEl>
                                        <p:attrNameLst>
                                          <p:attrName>style.visibility</p:attrName>
                                        </p:attrNameLst>
                                      </p:cBhvr>
                                      <p:to>
                                        <p:strVal val="visible"/>
                                      </p:to>
                                    </p:set>
                                    <p:animEffect transition="in" filter="wipe(left)">
                                      <p:cBhvr>
                                        <p:cTn id="23" dur="500"/>
                                        <p:tgtEl>
                                          <p:spTgt spid="210947">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10947">
                                            <p:txEl>
                                              <p:pRg st="5" end="5"/>
                                            </p:txEl>
                                          </p:spTgt>
                                        </p:tgtEl>
                                        <p:attrNameLst>
                                          <p:attrName>style.visibility</p:attrName>
                                        </p:attrNameLst>
                                      </p:cBhvr>
                                      <p:to>
                                        <p:strVal val="visible"/>
                                      </p:to>
                                    </p:set>
                                    <p:animEffect transition="in" filter="wipe(left)">
                                      <p:cBhvr>
                                        <p:cTn id="26" dur="500"/>
                                        <p:tgtEl>
                                          <p:spTgt spid="210947">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10947">
                                            <p:txEl>
                                              <p:pRg st="6" end="6"/>
                                            </p:txEl>
                                          </p:spTgt>
                                        </p:tgtEl>
                                        <p:attrNameLst>
                                          <p:attrName>style.visibility</p:attrName>
                                        </p:attrNameLst>
                                      </p:cBhvr>
                                      <p:to>
                                        <p:strVal val="visible"/>
                                      </p:to>
                                    </p:set>
                                    <p:animEffect transition="in" filter="wipe(left)">
                                      <p:cBhvr>
                                        <p:cTn id="29" dur="500"/>
                                        <p:tgtEl>
                                          <p:spTgt spid="210947">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10947">
                                            <p:txEl>
                                              <p:pRg st="7" end="7"/>
                                            </p:txEl>
                                          </p:spTgt>
                                        </p:tgtEl>
                                        <p:attrNameLst>
                                          <p:attrName>style.visibility</p:attrName>
                                        </p:attrNameLst>
                                      </p:cBhvr>
                                      <p:to>
                                        <p:strVal val="visible"/>
                                      </p:to>
                                    </p:set>
                                    <p:animEffect transition="in" filter="wipe(left)">
                                      <p:cBhvr>
                                        <p:cTn id="32" dur="500"/>
                                        <p:tgtEl>
                                          <p:spTgt spid="210947">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10947">
                                            <p:txEl>
                                              <p:pRg st="8" end="8"/>
                                            </p:txEl>
                                          </p:spTgt>
                                        </p:tgtEl>
                                        <p:attrNameLst>
                                          <p:attrName>style.visibility</p:attrName>
                                        </p:attrNameLst>
                                      </p:cBhvr>
                                      <p:to>
                                        <p:strVal val="visible"/>
                                      </p:to>
                                    </p:set>
                                    <p:animEffect transition="in" filter="wipe(left)">
                                      <p:cBhvr>
                                        <p:cTn id="35" dur="500"/>
                                        <p:tgtEl>
                                          <p:spTgt spid="210947">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10947">
                                            <p:txEl>
                                              <p:pRg st="9" end="9"/>
                                            </p:txEl>
                                          </p:spTgt>
                                        </p:tgtEl>
                                        <p:attrNameLst>
                                          <p:attrName>style.visibility</p:attrName>
                                        </p:attrNameLst>
                                      </p:cBhvr>
                                      <p:to>
                                        <p:strVal val="visible"/>
                                      </p:to>
                                    </p:set>
                                    <p:animEffect transition="in" filter="wipe(left)">
                                      <p:cBhvr>
                                        <p:cTn id="38" dur="500"/>
                                        <p:tgtEl>
                                          <p:spTgt spid="210947">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0947">
                                            <p:txEl>
                                              <p:pRg st="10" end="10"/>
                                            </p:txEl>
                                          </p:spTgt>
                                        </p:tgtEl>
                                        <p:attrNameLst>
                                          <p:attrName>style.visibility</p:attrName>
                                        </p:attrNameLst>
                                      </p:cBhvr>
                                      <p:to>
                                        <p:strVal val="visible"/>
                                      </p:to>
                                    </p:set>
                                    <p:animEffect transition="in" filter="wipe(left)">
                                      <p:cBhvr>
                                        <p:cTn id="41" dur="500"/>
                                        <p:tgtEl>
                                          <p:spTgt spid="210947">
                                            <p:txEl>
                                              <p:pRg st="10" end="1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10947">
                                            <p:txEl>
                                              <p:pRg st="11" end="11"/>
                                            </p:txEl>
                                          </p:spTgt>
                                        </p:tgtEl>
                                        <p:attrNameLst>
                                          <p:attrName>style.visibility</p:attrName>
                                        </p:attrNameLst>
                                      </p:cBhvr>
                                      <p:to>
                                        <p:strVal val="visible"/>
                                      </p:to>
                                    </p:set>
                                    <p:animEffect transition="in" filter="wipe(left)">
                                      <p:cBhvr>
                                        <p:cTn id="46" dur="500"/>
                                        <p:tgtEl>
                                          <p:spTgt spid="2109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3">
      <a:dk1>
        <a:sysClr val="windowText" lastClr="000000"/>
      </a:dk1>
      <a:lt1>
        <a:sysClr val="window" lastClr="FFFFFF"/>
      </a:lt1>
      <a:dk2>
        <a:srgbClr val="444D26"/>
      </a:dk2>
      <a:lt2>
        <a:srgbClr val="FEFAC9"/>
      </a:lt2>
      <a:accent1>
        <a:srgbClr val="1F497D"/>
      </a:accent1>
      <a:accent2>
        <a:srgbClr val="F87642"/>
      </a:accent2>
      <a:accent3>
        <a:srgbClr val="E7BC29"/>
      </a:accent3>
      <a:accent4>
        <a:srgbClr val="D092A7"/>
      </a:accent4>
      <a:accent5>
        <a:srgbClr val="9C85C0"/>
      </a:accent5>
      <a:accent6>
        <a:srgbClr val="809EC2"/>
      </a:accent6>
      <a:hlink>
        <a:srgbClr val="8E58B6"/>
      </a:hlink>
      <a:folHlink>
        <a:srgbClr val="7F6F6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11A16791065F4A8DA2A8226EDB565E" ma:contentTypeVersion="2" ma:contentTypeDescription="Create a new document." ma:contentTypeScope="" ma:versionID="b4ef3fd51140791651ee7628d37f8c1a">
  <xsd:schema xmlns:xsd="http://www.w3.org/2001/XMLSchema" xmlns:xs="http://www.w3.org/2001/XMLSchema" xmlns:p="http://schemas.microsoft.com/office/2006/metadata/properties" xmlns:ns1="http://schemas.microsoft.com/sharepoint/v3" xmlns:ns2="e476992b-94a4-43ef-b35b-7935c738f5d9" xmlns:ns3="81401879-d9aa-4c6c-821f-799398ce3523" targetNamespace="http://schemas.microsoft.com/office/2006/metadata/properties" ma:root="true" ma:fieldsID="e8203e3cb38be3642f5e448552222bd1" ns1:_="" ns2:_="" ns3:_="">
    <xsd:import namespace="http://schemas.microsoft.com/sharepoint/v3"/>
    <xsd:import namespace="e476992b-94a4-43ef-b35b-7935c738f5d9"/>
    <xsd:import namespace="81401879-d9aa-4c6c-821f-799398ce352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76992b-94a4-43ef-b35b-7935c738f5d9"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1401879-d9aa-4c6c-821f-799398ce3523" elementFormDefault="qualified">
    <xsd:import namespace="http://schemas.microsoft.com/office/2006/documentManagement/types"/>
    <xsd:import namespace="http://schemas.microsoft.com/office/infopath/2007/PartnerControls"/>
    <xsd:element name="Category" ma:index="13" nillable="true" ma:displayName="Category" ma:default="about-us" ma:format="Dropdown" ma:internalName="Category">
      <xsd:simpleType>
        <xsd:restriction base="dms:Choice">
          <xsd:enumeration value="about-us"/>
          <xsd:enumeration value="admin"/>
          <xsd:enumeration value="alerts"/>
          <xsd:enumeration value="annual-awards"/>
          <xsd:enumeration value="comprehensive-industrial-hygiene-labs"/>
          <xsd:enumeration value="deployment-health"/>
          <xsd:enumeration value="education-and-training"/>
          <xsd:enumeration value="environmental-programs"/>
          <xsd:enumeration value="epi-data-center"/>
          <xsd:enumeration value="expeditionary-platforms"/>
          <xsd:enumeration value="health-analysis"/>
          <xsd:enumeration value="health-promotion-wellness"/>
          <xsd:enumeration value="home-page"/>
          <xsd:enumeration value="industrial-hygiene"/>
          <xsd:enumeration value="LGuide"/>
          <xsd:enumeration value="mobile"/>
          <xsd:enumeration value="navigation"/>
          <xsd:enumeration value="navy-drug-screening-labs"/>
          <xsd:enumeration value="nbimc"/>
          <xsd:enumeration value="ndc"/>
          <xsd:enumeration value="nece"/>
          <xsd:enumeration value="nepmu-2"/>
          <xsd:enumeration value="nepmu-5"/>
          <xsd:enumeration value="nepmu-6"/>
          <xsd:enumeration value="nepmu-7"/>
          <xsd:enumeration value="news"/>
          <xsd:enumeration value="newsalerts"/>
          <xsd:enumeration value="oem"/>
          <xsd:enumeration value="policy-and-instruction"/>
          <xsd:enumeration value="program-and-policy-support"/>
          <xsd:enumeration value="Wounded-Ill-Inju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Category xmlns="81401879-d9aa-4c6c-821f-799398ce3523">about-us</Category>
    <PublishingExpirationDate xmlns="http://schemas.microsoft.com/sharepoint/v3" xsi:nil="true"/>
    <PublishingStartDate xmlns="http://schemas.microsoft.com/sharepoint/v3" xsi:nil="true"/>
    <_dlc_DocId xmlns="e476992b-94a4-43ef-b35b-7935c738f5d9">HVW2YZZCCH7A-3-9345</_dlc_DocId>
    <_dlc_DocIdUrl xmlns="e476992b-94a4-43ef-b35b-7935c738f5d9">
      <Url>https://admin.med.navy.mil/sites/nmcphc/_layouts/DocIdRedir.aspx?ID=HVW2YZZCCH7A-3-9345</Url>
      <Description>HVW2YZZCCH7A-3-9345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64D66A-D14D-4D2B-959F-95EBE94FE404}"/>
</file>

<file path=customXml/itemProps2.xml><?xml version="1.0" encoding="utf-8"?>
<ds:datastoreItem xmlns:ds="http://schemas.openxmlformats.org/officeDocument/2006/customXml" ds:itemID="{1DE02EB7-7DC0-4092-A06F-D239F33DD441}">
  <ds:schemaRefs>
    <ds:schemaRef ds:uri="http://schemas.microsoft.com/office/2006/metadata/longProperties"/>
  </ds:schemaRefs>
</ds:datastoreItem>
</file>

<file path=customXml/itemProps3.xml><?xml version="1.0" encoding="utf-8"?>
<ds:datastoreItem xmlns:ds="http://schemas.openxmlformats.org/officeDocument/2006/customXml" ds:itemID="{F0DE09C9-9A31-43EA-A2A3-A0C447B0BE2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0424BB99-3097-4A88-AD43-984016DF1CC7}"/>
</file>

<file path=customXml/itemProps5.xml><?xml version="1.0" encoding="utf-8"?>
<ds:datastoreItem xmlns:ds="http://schemas.openxmlformats.org/officeDocument/2006/customXml" ds:itemID="{467CAB70-2849-49C1-AC1E-E42DCC858F9C}"/>
</file>

<file path=docProps/app.xml><?xml version="1.0" encoding="utf-8"?>
<Properties xmlns="http://schemas.openxmlformats.org/officeDocument/2006/extended-properties" xmlns:vt="http://schemas.openxmlformats.org/officeDocument/2006/docPropsVTypes">
  <Template>Concourse</Template>
  <TotalTime>3268</TotalTime>
  <Words>3317</Words>
  <Application>Microsoft Office PowerPoint</Application>
  <PresentationFormat>Widescreen</PresentationFormat>
  <Paragraphs>420</Paragraphs>
  <Slides>52</Slides>
  <Notes>45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5</vt:i4>
      </vt:variant>
      <vt:variant>
        <vt:lpstr>Slide Titles</vt:lpstr>
      </vt:variant>
      <vt:variant>
        <vt:i4>52</vt:i4>
      </vt:variant>
    </vt:vector>
  </HeadingPairs>
  <TitlesOfParts>
    <vt:vector size="70" baseType="lpstr">
      <vt:lpstr>Arial</vt:lpstr>
      <vt:lpstr>Lucida Sans Unicode</vt:lpstr>
      <vt:lpstr>Wingdings 3</vt:lpstr>
      <vt:lpstr>Verdana</vt:lpstr>
      <vt:lpstr>Wingdings 2</vt:lpstr>
      <vt:lpstr>Calibri</vt:lpstr>
      <vt:lpstr>ＭＳ Ｐゴシック</vt:lpstr>
      <vt:lpstr>Helvetica</vt:lpstr>
      <vt:lpstr>Arial Unicode MS</vt:lpstr>
      <vt:lpstr>Times New Roman</vt:lpstr>
      <vt:lpstr>Wingdings</vt:lpstr>
      <vt:lpstr>Courier New</vt:lpstr>
      <vt:lpstr>Concourse</vt:lpstr>
      <vt:lpstr>SPW 10.0 Graph</vt:lpstr>
      <vt:lpstr>SPW 8.0 Graph</vt:lpstr>
      <vt:lpstr>Worksheet</vt:lpstr>
      <vt:lpstr>Chart</vt:lpstr>
      <vt:lpstr>SPW 6.0 Graph</vt:lpstr>
      <vt:lpstr>PowerPoint Presentation</vt:lpstr>
      <vt:lpstr>Legal Notices</vt:lpstr>
      <vt:lpstr>Objectives</vt:lpstr>
      <vt:lpstr>Part I What is Fatigue and Why Worry About It?</vt:lpstr>
      <vt:lpstr>Fatigue Defined</vt:lpstr>
      <vt:lpstr>Fatigue is a Big Problem</vt:lpstr>
      <vt:lpstr>High Mishap Contributor</vt:lpstr>
      <vt:lpstr>Sleep Loss Impairs Performance</vt:lpstr>
      <vt:lpstr>Sleep Restriction Impairs Health</vt:lpstr>
      <vt:lpstr>Sleep in the Military</vt:lpstr>
      <vt:lpstr>Sleep Duration in the Military</vt:lpstr>
      <vt:lpstr>Part II What Causes Fatigue?</vt:lpstr>
      <vt:lpstr>The Basic Mechanisms</vt:lpstr>
      <vt:lpstr>Homeostatic Mechanism</vt:lpstr>
      <vt:lpstr>Acute and Chronic Sleep Loss</vt:lpstr>
      <vt:lpstr>The Reason We Need to Sleep</vt:lpstr>
      <vt:lpstr>Select Proposed Functions of Sleep</vt:lpstr>
      <vt:lpstr>Circadian Mechanism</vt:lpstr>
      <vt:lpstr>Circadian Rhythm Facts</vt:lpstr>
      <vt:lpstr>Circadian Disruptions</vt:lpstr>
      <vt:lpstr>Symptoms of Circadian-adjustment Problems </vt:lpstr>
      <vt:lpstr>Sleep Inertia</vt:lpstr>
      <vt:lpstr>Part III What Can Be Done to Address Operational Fatigue?</vt:lpstr>
      <vt:lpstr>Reducing Fatigue</vt:lpstr>
      <vt:lpstr>1) Avoid Sleep Restriction</vt:lpstr>
      <vt:lpstr>Small Amounts Matter!</vt:lpstr>
      <vt:lpstr>Recovery is Slow</vt:lpstr>
      <vt:lpstr>Fatigue Tolerances Differ</vt:lpstr>
      <vt:lpstr>2) Use Good Sleep Habits</vt:lpstr>
      <vt:lpstr>Other Sleep Habits</vt:lpstr>
      <vt:lpstr>3) Carefully Plan Rosters</vt:lpstr>
      <vt:lpstr>Scheduling Considerations (1)</vt:lpstr>
      <vt:lpstr>Scheduling Considerations (2)</vt:lpstr>
      <vt:lpstr>Scheduling Aids Can Help </vt:lpstr>
      <vt:lpstr>4) Use Light Exposure</vt:lpstr>
      <vt:lpstr>Light and Night Work</vt:lpstr>
      <vt:lpstr>7) Employ Nap Strategies</vt:lpstr>
      <vt:lpstr>Down-side of naps: Sleep inertia</vt:lpstr>
      <vt:lpstr>8) Use Stimulants</vt:lpstr>
      <vt:lpstr>Caffeine</vt:lpstr>
      <vt:lpstr>Caffeine Can Attenuate Fatigue</vt:lpstr>
      <vt:lpstr>Caffeine and a Nap</vt:lpstr>
      <vt:lpstr>9) Utilize Rest Breaks</vt:lpstr>
      <vt:lpstr>Restorative Effects of Breaks</vt:lpstr>
      <vt:lpstr>10) Use Body Posture</vt:lpstr>
      <vt:lpstr>Upright Posture and Alertness</vt:lpstr>
      <vt:lpstr>11) Treat Sleep Disorders</vt:lpstr>
      <vt:lpstr>Untreated sleep disorders will increase the level of fatigue</vt:lpstr>
      <vt:lpstr>12) Unproven Techniques</vt:lpstr>
      <vt:lpstr>Summary &amp; Conclusions</vt:lpstr>
      <vt:lpstr>Resources</vt:lpstr>
      <vt:lpstr>PowerPoint Presentation</vt:lpstr>
    </vt:vector>
  </TitlesOfParts>
  <Company>U.S. Air Force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NAMRU-D PowerPoint Template 1.5</dc:title>
  <dc:creator>ksyring</dc:creator>
  <cp:lastModifiedBy>Osborne, Jenni R (CIV)</cp:lastModifiedBy>
  <cp:revision>355</cp:revision>
  <dcterms:created xsi:type="dcterms:W3CDTF">2010-10-21T17:05:50Z</dcterms:created>
  <dcterms:modified xsi:type="dcterms:W3CDTF">2019-06-18T14:15:44Z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MUDERSBACH, MEGAN A GS-09 USN AFMC NAMRU/Dayton</vt:lpwstr>
  </property>
  <property fmtid="{D5CDD505-2E9C-101B-9397-08002B2CF9AE}" pid="4" name="display_urn:schemas-microsoft-com:office:office#Author">
    <vt:lpwstr>JONES, ERICA T CTR USN AFMC NAMRU/Dayton</vt:lpwstr>
  </property>
  <property fmtid="{D5CDD505-2E9C-101B-9397-08002B2CF9AE}" pid="5" name="Order">
    <vt:lpwstr>100.000000000000</vt:lpwstr>
  </property>
  <property fmtid="{D5CDD505-2E9C-101B-9397-08002B2CF9AE}" pid="6" name="TemplateUrl">
    <vt:lpwstr/>
  </property>
  <property fmtid="{D5CDD505-2E9C-101B-9397-08002B2CF9AE}" pid="7" name="xd_ProgID">
    <vt:lpwstr/>
  </property>
  <property fmtid="{D5CDD505-2E9C-101B-9397-08002B2CF9AE}" pid="8" name="ContentTypeId">
    <vt:lpwstr>0x0101007B11A16791065F4A8DA2A8226EDB565E</vt:lpwstr>
  </property>
  <property fmtid="{D5CDD505-2E9C-101B-9397-08002B2CF9AE}" pid="9" name="_dlc_DocIdItemGuid">
    <vt:lpwstr>3237ebd9-3673-43a2-b7d8-ae704ff30707</vt:lpwstr>
  </property>
</Properties>
</file>