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Lst>
  <p:notesMasterIdLst>
    <p:notesMasterId r:id="rId42"/>
  </p:notesMasterIdLst>
  <p:handoutMasterIdLst>
    <p:handoutMasterId r:id="rId43"/>
  </p:handoutMasterIdLst>
  <p:sldIdLst>
    <p:sldId id="419" r:id="rId6"/>
    <p:sldId id="416" r:id="rId7"/>
    <p:sldId id="417" r:id="rId8"/>
    <p:sldId id="418" r:id="rId9"/>
    <p:sldId id="395" r:id="rId10"/>
    <p:sldId id="396" r:id="rId11"/>
    <p:sldId id="421" r:id="rId12"/>
    <p:sldId id="422" r:id="rId13"/>
    <p:sldId id="427" r:id="rId14"/>
    <p:sldId id="445" r:id="rId15"/>
    <p:sldId id="429" r:id="rId16"/>
    <p:sldId id="428" r:id="rId17"/>
    <p:sldId id="423" r:id="rId18"/>
    <p:sldId id="430" r:id="rId19"/>
    <p:sldId id="446" r:id="rId20"/>
    <p:sldId id="424" r:id="rId21"/>
    <p:sldId id="425" r:id="rId22"/>
    <p:sldId id="426" r:id="rId23"/>
    <p:sldId id="431" r:id="rId24"/>
    <p:sldId id="432" r:id="rId25"/>
    <p:sldId id="447" r:id="rId26"/>
    <p:sldId id="433" r:id="rId27"/>
    <p:sldId id="448" r:id="rId28"/>
    <p:sldId id="449" r:id="rId29"/>
    <p:sldId id="434" r:id="rId30"/>
    <p:sldId id="435" r:id="rId31"/>
    <p:sldId id="436" r:id="rId32"/>
    <p:sldId id="441" r:id="rId33"/>
    <p:sldId id="442" r:id="rId34"/>
    <p:sldId id="443" r:id="rId35"/>
    <p:sldId id="444" r:id="rId36"/>
    <p:sldId id="438" r:id="rId37"/>
    <p:sldId id="439" r:id="rId38"/>
    <p:sldId id="437" r:id="rId39"/>
    <p:sldId id="420" r:id="rId40"/>
    <p:sldId id="415" r:id="rId41"/>
  </p:sldIdLst>
  <p:sldSz cx="9144000" cy="6858000" type="screen4x3"/>
  <p:notesSz cx="7010400" cy="9296400"/>
  <p:embeddedFontLst>
    <p:embeddedFont>
      <p:font typeface="Arial Black" panose="020B0A04020102020204" pitchFamily="34" charset="0"/>
      <p:bold r:id="rId44"/>
    </p:embeddedFont>
    <p:embeddedFont>
      <p:font typeface="Calibri" panose="020F0502020204030204" pitchFamily="34" charset="0"/>
      <p:regular r:id="rId45"/>
      <p:bold r:id="rId46"/>
      <p:italic r:id="rId47"/>
      <p:boldItalic r:id="rId48"/>
    </p:embeddedFont>
    <p:embeddedFont>
      <p:font typeface="Arial Narrow" panose="020B0606020202030204" pitchFamily="34" charset="0"/>
      <p:regular r:id="rId49"/>
      <p:bold r:id="rId50"/>
      <p:italic r:id="rId51"/>
      <p:boldItalic r:id="rId52"/>
    </p:embeddedFont>
  </p:embeddedFontLst>
  <p:defaultTextStyle>
    <a:defPPr>
      <a:defRPr lang="en-US"/>
    </a:defPPr>
    <a:lvl1pPr algn="l" rtl="0" fontAlgn="base">
      <a:spcBef>
        <a:spcPct val="0"/>
      </a:spcBef>
      <a:spcAft>
        <a:spcPct val="0"/>
      </a:spcAft>
      <a:defRPr sz="1800" kern="1200">
        <a:solidFill>
          <a:schemeClr val="tx1"/>
        </a:solidFill>
        <a:latin typeface="Arial" charset="0"/>
        <a:ea typeface="+mn-ea"/>
        <a:cs typeface="+mn-cs"/>
      </a:defRPr>
    </a:lvl1pPr>
    <a:lvl2pPr marL="432427" algn="l" rtl="0" fontAlgn="base">
      <a:spcBef>
        <a:spcPct val="0"/>
      </a:spcBef>
      <a:spcAft>
        <a:spcPct val="0"/>
      </a:spcAft>
      <a:defRPr sz="1800" kern="1200">
        <a:solidFill>
          <a:schemeClr val="tx1"/>
        </a:solidFill>
        <a:latin typeface="Arial" charset="0"/>
        <a:ea typeface="+mn-ea"/>
        <a:cs typeface="+mn-cs"/>
      </a:defRPr>
    </a:lvl2pPr>
    <a:lvl3pPr marL="864854" algn="l" rtl="0" fontAlgn="base">
      <a:spcBef>
        <a:spcPct val="0"/>
      </a:spcBef>
      <a:spcAft>
        <a:spcPct val="0"/>
      </a:spcAft>
      <a:defRPr sz="1800" kern="1200">
        <a:solidFill>
          <a:schemeClr val="tx1"/>
        </a:solidFill>
        <a:latin typeface="Arial" charset="0"/>
        <a:ea typeface="+mn-ea"/>
        <a:cs typeface="+mn-cs"/>
      </a:defRPr>
    </a:lvl3pPr>
    <a:lvl4pPr marL="1297280" algn="l" rtl="0" fontAlgn="base">
      <a:spcBef>
        <a:spcPct val="0"/>
      </a:spcBef>
      <a:spcAft>
        <a:spcPct val="0"/>
      </a:spcAft>
      <a:defRPr sz="1800" kern="1200">
        <a:solidFill>
          <a:schemeClr val="tx1"/>
        </a:solidFill>
        <a:latin typeface="Arial" charset="0"/>
        <a:ea typeface="+mn-ea"/>
        <a:cs typeface="+mn-cs"/>
      </a:defRPr>
    </a:lvl4pPr>
    <a:lvl5pPr marL="1729708" algn="l" rtl="0" fontAlgn="base">
      <a:spcBef>
        <a:spcPct val="0"/>
      </a:spcBef>
      <a:spcAft>
        <a:spcPct val="0"/>
      </a:spcAft>
      <a:defRPr sz="1800" kern="1200">
        <a:solidFill>
          <a:schemeClr val="tx1"/>
        </a:solidFill>
        <a:latin typeface="Arial" charset="0"/>
        <a:ea typeface="+mn-ea"/>
        <a:cs typeface="+mn-cs"/>
      </a:defRPr>
    </a:lvl5pPr>
    <a:lvl6pPr marL="2162134" algn="l" defTabSz="864854" rtl="0" eaLnBrk="1" latinLnBrk="0" hangingPunct="1">
      <a:defRPr sz="1800" kern="1200">
        <a:solidFill>
          <a:schemeClr val="tx1"/>
        </a:solidFill>
        <a:latin typeface="Arial" charset="0"/>
        <a:ea typeface="+mn-ea"/>
        <a:cs typeface="+mn-cs"/>
      </a:defRPr>
    </a:lvl6pPr>
    <a:lvl7pPr marL="2594562" algn="l" defTabSz="864854" rtl="0" eaLnBrk="1" latinLnBrk="0" hangingPunct="1">
      <a:defRPr sz="1800" kern="1200">
        <a:solidFill>
          <a:schemeClr val="tx1"/>
        </a:solidFill>
        <a:latin typeface="Arial" charset="0"/>
        <a:ea typeface="+mn-ea"/>
        <a:cs typeface="+mn-cs"/>
      </a:defRPr>
    </a:lvl7pPr>
    <a:lvl8pPr marL="3026988" algn="l" defTabSz="864854" rtl="0" eaLnBrk="1" latinLnBrk="0" hangingPunct="1">
      <a:defRPr sz="1800" kern="1200">
        <a:solidFill>
          <a:schemeClr val="tx1"/>
        </a:solidFill>
        <a:latin typeface="Arial" charset="0"/>
        <a:ea typeface="+mn-ea"/>
        <a:cs typeface="+mn-cs"/>
      </a:defRPr>
    </a:lvl8pPr>
    <a:lvl9pPr marL="3459415" algn="l" defTabSz="864854" rtl="0" eaLnBrk="1" latinLnBrk="0" hangingPunct="1">
      <a:defRPr sz="1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77">
          <p15:clr>
            <a:srgbClr val="A4A3A4"/>
          </p15:clr>
        </p15:guide>
        <p15:guide id="2" orient="horz" pos="4256">
          <p15:clr>
            <a:srgbClr val="A4A3A4"/>
          </p15:clr>
        </p15:guide>
        <p15:guide id="3" pos="2880">
          <p15:clr>
            <a:srgbClr val="A4A3A4"/>
          </p15:clr>
        </p15:guide>
        <p15:guide id="4" pos="50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bisek, Julianna Ms CTR US USA MEDCOM PHC" initials="KJMCUUMP" lastIdx="5" clrIdx="0"/>
  <p:cmAuthor id="1" name="Gibson, Kelly Mr CTR US USA MEDCOM PHC" initials="KG" lastIdx="15" clrIdx="1"/>
  <p:cmAuthor id="2" name="Superior, Michael LTC MIL USA MEDCOM PHC" initials="SMLMUMP" lastIdx="7" clrIdx="2">
    <p:extLst>
      <p:ext uri="{19B8F6BF-5375-455C-9EA6-DF929625EA0E}">
        <p15:presenceInfo xmlns:p15="http://schemas.microsoft.com/office/powerpoint/2012/main" userId="Superior, Michael LTC MIL USA MEDCOM PH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0F82"/>
    <a:srgbClr val="B73911"/>
    <a:srgbClr val="660033"/>
    <a:srgbClr val="000066"/>
    <a:srgbClr val="590D25"/>
    <a:srgbClr val="A50021"/>
    <a:srgbClr val="CDB675"/>
    <a:srgbClr val="990033"/>
    <a:srgbClr val="96969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3531" autoAdjust="0"/>
  </p:normalViewPr>
  <p:slideViewPr>
    <p:cSldViewPr snapToGrid="0">
      <p:cViewPr varScale="1">
        <p:scale>
          <a:sx n="83" d="100"/>
          <a:sy n="83" d="100"/>
        </p:scale>
        <p:origin x="1488" y="62"/>
      </p:cViewPr>
      <p:guideLst>
        <p:guide orient="horz" pos="677"/>
        <p:guide orient="horz" pos="4256"/>
        <p:guide pos="2880"/>
        <p:guide pos="5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3" d="100"/>
        <a:sy n="143" d="100"/>
      </p:scale>
      <p:origin x="0" y="0"/>
    </p:cViewPr>
  </p:sorterViewPr>
  <p:notesViewPr>
    <p:cSldViewPr snapToGrid="0">
      <p:cViewPr varScale="1">
        <p:scale>
          <a:sx n="79" d="100"/>
          <a:sy n="79" d="100"/>
        </p:scale>
        <p:origin x="-316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133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133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133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DE87708-8F61-4D16-8718-4C85BE1B4C06}" type="slidenum">
              <a:rPr lang="en-US"/>
              <a:pPr>
                <a:defRPr/>
              </a:pPr>
              <a:t>‹#›</a:t>
            </a:fld>
            <a:endParaRPr lang="en-US" dirty="0"/>
          </a:p>
        </p:txBody>
      </p:sp>
    </p:spTree>
    <p:extLst>
      <p:ext uri="{BB962C8B-B14F-4D97-AF65-F5344CB8AC3E}">
        <p14:creationId xmlns:p14="http://schemas.microsoft.com/office/powerpoint/2010/main" val="170926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5E52CAA3-DBBA-4272-8743-AD030CA91E60}" type="slidenum">
              <a:rPr lang="en-US"/>
              <a:pPr>
                <a:defRPr/>
              </a:pPr>
              <a:t>‹#›</a:t>
            </a:fld>
            <a:endParaRPr lang="en-US" dirty="0"/>
          </a:p>
        </p:txBody>
      </p:sp>
    </p:spTree>
    <p:extLst>
      <p:ext uri="{BB962C8B-B14F-4D97-AF65-F5344CB8AC3E}">
        <p14:creationId xmlns:p14="http://schemas.microsoft.com/office/powerpoint/2010/main" val="4051237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32427" algn="l" rtl="0" eaLnBrk="0" fontAlgn="base" hangingPunct="0">
      <a:spcBef>
        <a:spcPct val="30000"/>
      </a:spcBef>
      <a:spcAft>
        <a:spcPct val="0"/>
      </a:spcAft>
      <a:defRPr sz="1100" kern="1200">
        <a:solidFill>
          <a:schemeClr val="tx1"/>
        </a:solidFill>
        <a:latin typeface="Arial" charset="0"/>
        <a:ea typeface="+mn-ea"/>
        <a:cs typeface="+mn-cs"/>
      </a:defRPr>
    </a:lvl2pPr>
    <a:lvl3pPr marL="864854" algn="l" rtl="0" eaLnBrk="0" fontAlgn="base" hangingPunct="0">
      <a:spcBef>
        <a:spcPct val="30000"/>
      </a:spcBef>
      <a:spcAft>
        <a:spcPct val="0"/>
      </a:spcAft>
      <a:defRPr sz="1100" kern="1200">
        <a:solidFill>
          <a:schemeClr val="tx1"/>
        </a:solidFill>
        <a:latin typeface="Arial" charset="0"/>
        <a:ea typeface="+mn-ea"/>
        <a:cs typeface="+mn-cs"/>
      </a:defRPr>
    </a:lvl3pPr>
    <a:lvl4pPr marL="1297280" algn="l" rtl="0" eaLnBrk="0" fontAlgn="base" hangingPunct="0">
      <a:spcBef>
        <a:spcPct val="30000"/>
      </a:spcBef>
      <a:spcAft>
        <a:spcPct val="0"/>
      </a:spcAft>
      <a:defRPr sz="1100" kern="1200">
        <a:solidFill>
          <a:schemeClr val="tx1"/>
        </a:solidFill>
        <a:latin typeface="Arial" charset="0"/>
        <a:ea typeface="+mn-ea"/>
        <a:cs typeface="+mn-cs"/>
      </a:defRPr>
    </a:lvl4pPr>
    <a:lvl5pPr marL="1729708" algn="l" rtl="0" eaLnBrk="0" fontAlgn="base" hangingPunct="0">
      <a:spcBef>
        <a:spcPct val="30000"/>
      </a:spcBef>
      <a:spcAft>
        <a:spcPct val="0"/>
      </a:spcAft>
      <a:defRPr sz="1100" kern="1200">
        <a:solidFill>
          <a:schemeClr val="tx1"/>
        </a:solidFill>
        <a:latin typeface="Arial" charset="0"/>
        <a:ea typeface="+mn-ea"/>
        <a:cs typeface="+mn-cs"/>
      </a:defRPr>
    </a:lvl5pPr>
    <a:lvl6pPr marL="2162134" algn="l" defTabSz="864854" rtl="0" eaLnBrk="1" latinLnBrk="0" hangingPunct="1">
      <a:defRPr sz="1100" kern="1200">
        <a:solidFill>
          <a:schemeClr val="tx1"/>
        </a:solidFill>
        <a:latin typeface="+mn-lt"/>
        <a:ea typeface="+mn-ea"/>
        <a:cs typeface="+mn-cs"/>
      </a:defRPr>
    </a:lvl6pPr>
    <a:lvl7pPr marL="2594562" algn="l" defTabSz="864854" rtl="0" eaLnBrk="1" latinLnBrk="0" hangingPunct="1">
      <a:defRPr sz="1100" kern="1200">
        <a:solidFill>
          <a:schemeClr val="tx1"/>
        </a:solidFill>
        <a:latin typeface="+mn-lt"/>
        <a:ea typeface="+mn-ea"/>
        <a:cs typeface="+mn-cs"/>
      </a:defRPr>
    </a:lvl7pPr>
    <a:lvl8pPr marL="3026988" algn="l" defTabSz="864854" rtl="0" eaLnBrk="1" latinLnBrk="0" hangingPunct="1">
      <a:defRPr sz="1100" kern="1200">
        <a:solidFill>
          <a:schemeClr val="tx1"/>
        </a:solidFill>
        <a:latin typeface="+mn-lt"/>
        <a:ea typeface="+mn-ea"/>
        <a:cs typeface="+mn-cs"/>
      </a:defRPr>
    </a:lvl8pPr>
    <a:lvl9pPr marL="3459415" algn="l" defTabSz="86485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tobacco/basic_information/e-cigarettes/about-e-cigarettes.html#on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Arial" charset="0"/>
                <a:ea typeface="+mn-ea"/>
                <a:cs typeface="+mn-cs"/>
              </a:rPr>
              <a:t>Good [morning, afternoon, evening] everyone and welcome to today’s Epi-tech training session:</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My name is [name], and I’m an [title] with the [Public Health location]. I’m joined by my colleagues at the [Navy and Marine Corps Public Health Center], the [U.S. Air Force School of Aerospace Medicine], and the [Army Public Health Center].</a:t>
            </a:r>
            <a:endParaRPr lang="en-US" sz="1100" kern="1200" dirty="0" smtClean="0">
              <a:solidFill>
                <a:schemeClr val="tx1"/>
              </a:solidFill>
              <a:effectLst/>
              <a:latin typeface="Arial" charset="0"/>
              <a:ea typeface="+mn-ea"/>
              <a:cs typeface="+mn-cs"/>
            </a:endParaRPr>
          </a:p>
          <a:p>
            <a:r>
              <a:rPr lang="en-US" sz="1100" b="1" kern="1200" dirty="0" smtClean="0">
                <a:solidFill>
                  <a:schemeClr val="tx1"/>
                </a:solidFill>
                <a:effectLst/>
                <a:latin typeface="Arial" charset="0"/>
                <a:ea typeface="+mn-ea"/>
                <a:cs typeface="+mn-cs"/>
              </a:rPr>
              <a:t> </a:t>
            </a:r>
            <a:endParaRPr lang="en-US" sz="1100" kern="1200" dirty="0" smtClean="0">
              <a:solidFill>
                <a:schemeClr val="tx1"/>
              </a:solidFill>
              <a:effectLst/>
              <a:latin typeface="Arial" charset="0"/>
              <a:ea typeface="+mn-ea"/>
              <a:cs typeface="+mn-cs"/>
            </a:endParaRPr>
          </a:p>
          <a:p>
            <a:r>
              <a:rPr lang="en-US" sz="1100" b="1" kern="1200" dirty="0" smtClean="0">
                <a:solidFill>
                  <a:schemeClr val="tx1"/>
                </a:solidFill>
                <a:effectLst/>
                <a:latin typeface="Arial" charset="0"/>
                <a:ea typeface="+mn-ea"/>
                <a:cs typeface="+mn-cs"/>
              </a:rPr>
              <a:t>A few housekeeping items before we get started:</a:t>
            </a:r>
            <a:endParaRPr lang="en-US" sz="1100" kern="1200" dirty="0" smtClean="0">
              <a:solidFill>
                <a:schemeClr val="tx1"/>
              </a:solidFill>
              <a:effectLst/>
              <a:latin typeface="Arial" charset="0"/>
              <a:ea typeface="+mn-ea"/>
              <a:cs typeface="+mn-cs"/>
            </a:endParaRPr>
          </a:p>
          <a:p>
            <a:r>
              <a:rPr lang="en-US" sz="1100" b="1" kern="1200" dirty="0" smtClean="0">
                <a:solidFill>
                  <a:schemeClr val="tx1"/>
                </a:solidFill>
                <a:effectLst/>
                <a:latin typeface="Arial" charset="0"/>
                <a:ea typeface="+mn-ea"/>
                <a:cs typeface="+mn-cs"/>
              </a:rPr>
              <a:t>1. If you’ve registered for the monthly trainings already, you do not need to register every month, you simply need to register one time and we’ll keep you on the email list thereafter. Please enter your name, location, and email into the chat box to the right for attendance purposes.</a:t>
            </a:r>
            <a:endParaRPr lang="en-US" sz="11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a:t>
            </a:fld>
            <a:endParaRPr lang="en-US" dirty="0"/>
          </a:p>
        </p:txBody>
      </p:sp>
    </p:spTree>
    <p:extLst>
      <p:ext uri="{BB962C8B-B14F-4D97-AF65-F5344CB8AC3E}">
        <p14:creationId xmlns:p14="http://schemas.microsoft.com/office/powerpoint/2010/main" val="386001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11</a:t>
            </a:fld>
            <a:endParaRPr lang="en-US" dirty="0"/>
          </a:p>
        </p:txBody>
      </p:sp>
    </p:spTree>
    <p:extLst>
      <p:ext uri="{BB962C8B-B14F-4D97-AF65-F5344CB8AC3E}">
        <p14:creationId xmlns:p14="http://schemas.microsoft.com/office/powerpoint/2010/main" val="147051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13</a:t>
            </a:fld>
            <a:endParaRPr lang="en-US" dirty="0"/>
          </a:p>
        </p:txBody>
      </p:sp>
    </p:spTree>
    <p:extLst>
      <p:ext uri="{BB962C8B-B14F-4D97-AF65-F5344CB8AC3E}">
        <p14:creationId xmlns:p14="http://schemas.microsoft.com/office/powerpoint/2010/main" val="362754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- 95% experienced respiratory</a:t>
            </a:r>
            <a:r>
              <a:rPr lang="en-US" baseline="0" dirty="0" smtClean="0"/>
              <a:t> symptoms like cough, chest pain, or shortness of breath</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14</a:t>
            </a:fld>
            <a:endParaRPr lang="en-US" dirty="0"/>
          </a:p>
        </p:txBody>
      </p:sp>
    </p:spTree>
    <p:extLst>
      <p:ext uri="{BB962C8B-B14F-4D97-AF65-F5344CB8AC3E}">
        <p14:creationId xmlns:p14="http://schemas.microsoft.com/office/powerpoint/2010/main" val="995457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17</a:t>
            </a:fld>
            <a:endParaRPr lang="en-US" dirty="0"/>
          </a:p>
        </p:txBody>
      </p:sp>
    </p:spTree>
    <p:extLst>
      <p:ext uri="{BB962C8B-B14F-4D97-AF65-F5344CB8AC3E}">
        <p14:creationId xmlns:p14="http://schemas.microsoft.com/office/powerpoint/2010/main" val="157878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18</a:t>
            </a:fld>
            <a:endParaRPr lang="en-US" dirty="0"/>
          </a:p>
        </p:txBody>
      </p:sp>
    </p:spTree>
    <p:extLst>
      <p:ext uri="{BB962C8B-B14F-4D97-AF65-F5344CB8AC3E}">
        <p14:creationId xmlns:p14="http://schemas.microsoft.com/office/powerpoint/2010/main" val="237484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All Service MTFs – ensure that the case has been reported to your</a:t>
            </a:r>
            <a:r>
              <a:rPr lang="en-US" sz="1100" baseline="0" dirty="0" smtClean="0"/>
              <a:t> state/local health department. </a:t>
            </a:r>
            <a:endParaRPr lang="en-US" sz="1100" dirty="0" smtClean="0"/>
          </a:p>
          <a:p>
            <a:r>
              <a:rPr lang="en-US" sz="1100" dirty="0" smtClean="0"/>
              <a:t>Army</a:t>
            </a:r>
            <a:r>
              <a:rPr lang="en-US" sz="1100" baseline="0" dirty="0" smtClean="0"/>
              <a:t> MTFs – try to acquire the completed CDC (or state/local) investigation form, upload it to AHLTA (if possible), and report the case to DRSi.</a:t>
            </a:r>
          </a:p>
          <a:p>
            <a:r>
              <a:rPr lang="en-US" sz="1100" baseline="0" dirty="0" smtClean="0"/>
              <a:t>Air Force MTFs – request state/local provide public health with the CDC case ID number after they report to CDC</a:t>
            </a:r>
            <a:r>
              <a:rPr lang="en-US" sz="1100" dirty="0" smtClean="0"/>
              <a:t>	</a:t>
            </a: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22</a:t>
            </a:fld>
            <a:endParaRPr lang="en-US" dirty="0"/>
          </a:p>
        </p:txBody>
      </p:sp>
    </p:spTree>
    <p:extLst>
      <p:ext uri="{BB962C8B-B14F-4D97-AF65-F5344CB8AC3E}">
        <p14:creationId xmlns:p14="http://schemas.microsoft.com/office/powerpoint/2010/main" val="73073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24</a:t>
            </a:fld>
            <a:endParaRPr lang="en-US" dirty="0"/>
          </a:p>
        </p:txBody>
      </p:sp>
    </p:spTree>
    <p:extLst>
      <p:ext uri="{BB962C8B-B14F-4D97-AF65-F5344CB8AC3E}">
        <p14:creationId xmlns:p14="http://schemas.microsoft.com/office/powerpoint/2010/main" val="1284659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Trying to get more information on the source of their exposures –</a:t>
            </a:r>
            <a:r>
              <a:rPr lang="en-US" baseline="0" dirty="0" smtClean="0"/>
              <a:t> what is their exposure history, what substances have they used, have they modified it at all or can we rule that out as a cause, etc.</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28</a:t>
            </a:fld>
            <a:endParaRPr lang="en-US" dirty="0"/>
          </a:p>
        </p:txBody>
      </p:sp>
    </p:spTree>
    <p:extLst>
      <p:ext uri="{BB962C8B-B14F-4D97-AF65-F5344CB8AC3E}">
        <p14:creationId xmlns:p14="http://schemas.microsoft.com/office/powerpoint/2010/main" val="2690418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was</a:t>
            </a:r>
            <a:r>
              <a:rPr lang="en-US" baseline="0" dirty="0" smtClean="0"/>
              <a:t> their diagnosis determined, and what was the result of the chest x-ray? Were any clinical specimens collected, etc.</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29</a:t>
            </a:fld>
            <a:endParaRPr lang="en-US" dirty="0"/>
          </a:p>
        </p:txBody>
      </p:sp>
    </p:spTree>
    <p:extLst>
      <p:ext uri="{BB962C8B-B14F-4D97-AF65-F5344CB8AC3E}">
        <p14:creationId xmlns:p14="http://schemas.microsoft.com/office/powerpoint/2010/main" val="198672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information helps to determine if</a:t>
            </a:r>
            <a:r>
              <a:rPr lang="en-US" baseline="0" dirty="0" smtClean="0"/>
              <a:t> the case meets the case definition – per the case </a:t>
            </a:r>
            <a:r>
              <a:rPr lang="en-US" baseline="0" dirty="0" err="1" smtClean="0"/>
              <a:t>def</a:t>
            </a:r>
            <a:r>
              <a:rPr lang="en-US" baseline="0" dirty="0" smtClean="0"/>
              <a:t>, are there any other plausible/more likely diagnoses considered by the medical team, is there an infection – ESPECIALLY important as we approach flu season</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30</a:t>
            </a:fld>
            <a:endParaRPr lang="en-US" dirty="0"/>
          </a:p>
        </p:txBody>
      </p:sp>
    </p:spTree>
    <p:extLst>
      <p:ext uri="{BB962C8B-B14F-4D97-AF65-F5344CB8AC3E}">
        <p14:creationId xmlns:p14="http://schemas.microsoft.com/office/powerpoint/2010/main" val="219169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a:t>
            </a:fld>
            <a:endParaRPr lang="en-US" dirty="0"/>
          </a:p>
        </p:txBody>
      </p:sp>
    </p:spTree>
    <p:extLst>
      <p:ext uri="{BB962C8B-B14F-4D97-AF65-F5344CB8AC3E}">
        <p14:creationId xmlns:p14="http://schemas.microsoft.com/office/powerpoint/2010/main" val="1778786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prognosis for this patient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31</a:t>
            </a:fld>
            <a:endParaRPr lang="en-US" dirty="0"/>
          </a:p>
        </p:txBody>
      </p:sp>
    </p:spTree>
    <p:extLst>
      <p:ext uri="{BB962C8B-B14F-4D97-AF65-F5344CB8AC3E}">
        <p14:creationId xmlns:p14="http://schemas.microsoft.com/office/powerpoint/2010/main" val="3985597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 folks do not need to report the CDC case ID number in the </a:t>
            </a:r>
            <a:r>
              <a:rPr lang="en-US" dirty="0" err="1" smtClean="0"/>
              <a:t>DRSi</a:t>
            </a:r>
            <a:r>
              <a:rPr lang="en-US" dirty="0" smtClean="0"/>
              <a:t> report.</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32</a:t>
            </a:fld>
            <a:endParaRPr lang="en-US" dirty="0"/>
          </a:p>
        </p:txBody>
      </p:sp>
    </p:spTree>
    <p:extLst>
      <p:ext uri="{BB962C8B-B14F-4D97-AF65-F5344CB8AC3E}">
        <p14:creationId xmlns:p14="http://schemas.microsoft.com/office/powerpoint/2010/main" val="161744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alternative example</a:t>
            </a:r>
            <a:r>
              <a:rPr lang="en-US" baseline="0" dirty="0" smtClean="0"/>
              <a:t> with numbered questions and answers?</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33</a:t>
            </a:fld>
            <a:endParaRPr lang="en-US" dirty="0"/>
          </a:p>
        </p:txBody>
      </p:sp>
    </p:spTree>
    <p:extLst>
      <p:ext uri="{BB962C8B-B14F-4D97-AF65-F5344CB8AC3E}">
        <p14:creationId xmlns:p14="http://schemas.microsoft.com/office/powerpoint/2010/main" val="3295569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34</a:t>
            </a:fld>
            <a:endParaRPr lang="en-US" dirty="0"/>
          </a:p>
        </p:txBody>
      </p:sp>
    </p:spTree>
    <p:extLst>
      <p:ext uri="{BB962C8B-B14F-4D97-AF65-F5344CB8AC3E}">
        <p14:creationId xmlns:p14="http://schemas.microsoft.com/office/powerpoint/2010/main" val="219636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a:t>
            </a:fld>
            <a:endParaRPr lang="en-US" dirty="0"/>
          </a:p>
        </p:txBody>
      </p:sp>
    </p:spTree>
    <p:extLst>
      <p:ext uri="{BB962C8B-B14F-4D97-AF65-F5344CB8AC3E}">
        <p14:creationId xmlns:p14="http://schemas.microsoft.com/office/powerpoint/2010/main" val="74973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5</a:t>
            </a:fld>
            <a:endParaRPr lang="en-US" dirty="0"/>
          </a:p>
        </p:txBody>
      </p:sp>
    </p:spTree>
    <p:extLst>
      <p:ext uri="{BB962C8B-B14F-4D97-AF65-F5344CB8AC3E}">
        <p14:creationId xmlns:p14="http://schemas.microsoft.com/office/powerpoint/2010/main" val="237842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our learning objectives for today’s epi-tech presentation. </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6</a:t>
            </a:fld>
            <a:endParaRPr lang="en-US" dirty="0"/>
          </a:p>
        </p:txBody>
      </p:sp>
    </p:spTree>
    <p:extLst>
      <p:ext uri="{BB962C8B-B14F-4D97-AF65-F5344CB8AC3E}">
        <p14:creationId xmlns:p14="http://schemas.microsoft.com/office/powerpoint/2010/main" val="229135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I’ll provide a little background into what is being investigated in this outbreak. E-cigarettes are also known as e-cigs, e-</a:t>
            </a:r>
            <a:r>
              <a:rPr lang="en-US" baseline="0" dirty="0" err="1" smtClean="0"/>
              <a:t>hookas</a:t>
            </a:r>
            <a:r>
              <a:rPr lang="en-US" baseline="0" dirty="0" smtClean="0"/>
              <a:t>, mods, vape pens, vapes, tank systems, and electronic nicotine delivery systems. E-cigarettes are battery operated devices that people use to inhale an aerosol, which typically contain nicotine, flavorings, and other chemicals, depending on the product in question. Bystanders can also breathe in the </a:t>
            </a:r>
            <a:r>
              <a:rPr lang="en-US" baseline="0" dirty="0" err="1" smtClean="0"/>
              <a:t>aersol</a:t>
            </a:r>
            <a:r>
              <a:rPr lang="en-US" baseline="0" dirty="0" smtClean="0"/>
              <a:t> when the user exhales. Some of these products can be modified by the user, and the CDC has learned recently of </a:t>
            </a:r>
            <a:r>
              <a:rPr lang="en-US" baseline="0" dirty="0" err="1" smtClean="0"/>
              <a:t>youtube</a:t>
            </a:r>
            <a:r>
              <a:rPr lang="en-US" baseline="0" dirty="0" smtClean="0"/>
              <a:t> videos that instruct users how to modify their products by either injecting an agent that helps to extend the life of the product, or add additional flavorings, etc.</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7</a:t>
            </a:fld>
            <a:endParaRPr lang="en-US" dirty="0"/>
          </a:p>
        </p:txBody>
      </p:sp>
    </p:spTree>
    <p:extLst>
      <p:ext uri="{BB962C8B-B14F-4D97-AF65-F5344CB8AC3E}">
        <p14:creationId xmlns:p14="http://schemas.microsoft.com/office/powerpoint/2010/main" val="213882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smtClean="0">
                <a:solidFill>
                  <a:schemeClr val="tx1"/>
                </a:solidFill>
                <a:effectLst/>
                <a:latin typeface="Arial" charset="0"/>
                <a:ea typeface="+mn-ea"/>
                <a:cs typeface="+mn-cs"/>
              </a:rPr>
              <a:t>The e-cigarette aerosol that users breathe from the device and exhale can contain harmful and potentially harmful substances, including:</a:t>
            </a:r>
          </a:p>
          <a:p>
            <a:pPr marL="171450" indent="-171450">
              <a:buFont typeface="Arial" panose="020B0604020202020204" pitchFamily="34" charset="0"/>
              <a:buChar char="•"/>
            </a:pPr>
            <a:r>
              <a:rPr lang="en-US" sz="1100" b="0" i="0" kern="1200" dirty="0" smtClean="0">
                <a:solidFill>
                  <a:schemeClr val="tx1"/>
                </a:solidFill>
                <a:effectLst/>
                <a:latin typeface="Arial" charset="0"/>
                <a:ea typeface="+mn-ea"/>
                <a:cs typeface="+mn-cs"/>
              </a:rPr>
              <a:t>Nicotine</a:t>
            </a:r>
          </a:p>
          <a:p>
            <a:pPr marL="171450" indent="-171450">
              <a:buFont typeface="Arial" panose="020B0604020202020204" pitchFamily="34" charset="0"/>
              <a:buChar char="•"/>
            </a:pPr>
            <a:r>
              <a:rPr lang="en-US" sz="1100" b="0" i="0" kern="1200" dirty="0" smtClean="0">
                <a:solidFill>
                  <a:schemeClr val="tx1"/>
                </a:solidFill>
                <a:effectLst/>
                <a:latin typeface="Arial" charset="0"/>
                <a:ea typeface="+mn-ea"/>
                <a:cs typeface="+mn-cs"/>
              </a:rPr>
              <a:t>Ultrafine particles that can be inhaled deep into the lungs</a:t>
            </a:r>
          </a:p>
          <a:p>
            <a:pPr marL="171450" indent="-171450">
              <a:buFont typeface="Arial" panose="020B0604020202020204" pitchFamily="34" charset="0"/>
              <a:buChar char="•"/>
            </a:pPr>
            <a:r>
              <a:rPr lang="en-US" sz="1100" b="0" i="0" kern="1200" dirty="0" smtClean="0">
                <a:solidFill>
                  <a:schemeClr val="tx1"/>
                </a:solidFill>
                <a:effectLst/>
                <a:latin typeface="Arial" charset="0"/>
                <a:ea typeface="+mn-ea"/>
                <a:cs typeface="+mn-cs"/>
              </a:rPr>
              <a:t>Flavoring such as diacetyl, a chemical linked to a serious lung disease</a:t>
            </a:r>
          </a:p>
          <a:p>
            <a:pPr marL="171450" indent="-171450">
              <a:buFont typeface="Arial" panose="020B0604020202020204" pitchFamily="34" charset="0"/>
              <a:buChar char="•"/>
            </a:pPr>
            <a:r>
              <a:rPr lang="en-US" sz="1100" b="0" i="0" kern="1200" dirty="0" smtClean="0">
                <a:solidFill>
                  <a:schemeClr val="tx1"/>
                </a:solidFill>
                <a:effectLst/>
                <a:latin typeface="Arial" charset="0"/>
                <a:ea typeface="+mn-ea"/>
                <a:cs typeface="+mn-cs"/>
              </a:rPr>
              <a:t>Volatile organic compounds</a:t>
            </a:r>
          </a:p>
          <a:p>
            <a:pPr marL="171450" indent="-171450">
              <a:buFont typeface="Arial" panose="020B0604020202020204" pitchFamily="34" charset="0"/>
              <a:buChar char="•"/>
            </a:pPr>
            <a:r>
              <a:rPr lang="en-US" sz="1100" b="0" i="0" kern="1200" dirty="0" smtClean="0">
                <a:solidFill>
                  <a:schemeClr val="tx1"/>
                </a:solidFill>
                <a:effectLst/>
                <a:latin typeface="Arial" charset="0"/>
                <a:ea typeface="+mn-ea"/>
                <a:cs typeface="+mn-cs"/>
              </a:rPr>
              <a:t>Cancer-causing chemicals</a:t>
            </a:r>
          </a:p>
          <a:p>
            <a:pPr marL="171450" indent="-171450">
              <a:buFont typeface="Arial" panose="020B0604020202020204" pitchFamily="34" charset="0"/>
              <a:buChar char="•"/>
            </a:pPr>
            <a:r>
              <a:rPr lang="en-US" sz="1100" b="0" i="0" kern="1200" dirty="0" smtClean="0">
                <a:solidFill>
                  <a:schemeClr val="tx1"/>
                </a:solidFill>
                <a:effectLst/>
                <a:latin typeface="Arial" charset="0"/>
                <a:ea typeface="+mn-ea"/>
                <a:cs typeface="+mn-cs"/>
              </a:rPr>
              <a:t>Heavy metals such as nickel, tin, and lead</a:t>
            </a:r>
            <a:r>
              <a:rPr lang="en-US" sz="1100" b="0" i="0" u="none" strike="noStrike" kern="1200" baseline="30000" dirty="0" smtClean="0">
                <a:solidFill>
                  <a:schemeClr val="tx1"/>
                </a:solidFill>
                <a:effectLst/>
                <a:latin typeface="Arial" charset="0"/>
                <a:ea typeface="+mn-ea"/>
                <a:cs typeface="+mn-cs"/>
                <a:hlinkClick r:id="rId3"/>
              </a:rPr>
              <a:t>1</a:t>
            </a:r>
            <a:endParaRPr lang="en-US" sz="1100" b="0" i="0" kern="1200" dirty="0" smtClean="0">
              <a:solidFill>
                <a:schemeClr val="tx1"/>
              </a:solidFill>
              <a:effectLst/>
              <a:latin typeface="Arial" charset="0"/>
              <a:ea typeface="+mn-ea"/>
              <a:cs typeface="+mn-cs"/>
            </a:endParaRPr>
          </a:p>
          <a:p>
            <a:r>
              <a:rPr lang="en-US" sz="1100" b="0" i="0" kern="1200" dirty="0" smtClean="0">
                <a:solidFill>
                  <a:schemeClr val="tx1"/>
                </a:solidFill>
                <a:effectLst/>
                <a:latin typeface="Arial" charset="0"/>
                <a:ea typeface="+mn-ea"/>
                <a:cs typeface="+mn-cs"/>
              </a:rPr>
              <a:t>It is difficult for consumers to know what e-cigarette products contain. For example, some e-cigarettes marketed as containing zero percent nicotine have been found to contain nicotine.</a:t>
            </a:r>
            <a:r>
              <a:rPr lang="en-US" sz="1100" b="0" i="0" kern="1200" baseline="0" dirty="0" smtClean="0">
                <a:solidFill>
                  <a:schemeClr val="tx1"/>
                </a:solidFill>
                <a:effectLst/>
                <a:latin typeface="Arial" charset="0"/>
                <a:ea typeface="+mn-ea"/>
                <a:cs typeface="+mn-cs"/>
              </a:rPr>
              <a:t> The variety of products created for e-cigarettes, and the modification and illegal use of these products, have made it difficult to understand what is in these aerosols.</a:t>
            </a:r>
            <a:endParaRPr lang="en-US" sz="11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8</a:t>
            </a:fld>
            <a:endParaRPr lang="en-US" dirty="0"/>
          </a:p>
        </p:txBody>
      </p:sp>
    </p:spTree>
    <p:extLst>
      <p:ext uri="{BB962C8B-B14F-4D97-AF65-F5344CB8AC3E}">
        <p14:creationId xmlns:p14="http://schemas.microsoft.com/office/powerpoint/2010/main" val="3440757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clear what role JUUL</a:t>
            </a:r>
            <a:r>
              <a:rPr lang="en-US" baseline="0" dirty="0" smtClean="0"/>
              <a:t> products currently play in this outbreak, but given their popularity, I wanted to provide a bit of background. JUUL was introduced in 2015 and uses a propriety blend of nicotine developed by the JUUL team. They boast that they contain more nicotine than other e-cigarettes. It has been found that a single JUUL pod contains as much nicotine as a full pack of 20 regular cigarettes. One study found that users were hitting their nicotine e-cigarette over 25 times per day. </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9</a:t>
            </a:fld>
            <a:endParaRPr lang="en-US" dirty="0"/>
          </a:p>
        </p:txBody>
      </p:sp>
    </p:spTree>
    <p:extLst>
      <p:ext uri="{BB962C8B-B14F-4D97-AF65-F5344CB8AC3E}">
        <p14:creationId xmlns:p14="http://schemas.microsoft.com/office/powerpoint/2010/main" val="82810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crackdowns of vaping products have found:</a:t>
            </a:r>
          </a:p>
          <a:p>
            <a:pPr marL="171450" indent="-171450">
              <a:buFontTx/>
              <a:buChar char="-"/>
            </a:pPr>
            <a:r>
              <a:rPr lang="en-US" baseline="0" dirty="0" smtClean="0"/>
              <a:t>Labeled Dank Vapes, and appear commercially packaged, with a variety of flavors, but the product itself is manufactured by the dealers in many cases</a:t>
            </a:r>
          </a:p>
          <a:p>
            <a:pPr marL="171450" indent="-171450">
              <a:buFontTx/>
              <a:buChar char="-"/>
            </a:pPr>
            <a:r>
              <a:rPr lang="en-US" baseline="0" dirty="0" smtClean="0"/>
              <a:t>Standard-looking brownish oil, consistency of motor oil</a:t>
            </a:r>
          </a:p>
          <a:p>
            <a:pPr marL="171450" indent="-171450">
              <a:buFontTx/>
              <a:buChar char="-"/>
            </a:pPr>
            <a:r>
              <a:rPr lang="en-US" baseline="0" dirty="0" smtClean="0"/>
              <a:t>Unregulated</a:t>
            </a:r>
          </a:p>
          <a:p>
            <a:pPr marL="171450" indent="-171450">
              <a:buFontTx/>
              <a:buChar char="-"/>
            </a:pPr>
            <a:r>
              <a:rPr lang="en-US" baseline="0" dirty="0" smtClean="0"/>
              <a:t>Wide variety of products used</a:t>
            </a:r>
          </a:p>
          <a:p>
            <a:pPr marL="603877" lvl="1" indent="-171450">
              <a:buFontTx/>
              <a:buChar char="-"/>
            </a:pPr>
            <a:r>
              <a:rPr lang="en-US" baseline="0" dirty="0" smtClean="0"/>
              <a:t>In Wisconsin and Illinois, 86 patients reported using 234 different products</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10</a:t>
            </a:fld>
            <a:endParaRPr lang="en-US" dirty="0"/>
          </a:p>
        </p:txBody>
      </p:sp>
    </p:spTree>
    <p:extLst>
      <p:ext uri="{BB962C8B-B14F-4D97-AF65-F5344CB8AC3E}">
        <p14:creationId xmlns:p14="http://schemas.microsoft.com/office/powerpoint/2010/main" val="38996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PHC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3" y="1891621"/>
            <a:ext cx="9136727" cy="2813543"/>
          </a:xfrm>
          <a:prstGeom prst="rect">
            <a:avLst/>
          </a:prstGeom>
        </p:spPr>
      </p:pic>
      <p:sp>
        <p:nvSpPr>
          <p:cNvPr id="6" name="Title Placeholder 1"/>
          <p:cNvSpPr>
            <a:spLocks noGrp="1"/>
          </p:cNvSpPr>
          <p:nvPr>
            <p:ph type="title"/>
          </p:nvPr>
        </p:nvSpPr>
        <p:spPr>
          <a:xfrm>
            <a:off x="457200" y="492980"/>
            <a:ext cx="8229600" cy="1248355"/>
          </a:xfrm>
          <a:prstGeom prst="rect">
            <a:avLst/>
          </a:prstGeom>
        </p:spPr>
        <p:txBody>
          <a:bodyPr vert="horz" lIns="91440" tIns="45720" rIns="91440" bIns="45720" rtlCol="0" anchor="ctr">
            <a:normAutofit/>
          </a:bodyPr>
          <a:lstStyle>
            <a:lvl1pPr>
              <a:defRPr sz="3600">
                <a:solidFill>
                  <a:srgbClr val="590D25"/>
                </a:solidFill>
                <a:effectLst/>
              </a:defRPr>
            </a:lvl1pPr>
          </a:lstStyle>
          <a:p>
            <a:r>
              <a:rPr lang="en-US" dirty="0" smtClean="0"/>
              <a:t>Click to edit Master title style</a:t>
            </a:r>
            <a:endParaRPr lang="en-US" dirty="0"/>
          </a:p>
        </p:txBody>
      </p:sp>
      <p:sp>
        <p:nvSpPr>
          <p:cNvPr id="4" name="TextBox 3"/>
          <p:cNvSpPr txBox="1"/>
          <p:nvPr userDrawn="1"/>
        </p:nvSpPr>
        <p:spPr>
          <a:xfrm>
            <a:off x="4105365" y="6603317"/>
            <a:ext cx="933268" cy="215444"/>
          </a:xfrm>
          <a:prstGeom prst="rect">
            <a:avLst/>
          </a:prstGeom>
          <a:noFill/>
        </p:spPr>
        <p:txBody>
          <a:bodyPr wrap="none" rtlCol="0" anchor="ctr">
            <a:spAutoFit/>
          </a:bodyPr>
          <a:lstStyle/>
          <a:p>
            <a:pPr algn="ctr"/>
            <a:r>
              <a:rPr lang="en-US" sz="800" dirty="0" smtClean="0"/>
              <a:t>UNCLASSIFIED</a:t>
            </a:r>
            <a:endParaRPr lang="en-US" sz="80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PHC title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504431"/>
          </a:xfrm>
          <a:prstGeom prst="rect">
            <a:avLst/>
          </a:prstGeom>
        </p:spPr>
      </p:pic>
      <p:sp>
        <p:nvSpPr>
          <p:cNvPr id="3" name="Title Placeholder 1"/>
          <p:cNvSpPr>
            <a:spLocks noGrp="1"/>
          </p:cNvSpPr>
          <p:nvPr>
            <p:ph type="title"/>
          </p:nvPr>
        </p:nvSpPr>
        <p:spPr>
          <a:xfrm>
            <a:off x="457200" y="1598211"/>
            <a:ext cx="8229600" cy="1248355"/>
          </a:xfrm>
          <a:prstGeom prst="rect">
            <a:avLst/>
          </a:prstGeom>
        </p:spPr>
        <p:txBody>
          <a:bodyPr vert="horz" lIns="91440" tIns="45720" rIns="91440" bIns="45720" rtlCol="0" anchor="ctr">
            <a:normAutofit/>
          </a:bodyPr>
          <a:lstStyle>
            <a:lvl1pPr>
              <a:defRPr sz="3600">
                <a:solidFill>
                  <a:srgbClr val="590D25"/>
                </a:solidFill>
                <a:effectLst/>
              </a:defRPr>
            </a:lvl1pPr>
          </a:lstStyle>
          <a:p>
            <a:r>
              <a:rPr lang="en-US" dirty="0" smtClean="0"/>
              <a:t>Click to edit Master title style</a:t>
            </a:r>
            <a:endParaRPr lang="en-US" dirty="0"/>
          </a:p>
        </p:txBody>
      </p:sp>
      <p:sp>
        <p:nvSpPr>
          <p:cNvPr id="4" name="Slide Number Placeholder 1"/>
          <p:cNvSpPr>
            <a:spLocks noGrp="1"/>
          </p:cNvSpPr>
          <p:nvPr>
            <p:ph type="sldNum" sz="quarter" idx="4"/>
          </p:nvPr>
        </p:nvSpPr>
        <p:spPr>
          <a:xfrm>
            <a:off x="7010400" y="6510276"/>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942229" y="0"/>
            <a:ext cx="7259542"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885720" y="0"/>
            <a:ext cx="7354764"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597" y="1458820"/>
            <a:ext cx="4042833" cy="4525863"/>
          </a:xfrm>
          <a:prstGeom prst="rect">
            <a:avLst/>
          </a:prstGeo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4573" y="1458820"/>
            <a:ext cx="4042833" cy="4525863"/>
          </a:xfrm>
          <a:prstGeom prst="rect">
            <a:avLst/>
          </a:prstGeo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981855" y="0"/>
            <a:ext cx="7172077"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x1_Wide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22960"/>
          </a:xfrm>
          <a:prstGeom prst="rect">
            <a:avLst/>
          </a:prstGeom>
        </p:spPr>
      </p:pic>
      <p:sp>
        <p:nvSpPr>
          <p:cNvPr id="8" name="Title Placeholder 1"/>
          <p:cNvSpPr>
            <a:spLocks noGrp="1"/>
          </p:cNvSpPr>
          <p:nvPr>
            <p:ph type="title"/>
          </p:nvPr>
        </p:nvSpPr>
        <p:spPr>
          <a:xfrm>
            <a:off x="1200646" y="91440"/>
            <a:ext cx="6669190" cy="640080"/>
          </a:xfrm>
          <a:prstGeom prst="rect">
            <a:avLst/>
          </a:prstGeom>
        </p:spPr>
        <p:txBody>
          <a:bodyPr vert="horz" lIns="91440" tIns="45720" rIns="91440" bIns="45720" rtlCol="0" anchor="ctr">
            <a:normAutofit/>
          </a:bodyPr>
          <a:lstStyle>
            <a:lvl1pPr>
              <a:defRPr sz="2000"/>
            </a:lvl1pPr>
          </a:lstStyle>
          <a:p>
            <a:r>
              <a:rPr lang="en-US" dirty="0" smtClean="0"/>
              <a:t>Click to edit Master title style</a:t>
            </a:r>
            <a:endParaRPr lang="en-US" dirty="0"/>
          </a:p>
        </p:txBody>
      </p:sp>
      <p:sp>
        <p:nvSpPr>
          <p:cNvPr id="10"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x2_Wide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12"/>
            <a:ext cx="9144000" cy="914400"/>
          </a:xfrm>
          <a:prstGeom prst="rect">
            <a:avLst/>
          </a:prstGeom>
        </p:spPr>
      </p:pic>
      <p:sp>
        <p:nvSpPr>
          <p:cNvPr id="8" name="Title Placeholder 1"/>
          <p:cNvSpPr>
            <a:spLocks noGrp="1"/>
          </p:cNvSpPr>
          <p:nvPr>
            <p:ph type="title"/>
          </p:nvPr>
        </p:nvSpPr>
        <p:spPr>
          <a:xfrm>
            <a:off x="1237405" y="91440"/>
            <a:ext cx="6669190" cy="640080"/>
          </a:xfrm>
          <a:prstGeom prst="rect">
            <a:avLst/>
          </a:prstGeom>
        </p:spPr>
        <p:txBody>
          <a:bodyPr vert="horz" lIns="91440" tIns="45720" rIns="91440" bIns="45720" rtlCol="0" anchor="ctr">
            <a:normAutofit/>
          </a:bodyPr>
          <a:lstStyle>
            <a:lvl1pPr>
              <a:defRPr sz="2000"/>
            </a:lvl1pPr>
          </a:lstStyle>
          <a:p>
            <a:r>
              <a:rPr lang="en-US" dirty="0" smtClean="0"/>
              <a:t>Click to edit Master title style</a:t>
            </a:r>
            <a:endParaRPr lang="en-US" dirty="0"/>
          </a:p>
        </p:txBody>
      </p:sp>
      <p:sp>
        <p:nvSpPr>
          <p:cNvPr id="10"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14054298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40080"/>
          </a:xfrm>
          <a:prstGeom prst="rect">
            <a:avLst/>
          </a:prstGeom>
        </p:spPr>
      </p:pic>
      <p:pic>
        <p:nvPicPr>
          <p:cNvPr id="19" name="Picture 18" descr="APHC PP_bottom bar.jpg"/>
          <p:cNvPicPr>
            <a:picLocks noChangeAspect="1"/>
          </p:cNvPicPr>
          <p:nvPr userDrawn="1"/>
        </p:nvPicPr>
        <p:blipFill>
          <a:blip r:embed="rId10" cstate="print"/>
          <a:stretch>
            <a:fillRect/>
          </a:stretch>
        </p:blipFill>
        <p:spPr>
          <a:xfrm>
            <a:off x="0" y="6510276"/>
            <a:ext cx="9144000" cy="39624"/>
          </a:xfrm>
          <a:prstGeom prst="rect">
            <a:avLst/>
          </a:prstGeom>
        </p:spPr>
      </p:pic>
      <p:sp>
        <p:nvSpPr>
          <p:cNvPr id="4" name="Slide Number Placeholder 1"/>
          <p:cNvSpPr>
            <a:spLocks noGrp="1"/>
          </p:cNvSpPr>
          <p:nvPr>
            <p:ph type="sldNum" sz="quarter" idx="4"/>
          </p:nvPr>
        </p:nvSpPr>
        <p:spPr>
          <a:xfrm>
            <a:off x="7010400" y="6510276"/>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9C0F965-679E-4964-9AA4-302CAD5CC36B}" type="slidenum">
              <a:rPr lang="en-US" smtClean="0"/>
              <a:pPr/>
              <a:t>‹#›</a:t>
            </a:fld>
            <a:endParaRPr lang="en-US" dirty="0"/>
          </a:p>
        </p:txBody>
      </p:sp>
      <p:sp>
        <p:nvSpPr>
          <p:cNvPr id="2" name="TextBox 1"/>
          <p:cNvSpPr txBox="1"/>
          <p:nvPr userDrawn="1"/>
        </p:nvSpPr>
        <p:spPr>
          <a:xfrm>
            <a:off x="4105365" y="6603317"/>
            <a:ext cx="933268" cy="215444"/>
          </a:xfrm>
          <a:prstGeom prst="rect">
            <a:avLst/>
          </a:prstGeom>
          <a:noFill/>
        </p:spPr>
        <p:txBody>
          <a:bodyPr wrap="none" rtlCol="0" anchor="ctr">
            <a:spAutoFit/>
          </a:bodyPr>
          <a:lstStyle/>
          <a:p>
            <a:pPr algn="ctr"/>
            <a:r>
              <a:rPr lang="en-US" sz="800" dirty="0" smtClean="0"/>
              <a:t>UNCLASSIFIED</a:t>
            </a:r>
            <a:endParaRPr lang="en-US" sz="800" dirty="0"/>
          </a:p>
        </p:txBody>
      </p:sp>
      <p:sp>
        <p:nvSpPr>
          <p:cNvPr id="6" name="TextBox 5"/>
          <p:cNvSpPr txBox="1"/>
          <p:nvPr userDrawn="1"/>
        </p:nvSpPr>
        <p:spPr>
          <a:xfrm>
            <a:off x="95741" y="6587929"/>
            <a:ext cx="1973617" cy="246221"/>
          </a:xfrm>
          <a:prstGeom prst="rect">
            <a:avLst/>
          </a:prstGeom>
          <a:noFill/>
        </p:spPr>
        <p:txBody>
          <a:bodyPr wrap="none" rtlCol="0" anchor="ctr">
            <a:spAutoFit/>
          </a:bodyPr>
          <a:lstStyle/>
          <a:p>
            <a:pPr algn="l"/>
            <a:r>
              <a:rPr lang="en-US" sz="1000" baseline="0" dirty="0" smtClean="0"/>
              <a:t>U.S. Army Public Health Center</a:t>
            </a:r>
            <a:endParaRPr lang="en-US" sz="1000" dirty="0"/>
          </a:p>
        </p:txBody>
      </p:sp>
      <p:sp>
        <p:nvSpPr>
          <p:cNvPr id="7" name="Title Placeholder 6"/>
          <p:cNvSpPr>
            <a:spLocks noGrp="1"/>
          </p:cNvSpPr>
          <p:nvPr>
            <p:ph type="title"/>
          </p:nvPr>
        </p:nvSpPr>
        <p:spPr>
          <a:xfrm>
            <a:off x="457200" y="1"/>
            <a:ext cx="8229600"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85" r:id="rId4"/>
    <p:sldLayoutId id="2147483687" r:id="rId5"/>
    <p:sldLayoutId id="2147483689" r:id="rId6"/>
    <p:sldLayoutId id="2147483698" r:id="rId7"/>
  </p:sldLayoutIdLst>
  <p:timing>
    <p:tnLst>
      <p:par>
        <p:cTn id="1" dur="indefinite" restart="never" nodeType="tmRoot"/>
      </p:par>
    </p:tnLst>
  </p:timing>
  <p:hf hdr="0" ftr="0" dt="0"/>
  <p:txStyles>
    <p:titleStyle>
      <a:lvl1pPr algn="ctr" defTabSz="914403" rtl="0" eaLnBrk="0" fontAlgn="base" hangingPunct="0">
        <a:spcBef>
          <a:spcPct val="0"/>
        </a:spcBef>
        <a:spcAft>
          <a:spcPct val="0"/>
        </a:spcAft>
        <a:defRPr sz="2400" b="1">
          <a:solidFill>
            <a:schemeClr val="bg1"/>
          </a:solidFill>
          <a:effectLst>
            <a:outerShdw blurRad="38100" dist="38100" dir="2700000" algn="tl">
              <a:srgbClr val="000000">
                <a:alpha val="43137"/>
              </a:srgbClr>
            </a:outerShdw>
          </a:effectLst>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p:titleStyle>
    <p:body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p:bodyStyle>
    <p:otherStyle>
      <a:defPPr>
        <a:defRPr lang="en-US"/>
      </a:defPPr>
      <a:lvl1pPr marL="0" algn="l" defTabSz="864854" rtl="0" eaLnBrk="1" latinLnBrk="0" hangingPunct="1">
        <a:defRPr sz="1700" kern="1200">
          <a:solidFill>
            <a:schemeClr val="tx1"/>
          </a:solidFill>
          <a:latin typeface="+mn-lt"/>
          <a:ea typeface="+mn-ea"/>
          <a:cs typeface="+mn-cs"/>
        </a:defRPr>
      </a:lvl1pPr>
      <a:lvl2pPr marL="432427" algn="l" defTabSz="864854" rtl="0" eaLnBrk="1" latinLnBrk="0" hangingPunct="1">
        <a:defRPr sz="1700" kern="1200">
          <a:solidFill>
            <a:schemeClr val="tx1"/>
          </a:solidFill>
          <a:latin typeface="+mn-lt"/>
          <a:ea typeface="+mn-ea"/>
          <a:cs typeface="+mn-cs"/>
        </a:defRPr>
      </a:lvl2pPr>
      <a:lvl3pPr marL="864854" algn="l" defTabSz="864854" rtl="0" eaLnBrk="1" latinLnBrk="0" hangingPunct="1">
        <a:defRPr sz="1700" kern="1200">
          <a:solidFill>
            <a:schemeClr val="tx1"/>
          </a:solidFill>
          <a:latin typeface="+mn-lt"/>
          <a:ea typeface="+mn-ea"/>
          <a:cs typeface="+mn-cs"/>
        </a:defRPr>
      </a:lvl3pPr>
      <a:lvl4pPr marL="1297280" algn="l" defTabSz="864854" rtl="0" eaLnBrk="1" latinLnBrk="0" hangingPunct="1">
        <a:defRPr sz="1700" kern="1200">
          <a:solidFill>
            <a:schemeClr val="tx1"/>
          </a:solidFill>
          <a:latin typeface="+mn-lt"/>
          <a:ea typeface="+mn-ea"/>
          <a:cs typeface="+mn-cs"/>
        </a:defRPr>
      </a:lvl4pPr>
      <a:lvl5pPr marL="1729708" algn="l" defTabSz="864854" rtl="0" eaLnBrk="1" latinLnBrk="0" hangingPunct="1">
        <a:defRPr sz="1700" kern="1200">
          <a:solidFill>
            <a:schemeClr val="tx1"/>
          </a:solidFill>
          <a:latin typeface="+mn-lt"/>
          <a:ea typeface="+mn-ea"/>
          <a:cs typeface="+mn-cs"/>
        </a:defRPr>
      </a:lvl5pPr>
      <a:lvl6pPr marL="2162134" algn="l" defTabSz="864854" rtl="0" eaLnBrk="1" latinLnBrk="0" hangingPunct="1">
        <a:defRPr sz="1700" kern="1200">
          <a:solidFill>
            <a:schemeClr val="tx1"/>
          </a:solidFill>
          <a:latin typeface="+mn-lt"/>
          <a:ea typeface="+mn-ea"/>
          <a:cs typeface="+mn-cs"/>
        </a:defRPr>
      </a:lvl6pPr>
      <a:lvl7pPr marL="2594562" algn="l" defTabSz="864854" rtl="0" eaLnBrk="1" latinLnBrk="0" hangingPunct="1">
        <a:defRPr sz="1700" kern="1200">
          <a:solidFill>
            <a:schemeClr val="tx1"/>
          </a:solidFill>
          <a:latin typeface="+mn-lt"/>
          <a:ea typeface="+mn-ea"/>
          <a:cs typeface="+mn-cs"/>
        </a:defRPr>
      </a:lvl7pPr>
      <a:lvl8pPr marL="3026988" algn="l" defTabSz="864854" rtl="0" eaLnBrk="1" latinLnBrk="0" hangingPunct="1">
        <a:defRPr sz="1700" kern="1200">
          <a:solidFill>
            <a:schemeClr val="tx1"/>
          </a:solidFill>
          <a:latin typeface="+mn-lt"/>
          <a:ea typeface="+mn-ea"/>
          <a:cs typeface="+mn-cs"/>
        </a:defRPr>
      </a:lvl8pPr>
      <a:lvl9pPr marL="3459415" algn="l" defTabSz="86485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iny.army.mil/r/EZY8/EpiTechFY20"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media/releases/2019/t1011-lung-injury-investigation.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tobacco/basic_information/e-cigarettes/severe-lung-disease/healthcare-providers/index.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cdc.gov/tobacco/basic_information/e-cigarettes/severe-lung-disease/healthcare-providers/pdfs/National-Case-Report-Form-v01.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usn.hampton-roads.navhospporsva.list.nepmu2norfolk-threatassess@mail.mil" TargetMode="External"/><Relationship Id="rId7" Type="http://schemas.openxmlformats.org/officeDocument/2006/relationships/hyperlink" Target="mailto:usafsam.phrepiservic@us.af.mil" TargetMode="External"/><Relationship Id="rId2" Type="http://schemas.openxmlformats.org/officeDocument/2006/relationships/hyperlink" Target="mailto:usarmy.apg.medcom-aphc.mbx.disease-epidemiologyprogram13@mail.mil" TargetMode="External"/><Relationship Id="rId1" Type="http://schemas.openxmlformats.org/officeDocument/2006/relationships/slideLayout" Target="../slideLayouts/slideLayout3.xml"/><Relationship Id="rId6" Type="http://schemas.openxmlformats.org/officeDocument/2006/relationships/hyperlink" Target="mailto:NEPMU7@eu.navy.mil" TargetMode="External"/><Relationship Id="rId5" Type="http://schemas.openxmlformats.org/officeDocument/2006/relationships/hyperlink" Target="mailto:usn.jbphh.navenpvntmedusixhi.list.nepmu6@mail.mil" TargetMode="External"/><Relationship Id="rId4" Type="http://schemas.openxmlformats.org/officeDocument/2006/relationships/hyperlink" Target="mailto:threatassess@mail.mi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1</a:t>
            </a:fld>
            <a:endParaRPr lang="en-US" dirty="0"/>
          </a:p>
        </p:txBody>
      </p:sp>
      <p:sp>
        <p:nvSpPr>
          <p:cNvPr id="4" name="Content Placeholder 2"/>
          <p:cNvSpPr txBox="1">
            <a:spLocks/>
          </p:cNvSpPr>
          <p:nvPr/>
        </p:nvSpPr>
        <p:spPr>
          <a:xfrm>
            <a:off x="206477" y="912630"/>
            <a:ext cx="8731045" cy="5151286"/>
          </a:xfrm>
          <a:prstGeom prst="rect">
            <a:avLst/>
          </a:prstGeom>
        </p:spPr>
        <p:txBody>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a:spcBef>
                <a:spcPts val="1800"/>
              </a:spcBef>
            </a:pPr>
            <a:r>
              <a:rPr lang="en-US" sz="1600" b="1" kern="0" dirty="0" smtClean="0"/>
              <a:t>Registration is required:</a:t>
            </a:r>
          </a:p>
          <a:p>
            <a:pPr marL="777240" lvl="1" indent="-457200">
              <a:spcBef>
                <a:spcPts val="1800"/>
              </a:spcBef>
            </a:pPr>
            <a:r>
              <a:rPr lang="en-US" sz="1600" kern="0" dirty="0" smtClean="0"/>
              <a:t>Register at: </a:t>
            </a:r>
            <a:r>
              <a:rPr lang="en-US" sz="1600" kern="0" dirty="0">
                <a:hlinkClick r:id="rId3"/>
              </a:rPr>
              <a:t>https://</a:t>
            </a:r>
            <a:r>
              <a:rPr lang="en-US" sz="1600" kern="0" dirty="0" smtClean="0">
                <a:hlinkClick r:id="rId3"/>
              </a:rPr>
              <a:t>tiny.army.mil/r/EZY8/EpiTechFY20</a:t>
            </a:r>
            <a:r>
              <a:rPr lang="en-US" sz="1600" kern="0" dirty="0" smtClean="0"/>
              <a:t> </a:t>
            </a:r>
          </a:p>
          <a:p>
            <a:pPr marL="777240" lvl="1" indent="-457200">
              <a:spcBef>
                <a:spcPts val="1800"/>
              </a:spcBef>
            </a:pPr>
            <a:r>
              <a:rPr lang="en-US" sz="1600" kern="0" dirty="0" smtClean="0"/>
              <a:t>Log in with CAC, or follow prompts to Request access/Logon ID </a:t>
            </a:r>
          </a:p>
          <a:p>
            <a:pPr marL="777240" lvl="1" indent="-457200">
              <a:spcBef>
                <a:spcPts val="1800"/>
              </a:spcBef>
            </a:pPr>
            <a:r>
              <a:rPr lang="en-US" sz="1600" kern="0" dirty="0" smtClean="0"/>
              <a:t>Contact your service surveillance hub to receive monthly updates and reminders</a:t>
            </a:r>
          </a:p>
          <a:p>
            <a:pPr>
              <a:spcBef>
                <a:spcPts val="1800"/>
              </a:spcBef>
            </a:pPr>
            <a:r>
              <a:rPr lang="en-US" sz="1600" b="1" kern="0" dirty="0" smtClean="0"/>
              <a:t>Attendance:</a:t>
            </a:r>
          </a:p>
          <a:p>
            <a:pPr lvl="1">
              <a:spcBef>
                <a:spcPts val="1800"/>
              </a:spcBef>
            </a:pPr>
            <a:r>
              <a:rPr lang="en-US" sz="1600" kern="0" dirty="0" smtClean="0"/>
              <a:t>Please enter your full name/email/location into the DCS chat box to the right, </a:t>
            </a:r>
            <a:br>
              <a:rPr lang="en-US" sz="1600" kern="0" dirty="0" smtClean="0"/>
            </a:br>
            <a:r>
              <a:rPr lang="en-US" sz="1600" kern="0" dirty="0" smtClean="0"/>
              <a:t>or email your service hub </a:t>
            </a:r>
          </a:p>
          <a:p>
            <a:pPr lvl="1">
              <a:spcBef>
                <a:spcPts val="1800"/>
              </a:spcBef>
            </a:pPr>
            <a:r>
              <a:rPr lang="en-US" sz="1600" kern="0" dirty="0" smtClean="0"/>
              <a:t>An attendance confirmation will be sent to your email; if you do not receive this message within 3 days, please contact your service hub</a:t>
            </a:r>
          </a:p>
          <a:p>
            <a:pPr>
              <a:spcBef>
                <a:spcPts val="1800"/>
              </a:spcBef>
            </a:pPr>
            <a:r>
              <a:rPr lang="en-US" sz="1600" b="1" kern="0" dirty="0" smtClean="0"/>
              <a:t>Reminder:</a:t>
            </a:r>
          </a:p>
          <a:p>
            <a:pPr lvl="1">
              <a:spcBef>
                <a:spcPts val="1800"/>
              </a:spcBef>
            </a:pPr>
            <a:r>
              <a:rPr lang="en-US" sz="1600" kern="0" dirty="0" smtClean="0"/>
              <a:t>Mute your phones by pressing the mute button or pressing *6</a:t>
            </a:r>
          </a:p>
          <a:p>
            <a:pPr lvl="1">
              <a:spcBef>
                <a:spcPts val="1800"/>
              </a:spcBef>
            </a:pPr>
            <a:r>
              <a:rPr lang="en-US" sz="1600" kern="0" dirty="0" smtClean="0"/>
              <a:t>DO NOT press the “hold” button as the rest of the conference will hear the hold music</a:t>
            </a:r>
          </a:p>
          <a:p>
            <a:endParaRPr lang="en-US" kern="0" dirty="0"/>
          </a:p>
        </p:txBody>
      </p:sp>
      <p:sp>
        <p:nvSpPr>
          <p:cNvPr id="5" name="Rounded Rectangle 4">
            <a:hlinkClick r:id="rId3"/>
          </p:cNvPr>
          <p:cNvSpPr/>
          <p:nvPr/>
        </p:nvSpPr>
        <p:spPr bwMode="auto">
          <a:xfrm>
            <a:off x="6578220" y="770022"/>
            <a:ext cx="2377440" cy="84221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66788" rtl="0" eaLnBrk="1" fontAlgn="base" latinLnBrk="0" hangingPunct="1">
              <a:lnSpc>
                <a:spcPct val="100000"/>
              </a:lnSpc>
              <a:spcBef>
                <a:spcPct val="0"/>
              </a:spcBef>
              <a:spcAft>
                <a:spcPts val="400"/>
              </a:spcAft>
              <a:buClrTx/>
              <a:buSzTx/>
              <a:buFontTx/>
              <a:buNone/>
              <a:tabLst/>
            </a:pPr>
            <a:r>
              <a:rPr kumimoji="0" lang="en-US" sz="2400" b="1" u="none" strike="noStrike" cap="none" normalizeH="0" baseline="0" dirty="0" smtClean="0">
                <a:ln>
                  <a:noFill/>
                </a:ln>
                <a:solidFill>
                  <a:schemeClr val="bg1"/>
                </a:solidFill>
                <a:effectLst>
                  <a:outerShdw blurRad="38100" dist="38100" dir="2700000" algn="tl">
                    <a:srgbClr val="000000">
                      <a:alpha val="43137"/>
                    </a:srgbClr>
                  </a:outerShdw>
                </a:effectLst>
                <a:latin typeface="Arial Black" panose="020B0A04020102020204" pitchFamily="34" charset="0"/>
              </a:rPr>
              <a:t>REGISTER</a:t>
            </a:r>
          </a:p>
          <a:p>
            <a:pPr marL="0" marR="0" indent="0" algn="ctr" defTabSz="966788" rtl="0" eaLnBrk="1" fontAlgn="base" latinLnBrk="0" hangingPunct="1">
              <a:lnSpc>
                <a:spcPct val="100000"/>
              </a:lnSpc>
              <a:spcBef>
                <a:spcPct val="0"/>
              </a:spcBef>
              <a:spcAft>
                <a:spcPts val="400"/>
              </a:spcAft>
              <a:buClrTx/>
              <a:buSzTx/>
              <a:buFontTx/>
              <a:buNone/>
              <a:tabLst/>
            </a:pPr>
            <a:r>
              <a:rPr lang="en-US" sz="1600" b="1" dirty="0" smtClean="0">
                <a:solidFill>
                  <a:schemeClr val="bg1"/>
                </a:solidFill>
                <a:latin typeface="Arial Narrow" panose="020B0606020202030204" pitchFamily="34" charset="0"/>
              </a:rPr>
              <a:t>FY20 Epi-tech Training</a:t>
            </a:r>
            <a:endParaRPr kumimoji="0" lang="en-US" sz="1600" b="1" i="0" u="none" strike="noStrike" cap="none" normalizeH="0" baseline="0" dirty="0" smtClean="0">
              <a:ln>
                <a:noFill/>
              </a:ln>
              <a:solidFill>
                <a:schemeClr val="bg1"/>
              </a:solidFill>
              <a:effectLst/>
              <a:latin typeface="Arial Narrow" panose="020B0606020202030204" pitchFamily="34" charset="0"/>
            </a:endParaRPr>
          </a:p>
        </p:txBody>
      </p:sp>
      <p:sp>
        <p:nvSpPr>
          <p:cNvPr id="10" name="TextBox 9"/>
          <p:cNvSpPr txBox="1"/>
          <p:nvPr/>
        </p:nvSpPr>
        <p:spPr>
          <a:xfrm>
            <a:off x="6049732" y="993197"/>
            <a:ext cx="542136" cy="646331"/>
          </a:xfrm>
          <a:prstGeom prst="rect">
            <a:avLst/>
          </a:prstGeom>
          <a:noFill/>
        </p:spPr>
        <p:txBody>
          <a:bodyPr wrap="none" rtlCol="0">
            <a:spAutoFit/>
          </a:bodyPr>
          <a:lstStyle/>
          <a:p>
            <a:r>
              <a:rPr lang="en-US" sz="3600" dirty="0" smtClean="0">
                <a:effectLst>
                  <a:outerShdw blurRad="38100" dist="38100" dir="2700000" algn="tl">
                    <a:srgbClr val="000000">
                      <a:alpha val="43137"/>
                    </a:srgbClr>
                  </a:outerShdw>
                </a:effectLst>
                <a:sym typeface="Wingdings" panose="05000000000000000000" pitchFamily="2" charset="2"/>
              </a:rPr>
              <a:t></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1482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THC Vape Products</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10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84" y="737419"/>
            <a:ext cx="2926539" cy="21971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465" y="739233"/>
            <a:ext cx="3215301" cy="2195369"/>
          </a:xfrm>
          <a:prstGeom prst="rect">
            <a:avLst/>
          </a:prstGeom>
        </p:spPr>
      </p:pic>
      <p:sp>
        <p:nvSpPr>
          <p:cNvPr id="6" name="TextBox 5"/>
          <p:cNvSpPr txBox="1"/>
          <p:nvPr/>
        </p:nvSpPr>
        <p:spPr>
          <a:xfrm>
            <a:off x="181896" y="3022177"/>
            <a:ext cx="8780207"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Illegal THC vape products available online</a:t>
            </a:r>
          </a:p>
          <a:p>
            <a:pPr marL="718177" lvl="1" indent="-285750">
              <a:buFont typeface="Arial" panose="020B0604020202020204" pitchFamily="34" charset="0"/>
              <a:buChar char="•"/>
            </a:pPr>
            <a:r>
              <a:rPr lang="en-US" dirty="0" smtClean="0"/>
              <a:t>Dank Vapes, Rove, Golden Gorilla, others</a:t>
            </a:r>
          </a:p>
          <a:p>
            <a:pPr marL="285750" indent="-285750">
              <a:buFont typeface="Arial" panose="020B0604020202020204" pitchFamily="34" charset="0"/>
              <a:buChar char="•"/>
            </a:pPr>
            <a:r>
              <a:rPr lang="en-US" dirty="0" smtClean="0"/>
              <a:t>Illegal THC vaping operations across the country</a:t>
            </a:r>
          </a:p>
          <a:p>
            <a:pPr marL="285750" indent="-285750">
              <a:buFont typeface="Arial" panose="020B0604020202020204" pitchFamily="34" charset="0"/>
              <a:buChar char="•"/>
            </a:pPr>
            <a:r>
              <a:rPr lang="en-US" dirty="0" smtClean="0"/>
              <a:t>Contents of THC vape products largely unknown</a:t>
            </a:r>
          </a:p>
          <a:p>
            <a:pPr marL="718177" lvl="1" indent="-285750">
              <a:buFont typeface="Arial" panose="020B0604020202020204" pitchFamily="34" charset="0"/>
              <a:buChar char="•"/>
            </a:pPr>
            <a:r>
              <a:rPr lang="en-US" dirty="0" smtClean="0"/>
              <a:t>Common packaging available online and used by distributors to market THC-containing cartridges</a:t>
            </a:r>
          </a:p>
          <a:p>
            <a:pPr marL="285750" indent="-285750">
              <a:buFont typeface="Arial" panose="020B0604020202020204" pitchFamily="34" charset="0"/>
              <a:buChar char="•"/>
            </a:pPr>
            <a:r>
              <a:rPr lang="en-US" dirty="0" smtClean="0"/>
              <a:t>Recent study of Utah EVALI cases (n=84) acquired THC vape products from: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THC-based products most often acquired from informal sources</a:t>
            </a:r>
          </a:p>
        </p:txBody>
      </p:sp>
      <p:graphicFrame>
        <p:nvGraphicFramePr>
          <p:cNvPr id="7" name="Table 6"/>
          <p:cNvGraphicFramePr>
            <a:graphicFrameLocks noGrp="1"/>
          </p:cNvGraphicFramePr>
          <p:nvPr>
            <p:extLst>
              <p:ext uri="{D42A27DB-BD31-4B8C-83A1-F6EECF244321}">
                <p14:modId xmlns:p14="http://schemas.microsoft.com/office/powerpoint/2010/main" val="3669107025"/>
              </p:ext>
            </p:extLst>
          </p:nvPr>
        </p:nvGraphicFramePr>
        <p:xfrm>
          <a:off x="1415844" y="5041117"/>
          <a:ext cx="6096000" cy="949094"/>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79036">
                <a:tc>
                  <a:txBody>
                    <a:bodyPr/>
                    <a:lstStyle/>
                    <a:p>
                      <a:r>
                        <a:rPr lang="en-US" sz="1400" b="0" dirty="0" smtClean="0">
                          <a:solidFill>
                            <a:schemeClr val="tx1"/>
                          </a:solidFill>
                        </a:rPr>
                        <a:t>44%</a:t>
                      </a:r>
                      <a:r>
                        <a:rPr lang="en-US" sz="1400" b="0" baseline="0" dirty="0" smtClean="0">
                          <a:solidFill>
                            <a:schemeClr val="tx1"/>
                          </a:solidFill>
                        </a:rPr>
                        <a:t> - Friend</a:t>
                      </a:r>
                      <a:endParaRPr lang="en-US" sz="1400" b="0" dirty="0">
                        <a:solidFill>
                          <a:schemeClr val="tx1"/>
                        </a:solidFill>
                      </a:endParaRPr>
                    </a:p>
                  </a:txBody>
                  <a:tcPr/>
                </a:tc>
                <a:tc>
                  <a:txBody>
                    <a:bodyPr/>
                    <a:lstStyle/>
                    <a:p>
                      <a:r>
                        <a:rPr lang="en-US" sz="1400" b="0" dirty="0" smtClean="0">
                          <a:solidFill>
                            <a:schemeClr val="tx1"/>
                          </a:solidFill>
                        </a:rPr>
                        <a:t>6%</a:t>
                      </a:r>
                      <a:r>
                        <a:rPr lang="en-US" sz="1400" b="0" baseline="0" dirty="0" smtClean="0">
                          <a:solidFill>
                            <a:schemeClr val="tx1"/>
                          </a:solidFill>
                        </a:rPr>
                        <a:t> - Out of state dispensary</a:t>
                      </a:r>
                      <a:endParaRPr lang="en-US" sz="1400" b="0" dirty="0">
                        <a:solidFill>
                          <a:schemeClr val="tx1"/>
                        </a:solidFill>
                      </a:endParaRPr>
                    </a:p>
                  </a:txBody>
                  <a:tcPr/>
                </a:tc>
                <a:extLst>
                  <a:ext uri="{0D108BD9-81ED-4DB2-BD59-A6C34878D82A}">
                    <a16:rowId xmlns:a16="http://schemas.microsoft.com/office/drawing/2014/main" val="10000"/>
                  </a:ext>
                </a:extLst>
              </a:tr>
              <a:tr h="279036">
                <a:tc>
                  <a:txBody>
                    <a:bodyPr/>
                    <a:lstStyle/>
                    <a:p>
                      <a:r>
                        <a:rPr lang="en-US" sz="1400" b="0" dirty="0" smtClean="0">
                          <a:solidFill>
                            <a:schemeClr val="tx1"/>
                          </a:solidFill>
                        </a:rPr>
                        <a:t>25% - Dealer</a:t>
                      </a:r>
                    </a:p>
                  </a:txBody>
                  <a:tcPr/>
                </a:tc>
                <a:tc>
                  <a:txBody>
                    <a:bodyPr/>
                    <a:lstStyle/>
                    <a:p>
                      <a:r>
                        <a:rPr lang="en-US" sz="1400" b="0" dirty="0" smtClean="0">
                          <a:solidFill>
                            <a:schemeClr val="tx1"/>
                          </a:solidFill>
                        </a:rPr>
                        <a:t>1% - In-state</a:t>
                      </a:r>
                      <a:r>
                        <a:rPr lang="en-US" sz="1400" b="0" baseline="0" dirty="0" smtClean="0">
                          <a:solidFill>
                            <a:schemeClr val="tx1"/>
                          </a:solidFill>
                        </a:rPr>
                        <a:t> vape shop</a:t>
                      </a:r>
                      <a:endParaRPr lang="en-US" sz="1400" b="0" dirty="0">
                        <a:solidFill>
                          <a:schemeClr val="tx1"/>
                        </a:solidFill>
                      </a:endParaRPr>
                    </a:p>
                  </a:txBody>
                  <a:tcPr/>
                </a:tc>
                <a:extLst>
                  <a:ext uri="{0D108BD9-81ED-4DB2-BD59-A6C34878D82A}">
                    <a16:rowId xmlns:a16="http://schemas.microsoft.com/office/drawing/2014/main" val="10001"/>
                  </a:ext>
                </a:extLst>
              </a:tr>
              <a:tr h="339494">
                <a:tc>
                  <a:txBody>
                    <a:bodyPr/>
                    <a:lstStyle/>
                    <a:p>
                      <a:r>
                        <a:rPr lang="en-US" sz="1400" b="0" dirty="0" smtClean="0">
                          <a:solidFill>
                            <a:schemeClr val="tx1"/>
                          </a:solidFill>
                        </a:rPr>
                        <a:t>24% - Online Dealer</a:t>
                      </a:r>
                    </a:p>
                  </a:txBody>
                  <a:tcPr/>
                </a:tc>
                <a:tc>
                  <a:txBody>
                    <a:bodyPr/>
                    <a:lstStyle/>
                    <a:p>
                      <a:r>
                        <a:rPr lang="en-US" sz="1400" b="0" dirty="0" smtClean="0">
                          <a:solidFill>
                            <a:schemeClr val="tx1"/>
                          </a:solidFill>
                        </a:rPr>
                        <a:t>0% - Convenience store</a:t>
                      </a:r>
                      <a:endParaRPr lang="en-US" sz="1400" b="0" dirty="0">
                        <a:solidFill>
                          <a:schemeClr val="tx1"/>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70362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E-Cigarette Products: Behaviors</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11</a:t>
            </a:fld>
            <a:endParaRPr lang="en-US" dirty="0"/>
          </a:p>
        </p:txBody>
      </p:sp>
      <p:sp>
        <p:nvSpPr>
          <p:cNvPr id="4" name="TextBox 3"/>
          <p:cNvSpPr txBox="1"/>
          <p:nvPr/>
        </p:nvSpPr>
        <p:spPr>
          <a:xfrm>
            <a:off x="537250" y="1140431"/>
            <a:ext cx="8085640" cy="286232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Hacking</a:t>
            </a:r>
            <a:r>
              <a:rPr lang="en-US" sz="2000" dirty="0" smtClean="0"/>
              <a:t>: modifying device in a way not intended by the manufacturer</a:t>
            </a:r>
          </a:p>
          <a:p>
            <a:pPr marL="718177" lvl="1" indent="-285750">
              <a:buFont typeface="Arial" panose="020B0604020202020204" pitchFamily="34" charset="0"/>
              <a:buChar char="•"/>
            </a:pPr>
            <a:r>
              <a:rPr lang="en-US" sz="2000" dirty="0" smtClean="0"/>
              <a:t>Refilling single-use cartridges (e.g., with homemade or illicit substances)</a:t>
            </a:r>
          </a:p>
          <a:p>
            <a:pPr marL="718177" lvl="1" indent="-285750">
              <a:buFont typeface="Arial" panose="020B0604020202020204" pitchFamily="34" charset="0"/>
              <a:buChar char="•"/>
            </a:pPr>
            <a:r>
              <a:rPr lang="en-US" sz="2000" dirty="0" smtClean="0"/>
              <a:t>Dripping: dropping liquid directly onto device heating coil to attain higher compound concentrations in the aerosol</a:t>
            </a:r>
          </a:p>
          <a:p>
            <a:pPr marL="718177"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smtClean="0"/>
              <a:t>Dabbing</a:t>
            </a:r>
            <a:r>
              <a:rPr lang="en-US" sz="2000" dirty="0" smtClean="0"/>
              <a:t>: superheating substances containing high concentrations of THC or other cannabinoids (e.g., </a:t>
            </a:r>
            <a:r>
              <a:rPr lang="en-US" sz="2000" dirty="0" err="1" smtClean="0"/>
              <a:t>budder</a:t>
            </a:r>
            <a:r>
              <a:rPr lang="en-US" sz="2000" dirty="0" smtClean="0"/>
              <a:t>, BHO, 710, CBD)</a:t>
            </a:r>
            <a:endParaRPr lang="en-US" sz="2000" dirty="0"/>
          </a:p>
        </p:txBody>
      </p:sp>
    </p:spTree>
    <p:extLst>
      <p:ext uri="{BB962C8B-B14F-4D97-AF65-F5344CB8AC3E}">
        <p14:creationId xmlns:p14="http://schemas.microsoft.com/office/powerpoint/2010/main" val="211300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Exposures in the Lung Injury Outbreak</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12</a:t>
            </a:fld>
            <a:endParaRPr lang="en-US" dirty="0"/>
          </a:p>
        </p:txBody>
      </p:sp>
      <p:sp>
        <p:nvSpPr>
          <p:cNvPr id="9" name="TextBox 8"/>
          <p:cNvSpPr txBox="1"/>
          <p:nvPr/>
        </p:nvSpPr>
        <p:spPr>
          <a:xfrm>
            <a:off x="590764" y="789800"/>
            <a:ext cx="7962472" cy="5570756"/>
          </a:xfrm>
          <a:prstGeom prst="rect">
            <a:avLst/>
          </a:prstGeom>
          <a:noFill/>
        </p:spPr>
        <p:txBody>
          <a:bodyPr wrap="square" rtlCol="0">
            <a:spAutoFit/>
          </a:bodyPr>
          <a:lstStyle/>
          <a:p>
            <a:r>
              <a:rPr lang="en-US" sz="2000" b="1" dirty="0" smtClean="0"/>
              <a:t>How was this outbreak identified?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Series of 53 cases from Illinois and Wisconsin*</a:t>
            </a:r>
          </a:p>
          <a:p>
            <a:pPr marL="718177" lvl="1" indent="-285750">
              <a:buFont typeface="Arial" panose="020B0604020202020204" pitchFamily="34" charset="0"/>
              <a:buChar char="•"/>
            </a:pPr>
            <a:r>
              <a:rPr lang="en-US" sz="2000" dirty="0" smtClean="0"/>
              <a:t>All had history of e-cigarette use and related products</a:t>
            </a:r>
          </a:p>
          <a:p>
            <a:pPr marL="718177" lvl="1" indent="-285750">
              <a:buFont typeface="Arial" panose="020B0604020202020204" pitchFamily="34" charset="0"/>
              <a:buChar char="•"/>
            </a:pPr>
            <a:r>
              <a:rPr lang="en-US" sz="2000" dirty="0" smtClean="0"/>
              <a:t>41 extensively interviewed</a:t>
            </a:r>
          </a:p>
          <a:p>
            <a:pPr marL="1150604" lvl="2" indent="-285750">
              <a:buFont typeface="Arial" panose="020B0604020202020204" pitchFamily="34" charset="0"/>
              <a:buChar char="•"/>
            </a:pPr>
            <a:r>
              <a:rPr lang="en-US" sz="2000" dirty="0" smtClean="0"/>
              <a:t>61% reported nicotine use; 80% reported THC use; 7% reported CBD use</a:t>
            </a:r>
          </a:p>
          <a:p>
            <a:pPr marL="1150604" lvl="2" indent="-285750">
              <a:buFont typeface="Arial" panose="020B0604020202020204" pitchFamily="34" charset="0"/>
              <a:buChar char="•"/>
            </a:pPr>
            <a:r>
              <a:rPr lang="en-US" sz="2000" dirty="0" smtClean="0"/>
              <a:t>37% reported THC use alone; 17% reported nicotine use alone</a:t>
            </a:r>
          </a:p>
          <a:p>
            <a:pPr marL="1150604" lvl="2" indent="-285750">
              <a:buFont typeface="Arial" panose="020B0604020202020204" pitchFamily="34" charset="0"/>
              <a:buChar char="•"/>
            </a:pPr>
            <a:r>
              <a:rPr lang="en-US" sz="2000" dirty="0" smtClean="0"/>
              <a:t>44% reported both nicotine and THC product use</a:t>
            </a:r>
          </a:p>
          <a:p>
            <a:pPr marL="1150604" lvl="2" indent="-285750">
              <a:buFont typeface="Arial" panose="020B0604020202020204" pitchFamily="34" charset="0"/>
              <a:buChar char="•"/>
            </a:pPr>
            <a:r>
              <a:rPr lang="en-US" sz="2000" dirty="0" smtClean="0"/>
              <a:t>Various brands and flavors</a:t>
            </a:r>
          </a:p>
          <a:p>
            <a:pPr lvl="2"/>
            <a:endParaRPr lang="en-US" sz="2000" dirty="0" smtClean="0"/>
          </a:p>
          <a:p>
            <a:pPr marL="718177" lvl="1" indent="-285750">
              <a:buFont typeface="Arial" panose="020B0604020202020204" pitchFamily="34" charset="0"/>
              <a:buChar char="•"/>
            </a:pPr>
            <a:r>
              <a:rPr lang="en-US" sz="2000" dirty="0" smtClean="0"/>
              <a:t>Among patients with additional data, 94% used within week before symptom onset; 88% reported daily use</a:t>
            </a:r>
          </a:p>
          <a:p>
            <a:pPr marL="718177" lvl="1" indent="-285750">
              <a:buFont typeface="Arial" panose="020B0604020202020204" pitchFamily="34" charset="0"/>
              <a:buChar char="•"/>
            </a:pPr>
            <a:endParaRPr lang="en-US" sz="2000" dirty="0"/>
          </a:p>
          <a:p>
            <a:pPr lvl="1"/>
            <a:endParaRPr lang="en-US" sz="2000" dirty="0" smtClean="0"/>
          </a:p>
          <a:p>
            <a:pPr lvl="1"/>
            <a:endParaRPr lang="en-US" sz="1200" dirty="0"/>
          </a:p>
          <a:p>
            <a:pPr lvl="1"/>
            <a:r>
              <a:rPr lang="en-US" sz="1200" dirty="0" smtClean="0"/>
              <a:t>*</a:t>
            </a:r>
            <a:r>
              <a:rPr lang="en-US" sz="1200" dirty="0" err="1" smtClean="0"/>
              <a:t>Layden</a:t>
            </a:r>
            <a:r>
              <a:rPr lang="en-US" sz="1200" dirty="0" smtClean="0"/>
              <a:t> J, et al. Pulmonary illness related to e-cigarette use in Illinois and Wisconsin – preliminary report </a:t>
            </a:r>
            <a:r>
              <a:rPr lang="en-US" sz="1200" i="1" dirty="0" smtClean="0"/>
              <a:t>NEJM</a:t>
            </a:r>
            <a:r>
              <a:rPr lang="en-US" sz="1200" dirty="0" smtClean="0"/>
              <a:t> 2019</a:t>
            </a:r>
            <a:endParaRPr lang="en-US" sz="1100" dirty="0" smtClean="0"/>
          </a:p>
        </p:txBody>
      </p:sp>
    </p:spTree>
    <p:extLst>
      <p:ext uri="{BB962C8B-B14F-4D97-AF65-F5344CB8AC3E}">
        <p14:creationId xmlns:p14="http://schemas.microsoft.com/office/powerpoint/2010/main" val="153625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Outbreak of Lung Injury Associated with E-Cigarette Use or Vaping</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13</a:t>
            </a:fld>
            <a:endParaRPr lang="en-US" dirty="0"/>
          </a:p>
        </p:txBody>
      </p:sp>
      <p:sp>
        <p:nvSpPr>
          <p:cNvPr id="4" name="Rectangle 3"/>
          <p:cNvSpPr/>
          <p:nvPr/>
        </p:nvSpPr>
        <p:spPr bwMode="auto">
          <a:xfrm>
            <a:off x="236306" y="825910"/>
            <a:ext cx="8691937" cy="5584722"/>
          </a:xfrm>
          <a:prstGeom prst="rect">
            <a:avLst/>
          </a:prstGeom>
          <a:solidFill>
            <a:schemeClr val="bg2">
              <a:lumMod val="20000"/>
              <a:lumOff val="80000"/>
            </a:schemeClr>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What we know,</a:t>
            </a:r>
            <a:r>
              <a:rPr kumimoji="0" lang="en-US" sz="2400" b="1" i="0" u="none" strike="noStrike" cap="none" normalizeH="0" dirty="0" smtClean="0">
                <a:ln>
                  <a:noFill/>
                </a:ln>
                <a:solidFill>
                  <a:schemeClr val="tx1"/>
                </a:solidFill>
                <a:effectLst/>
                <a:latin typeface="Arial" charset="0"/>
              </a:rPr>
              <a:t> per the Centers for Disease Control (CDC)</a:t>
            </a:r>
            <a:endParaRPr kumimoji="0" lang="en-US" sz="2400" b="1" i="0" u="none" strike="noStrike" cap="none" normalizeH="0" baseline="0" dirty="0" smtClean="0">
              <a:ln>
                <a:noFill/>
              </a:ln>
              <a:solidFill>
                <a:schemeClr val="tx1"/>
              </a:solidFill>
              <a:effectLst/>
              <a:latin typeface="Arial" charset="0"/>
            </a:endParaRPr>
          </a:p>
          <a:p>
            <a:pPr marL="0" marR="0" indent="0" algn="l" defTabSz="966788" rtl="0" eaLnBrk="1" fontAlgn="base" latinLnBrk="0" hangingPunct="1">
              <a:lnSpc>
                <a:spcPct val="100000"/>
              </a:lnSpc>
              <a:spcBef>
                <a:spcPct val="0"/>
              </a:spcBef>
              <a:spcAft>
                <a:spcPct val="0"/>
              </a:spcAft>
              <a:buClrTx/>
              <a:buSzTx/>
              <a:buFontTx/>
              <a:buNone/>
              <a:tabLst/>
            </a:pPr>
            <a:endParaRPr lang="en-US" sz="1900" dirty="0"/>
          </a:p>
          <a:p>
            <a:pPr marL="342900" marR="0" indent="-34290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lang="en-US" sz="1900" dirty="0" smtClean="0"/>
              <a:t>As of October 22 2019: </a:t>
            </a:r>
            <a:r>
              <a:rPr lang="en-US" sz="1900" b="1" dirty="0" smtClean="0"/>
              <a:t>1,604</a:t>
            </a:r>
            <a:r>
              <a:rPr lang="en-US" sz="1900" dirty="0" smtClean="0"/>
              <a:t> </a:t>
            </a:r>
            <a:r>
              <a:rPr lang="en-US" sz="1900" b="1" dirty="0" smtClean="0"/>
              <a:t>lung injury cases </a:t>
            </a:r>
            <a:r>
              <a:rPr lang="en-US" sz="1900" dirty="0" smtClean="0"/>
              <a:t>associated with using e-cigarette or vaping products have been reported to the CDC from 49 states, the District of Columbia, and 1 U.S. territory</a:t>
            </a:r>
          </a:p>
          <a:p>
            <a:pPr marL="342900" marR="0" indent="-34290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900" b="0" i="0" u="none" strike="noStrike" cap="none" normalizeH="0" baseline="0" dirty="0" smtClean="0">
                <a:ln>
                  <a:noFill/>
                </a:ln>
                <a:solidFill>
                  <a:schemeClr val="tx1"/>
                </a:solidFill>
                <a:effectLst/>
                <a:latin typeface="Arial" charset="0"/>
              </a:rPr>
              <a:t>A</a:t>
            </a:r>
            <a:r>
              <a:rPr kumimoji="0" lang="en-US" sz="1900" b="0" i="0" u="none" strike="noStrike" cap="none" normalizeH="0" dirty="0" smtClean="0">
                <a:ln>
                  <a:noFill/>
                </a:ln>
                <a:solidFill>
                  <a:schemeClr val="tx1"/>
                </a:solidFill>
                <a:effectLst/>
                <a:latin typeface="Arial" charset="0"/>
              </a:rPr>
              <a:t> total of </a:t>
            </a:r>
            <a:r>
              <a:rPr kumimoji="0" lang="en-US" sz="1900" b="1" i="0" u="none" strike="noStrike" cap="none" normalizeH="0" dirty="0" smtClean="0">
                <a:ln>
                  <a:noFill/>
                </a:ln>
                <a:solidFill>
                  <a:schemeClr val="tx1"/>
                </a:solidFill>
                <a:effectLst/>
                <a:latin typeface="Arial" charset="0"/>
              </a:rPr>
              <a:t>34 deaths </a:t>
            </a:r>
            <a:r>
              <a:rPr kumimoji="0" lang="en-US" sz="1900" i="0" u="none" strike="noStrike" cap="none" normalizeH="0" dirty="0" smtClean="0">
                <a:ln>
                  <a:noFill/>
                </a:ln>
                <a:solidFill>
                  <a:schemeClr val="tx1"/>
                </a:solidFill>
                <a:effectLst/>
                <a:latin typeface="Arial" charset="0"/>
              </a:rPr>
              <a:t>have been confirmed from 24 states</a:t>
            </a:r>
          </a:p>
          <a:p>
            <a:pPr marL="342900" marR="0" indent="-34290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lang="en-US" sz="1900" b="0" baseline="0" dirty="0" smtClean="0"/>
              <a:t>All</a:t>
            </a:r>
            <a:r>
              <a:rPr lang="en-US" sz="1900" b="0" dirty="0" smtClean="0"/>
              <a:t> patients have reported a history of using e-cigarette or vaping products</a:t>
            </a:r>
          </a:p>
          <a:p>
            <a:pPr marL="342900" indent="-342900" defTabSz="966788">
              <a:buFont typeface="Arial" panose="020B0604020202020204" pitchFamily="34" charset="0"/>
              <a:buChar char="•"/>
            </a:pPr>
            <a:r>
              <a:rPr lang="en-US" sz="1900" dirty="0"/>
              <a:t>The median age of deceased patients was </a:t>
            </a:r>
            <a:r>
              <a:rPr lang="en-US" sz="1900" dirty="0" smtClean="0"/>
              <a:t>49 </a:t>
            </a:r>
            <a:r>
              <a:rPr lang="en-US" sz="1900" dirty="0"/>
              <a:t>years and ranged from </a:t>
            </a:r>
            <a:r>
              <a:rPr lang="en-US" sz="1900" dirty="0" smtClean="0"/>
              <a:t>17 </a:t>
            </a:r>
            <a:r>
              <a:rPr lang="en-US" sz="1900" dirty="0"/>
              <a:t>– 75 </a:t>
            </a:r>
            <a:r>
              <a:rPr lang="en-US" sz="1900" dirty="0" smtClean="0"/>
              <a:t>years</a:t>
            </a:r>
            <a:endParaRPr lang="en-US" sz="1900" b="0" dirty="0" smtClean="0"/>
          </a:p>
          <a:p>
            <a:pPr marL="342900" marR="0" indent="-34290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900" dirty="0"/>
          </a:p>
          <a:p>
            <a:pPr marL="342900" marR="0" indent="-34290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900" b="0" i="0" u="none" strike="noStrike" cap="none" normalizeH="0" baseline="0" dirty="0" smtClean="0">
                <a:ln>
                  <a:noFill/>
                </a:ln>
                <a:solidFill>
                  <a:schemeClr val="tx1"/>
                </a:solidFill>
                <a:effectLst/>
                <a:latin typeface="Arial" charset="0"/>
              </a:rPr>
              <a:t>Case</a:t>
            </a:r>
            <a:r>
              <a:rPr kumimoji="0" lang="en-US" sz="1900" b="0" i="0" u="none" strike="noStrike" cap="none" normalizeH="0" dirty="0" smtClean="0">
                <a:ln>
                  <a:noFill/>
                </a:ln>
                <a:solidFill>
                  <a:schemeClr val="tx1"/>
                </a:solidFill>
                <a:effectLst/>
                <a:latin typeface="Arial" charset="0"/>
              </a:rPr>
              <a:t> breakdown (of </a:t>
            </a:r>
            <a:r>
              <a:rPr kumimoji="0" lang="en-US" sz="1900" b="1" i="0" u="none" strike="noStrike" cap="none" normalizeH="0" dirty="0" smtClean="0">
                <a:ln>
                  <a:noFill/>
                </a:ln>
                <a:solidFill>
                  <a:schemeClr val="tx1"/>
                </a:solidFill>
                <a:effectLst/>
                <a:latin typeface="Arial" charset="0"/>
              </a:rPr>
              <a:t>1,358 cases, as of 15 October 2019</a:t>
            </a:r>
            <a:r>
              <a:rPr kumimoji="0" lang="en-US" sz="1900" b="0" i="0" u="none" strike="noStrike" cap="none" normalizeH="0" dirty="0" smtClean="0">
                <a:ln>
                  <a:noFill/>
                </a:ln>
                <a:solidFill>
                  <a:schemeClr val="tx1"/>
                </a:solidFill>
                <a:effectLst/>
                <a:latin typeface="Arial" charset="0"/>
              </a:rPr>
              <a:t>):</a:t>
            </a:r>
          </a:p>
          <a:p>
            <a:pPr marL="775327" lvl="1" indent="-342900" defTabSz="966788">
              <a:buFont typeface="Arial" panose="020B0604020202020204" pitchFamily="34" charset="0"/>
              <a:buChar char="•"/>
            </a:pPr>
            <a:r>
              <a:rPr lang="en-US" sz="1900" dirty="0" smtClean="0"/>
              <a:t>70% of patients are male</a:t>
            </a:r>
          </a:p>
          <a:p>
            <a:pPr marL="775327" lvl="1" indent="-342900" defTabSz="966788">
              <a:buFont typeface="Arial" panose="020B0604020202020204" pitchFamily="34" charset="0"/>
              <a:buChar char="•"/>
            </a:pPr>
            <a:r>
              <a:rPr lang="en-US" sz="1900" dirty="0" smtClean="0"/>
              <a:t>Median age of cases is 23 years; range of 13 – 75 years</a:t>
            </a:r>
          </a:p>
          <a:p>
            <a:pPr marL="1207754" lvl="2" indent="-342900" defTabSz="966788">
              <a:buFont typeface="Arial" panose="020B0604020202020204" pitchFamily="34" charset="0"/>
              <a:buChar char="•"/>
            </a:pPr>
            <a:r>
              <a:rPr lang="en-US" sz="1900" dirty="0" smtClean="0"/>
              <a:t>79% of cases are under 35 years old</a:t>
            </a:r>
          </a:p>
          <a:p>
            <a:pPr lvl="1" defTabSz="966788"/>
            <a:endParaRPr lang="en-US" sz="1900" dirty="0"/>
          </a:p>
          <a:p>
            <a:pPr marL="342900" indent="-342900" defTabSz="966788">
              <a:buFont typeface="Arial" panose="020B0604020202020204" pitchFamily="34" charset="0"/>
              <a:buChar char="•"/>
            </a:pPr>
            <a:r>
              <a:rPr kumimoji="0" lang="en-US" sz="1900" b="0" i="0" u="none" strike="noStrike" cap="none" normalizeH="0" baseline="0" dirty="0" smtClean="0">
                <a:ln>
                  <a:noFill/>
                </a:ln>
                <a:solidFill>
                  <a:schemeClr val="tx1"/>
                </a:solidFill>
                <a:effectLst/>
                <a:latin typeface="Arial" charset="0"/>
              </a:rPr>
              <a:t>Among 849</a:t>
            </a:r>
            <a:r>
              <a:rPr kumimoji="0" lang="en-US" sz="1900" b="0" i="0" u="none" strike="noStrike" cap="none" normalizeH="0" dirty="0" smtClean="0">
                <a:ln>
                  <a:noFill/>
                </a:ln>
                <a:solidFill>
                  <a:schemeClr val="tx1"/>
                </a:solidFill>
                <a:effectLst/>
                <a:latin typeface="Arial" charset="0"/>
              </a:rPr>
              <a:t> patients with information on history of vaping (as of 15 Oct):</a:t>
            </a:r>
          </a:p>
          <a:p>
            <a:pPr marL="775327" lvl="1" indent="-342900" defTabSz="966788">
              <a:buFont typeface="Arial" panose="020B0604020202020204" pitchFamily="34" charset="0"/>
              <a:buChar char="•"/>
            </a:pPr>
            <a:r>
              <a:rPr lang="en-US" sz="1900" baseline="0" dirty="0" smtClean="0"/>
              <a:t>78%</a:t>
            </a:r>
            <a:r>
              <a:rPr lang="en-US" sz="1900" dirty="0" smtClean="0"/>
              <a:t> used THC products; 31% used THC exclusively</a:t>
            </a:r>
          </a:p>
          <a:p>
            <a:pPr marL="775327" lvl="1" indent="-342900" defTabSz="966788">
              <a:buFont typeface="Arial" panose="020B0604020202020204" pitchFamily="34" charset="0"/>
              <a:buChar char="•"/>
            </a:pPr>
            <a:r>
              <a:rPr kumimoji="0" lang="en-US" sz="1900" b="0" i="0" u="none" strike="noStrike" cap="none" normalizeH="0" baseline="0" dirty="0" smtClean="0">
                <a:ln>
                  <a:noFill/>
                </a:ln>
                <a:solidFill>
                  <a:schemeClr val="tx1"/>
                </a:solidFill>
                <a:effectLst/>
                <a:latin typeface="Arial" charset="0"/>
              </a:rPr>
              <a:t>58%</a:t>
            </a:r>
            <a:r>
              <a:rPr kumimoji="0" lang="en-US" sz="1900" b="0" i="0" u="none" strike="noStrike" cap="none" normalizeH="0" dirty="0" smtClean="0">
                <a:ln>
                  <a:noFill/>
                </a:ln>
                <a:solidFill>
                  <a:schemeClr val="tx1"/>
                </a:solidFill>
                <a:effectLst/>
                <a:latin typeface="Arial" charset="0"/>
              </a:rPr>
              <a:t> used nicotine products; 10% used nicotine exclusively</a:t>
            </a:r>
            <a:endParaRPr kumimoji="0" lang="en-US" sz="19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85304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Clinical Symptoms</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14</a:t>
            </a:fld>
            <a:endParaRPr lang="en-US" dirty="0"/>
          </a:p>
        </p:txBody>
      </p:sp>
      <p:sp>
        <p:nvSpPr>
          <p:cNvPr id="5" name="TextBox 4"/>
          <p:cNvSpPr txBox="1"/>
          <p:nvPr/>
        </p:nvSpPr>
        <p:spPr>
          <a:xfrm>
            <a:off x="196645" y="1002890"/>
            <a:ext cx="8534400" cy="4708981"/>
          </a:xfrm>
          <a:prstGeom prst="rect">
            <a:avLst/>
          </a:prstGeom>
          <a:noFill/>
        </p:spPr>
        <p:txBody>
          <a:bodyPr wrap="square" rtlCol="0">
            <a:spAutoFit/>
          </a:bodyPr>
          <a:lstStyle/>
          <a:p>
            <a:r>
              <a:rPr lang="en-US" sz="2000" b="1" dirty="0" smtClean="0"/>
              <a:t>Clinical presentations of patients based on data submitted to CDC from 339 patients:</a:t>
            </a:r>
          </a:p>
          <a:p>
            <a:pPr marL="718177" lvl="1" indent="-285750">
              <a:buFont typeface="Arial" panose="020B0604020202020204" pitchFamily="34" charset="0"/>
              <a:buChar char="•"/>
            </a:pPr>
            <a:r>
              <a:rPr lang="en-US" sz="2000" dirty="0" smtClean="0"/>
              <a:t>95% initially experienced respiratory symptoms (i.e. cough, shortness of breath, chest pain)</a:t>
            </a:r>
          </a:p>
          <a:p>
            <a:pPr marL="718177" lvl="1" indent="-285750">
              <a:buFont typeface="Arial" panose="020B0604020202020204" pitchFamily="34" charset="0"/>
              <a:buChar char="•"/>
            </a:pPr>
            <a:r>
              <a:rPr lang="en-US" sz="2000" dirty="0" smtClean="0"/>
              <a:t>77% experience gastrointestinal symptoms (i.e. abdominal pain, nausea, vomiting, or diarrhea)</a:t>
            </a:r>
          </a:p>
          <a:p>
            <a:pPr marL="718177" lvl="1" indent="-285750">
              <a:buFont typeface="Arial" panose="020B0604020202020204" pitchFamily="34" charset="0"/>
              <a:buChar char="•"/>
            </a:pPr>
            <a:r>
              <a:rPr lang="en-US" sz="2000" dirty="0" smtClean="0"/>
              <a:t>47% required transfer to intensive care units</a:t>
            </a:r>
          </a:p>
          <a:p>
            <a:pPr marL="718177" lvl="1" indent="-285750">
              <a:buFont typeface="Arial" panose="020B0604020202020204" pitchFamily="34" charset="0"/>
              <a:buChar char="•"/>
            </a:pPr>
            <a:r>
              <a:rPr lang="en-US" sz="2000" dirty="0" smtClean="0"/>
              <a:t>22% required mechanical ventilation (being hooked up to a breathing machine)</a:t>
            </a:r>
          </a:p>
          <a:p>
            <a:pPr lvl="1"/>
            <a:endParaRPr lang="en-US" sz="2000" dirty="0"/>
          </a:p>
          <a:p>
            <a:pPr lvl="1"/>
            <a:endParaRPr lang="en-US" sz="2000" dirty="0"/>
          </a:p>
          <a:p>
            <a:pPr marL="342900" indent="-342900">
              <a:buFont typeface="Arial" panose="020B0604020202020204" pitchFamily="34" charset="0"/>
              <a:buChar char="•"/>
            </a:pPr>
            <a:r>
              <a:rPr lang="en-US" sz="2000" dirty="0" smtClean="0"/>
              <a:t>Products containing THC that were obtained ‘off the street’ or from unknown sources are linked to most of the cases and play a major role. </a:t>
            </a:r>
          </a:p>
          <a:p>
            <a:pPr marL="342900" indent="-342900">
              <a:buFont typeface="Arial" panose="020B0604020202020204" pitchFamily="34" charset="0"/>
              <a:buChar char="•"/>
            </a:pPr>
            <a:r>
              <a:rPr lang="en-US" sz="2000" dirty="0" smtClean="0"/>
              <a:t>Nicotine products have not been ruled out as a potential cause.</a:t>
            </a:r>
          </a:p>
          <a:p>
            <a:pPr marL="342900" indent="-342900">
              <a:buFont typeface="Arial" panose="020B0604020202020204" pitchFamily="34" charset="0"/>
              <a:buChar char="•"/>
            </a:pPr>
            <a:r>
              <a:rPr lang="en-US" sz="2000" dirty="0" smtClean="0"/>
              <a:t>The vaping devices used have not been ruled out as a potential cause.</a:t>
            </a:r>
          </a:p>
        </p:txBody>
      </p:sp>
      <p:sp>
        <p:nvSpPr>
          <p:cNvPr id="6" name="TextBox 5"/>
          <p:cNvSpPr txBox="1"/>
          <p:nvPr/>
        </p:nvSpPr>
        <p:spPr>
          <a:xfrm>
            <a:off x="462117" y="5993047"/>
            <a:ext cx="8475406" cy="430887"/>
          </a:xfrm>
          <a:prstGeom prst="rect">
            <a:avLst/>
          </a:prstGeom>
          <a:noFill/>
        </p:spPr>
        <p:txBody>
          <a:bodyPr wrap="square" rtlCol="0">
            <a:spAutoFit/>
          </a:bodyPr>
          <a:lstStyle/>
          <a:p>
            <a:r>
              <a:rPr lang="en-US" sz="1100" dirty="0" smtClean="0"/>
              <a:t>Information obtained from a transcript of the CDC </a:t>
            </a:r>
            <a:r>
              <a:rPr lang="en-US" sz="1100" dirty="0" err="1" smtClean="0"/>
              <a:t>telebriefing</a:t>
            </a:r>
            <a:r>
              <a:rPr lang="en-US" sz="1100" dirty="0" smtClean="0"/>
              <a:t>: Lung Injury Investigation on Friday, October 11, 2019. Accessed 18 October 2019 from </a:t>
            </a:r>
            <a:r>
              <a:rPr lang="en-US" sz="1100" dirty="0">
                <a:hlinkClick r:id="rId3"/>
              </a:rPr>
              <a:t>https://www.cdc.gov/media/releases/2019/t1011-lung-injury-investigation.html</a:t>
            </a:r>
            <a:endParaRPr lang="en-US" sz="1100" dirty="0"/>
          </a:p>
        </p:txBody>
      </p:sp>
    </p:spTree>
    <p:extLst>
      <p:ext uri="{BB962C8B-B14F-4D97-AF65-F5344CB8AC3E}">
        <p14:creationId xmlns:p14="http://schemas.microsoft.com/office/powerpoint/2010/main" val="1414058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 Season and Other Considerations</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15</a:t>
            </a:fld>
            <a:endParaRPr lang="en-US" dirty="0"/>
          </a:p>
        </p:txBody>
      </p:sp>
      <p:sp>
        <p:nvSpPr>
          <p:cNvPr id="4" name="TextBox 3"/>
          <p:cNvSpPr txBox="1"/>
          <p:nvPr/>
        </p:nvSpPr>
        <p:spPr>
          <a:xfrm>
            <a:off x="363794" y="1071716"/>
            <a:ext cx="8190271" cy="3416320"/>
          </a:xfrm>
          <a:prstGeom prst="rect">
            <a:avLst/>
          </a:prstGeom>
          <a:noFill/>
        </p:spPr>
        <p:txBody>
          <a:bodyPr wrap="square" rtlCol="0">
            <a:spAutoFit/>
          </a:bodyPr>
          <a:lstStyle/>
          <a:p>
            <a:r>
              <a:rPr lang="en-US" dirty="0" smtClean="0"/>
              <a:t>It is unknown if patients with a history of EVALI are at higher risk for severe complications of influenza or other respiratory viral infections if they are infected simultaneously or after recovering from lung injury.</a:t>
            </a:r>
          </a:p>
          <a:p>
            <a:endParaRPr lang="en-US" dirty="0"/>
          </a:p>
          <a:p>
            <a:pPr marL="285750" indent="-285750">
              <a:buFont typeface="Arial" panose="020B0604020202020204" pitchFamily="34" charset="0"/>
              <a:buChar char="•"/>
            </a:pPr>
            <a:r>
              <a:rPr lang="en-US" dirty="0" smtClean="0"/>
              <a:t>Emphasize annual vaccinations against influenza, including for patients with a history of EVALI.</a:t>
            </a:r>
          </a:p>
          <a:p>
            <a:pPr marL="285750" indent="-285750">
              <a:buFont typeface="Arial" panose="020B0604020202020204" pitchFamily="34" charset="0"/>
              <a:buChar char="•"/>
            </a:pPr>
            <a:r>
              <a:rPr lang="en-US" dirty="0" smtClean="0"/>
              <a:t>During influenza season, health care providers should consider influenza in all patients with suspected EVALI. </a:t>
            </a:r>
          </a:p>
          <a:p>
            <a:pPr marL="285750" indent="-285750">
              <a:buFont typeface="Arial" panose="020B0604020202020204" pitchFamily="34" charset="0"/>
              <a:buChar char="•"/>
            </a:pPr>
            <a:r>
              <a:rPr lang="en-US" dirty="0" smtClean="0"/>
              <a:t>Antivirals should be considered in accordance with established guidelines. </a:t>
            </a:r>
          </a:p>
          <a:p>
            <a:pPr marL="285750" indent="-285750">
              <a:buFont typeface="Arial" panose="020B0604020202020204" pitchFamily="34" charset="0"/>
              <a:buChar char="•"/>
            </a:pPr>
            <a:r>
              <a:rPr lang="en-US" dirty="0" smtClean="0"/>
              <a:t>Decisions on initiation or discontinuation of treatment should be based on specific clinical features and, when appropriate, in consultation with specialists.</a:t>
            </a:r>
            <a:endParaRPr lang="en-US" dirty="0"/>
          </a:p>
        </p:txBody>
      </p:sp>
      <p:sp>
        <p:nvSpPr>
          <p:cNvPr id="5" name="TextBox 4"/>
          <p:cNvSpPr txBox="1"/>
          <p:nvPr/>
        </p:nvSpPr>
        <p:spPr>
          <a:xfrm>
            <a:off x="462117" y="5993047"/>
            <a:ext cx="8475406" cy="430887"/>
          </a:xfrm>
          <a:prstGeom prst="rect">
            <a:avLst/>
          </a:prstGeom>
          <a:noFill/>
        </p:spPr>
        <p:txBody>
          <a:bodyPr wrap="square" rtlCol="0">
            <a:spAutoFit/>
          </a:bodyPr>
          <a:lstStyle/>
          <a:p>
            <a:r>
              <a:rPr lang="en-US" sz="1100" dirty="0" smtClean="0"/>
              <a:t>Information obtained from a CDC. Accessed 28 October 2019 from </a:t>
            </a:r>
            <a:r>
              <a:rPr lang="en-US" sz="1100" dirty="0">
                <a:hlinkClick r:id="rId2"/>
              </a:rPr>
              <a:t>https://www.cdc.gov/tobacco/basic_information/e-cigarettes/severe-lung-disease/healthcare-providers/index.html</a:t>
            </a:r>
            <a:endParaRPr lang="en-US" sz="1100" dirty="0"/>
          </a:p>
        </p:txBody>
      </p:sp>
    </p:spTree>
    <p:extLst>
      <p:ext uri="{BB962C8B-B14F-4D97-AF65-F5344CB8AC3E}">
        <p14:creationId xmlns:p14="http://schemas.microsoft.com/office/powerpoint/2010/main" val="354761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Outbreak of Lung Injury Associated with E-Cigarette Use or Vaping</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16</a:t>
            </a:fld>
            <a:endParaRPr lang="en-US" dirty="0"/>
          </a:p>
        </p:txBody>
      </p:sp>
      <p:sp>
        <p:nvSpPr>
          <p:cNvPr id="4" name="Rectangle 3"/>
          <p:cNvSpPr/>
          <p:nvPr/>
        </p:nvSpPr>
        <p:spPr bwMode="auto">
          <a:xfrm>
            <a:off x="236306" y="1191802"/>
            <a:ext cx="8691937" cy="5013789"/>
          </a:xfrm>
          <a:prstGeom prst="rect">
            <a:avLst/>
          </a:prstGeom>
          <a:solidFill>
            <a:schemeClr val="bg2">
              <a:lumMod val="20000"/>
              <a:lumOff val="80000"/>
            </a:schemeClr>
          </a:solidFill>
          <a:ln w="28575" cap="flat" cmpd="sng" algn="ctr">
            <a:solidFill>
              <a:srgbClr val="B7391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What we DON’T</a:t>
            </a:r>
            <a:r>
              <a:rPr kumimoji="0" lang="en-US" sz="2400" b="1" i="0" u="none" strike="noStrike" cap="none" normalizeH="0" dirty="0" smtClean="0">
                <a:ln>
                  <a:noFill/>
                </a:ln>
                <a:solidFill>
                  <a:schemeClr val="tx1"/>
                </a:solidFill>
                <a:effectLst/>
                <a:latin typeface="Arial" charset="0"/>
              </a:rPr>
              <a:t> </a:t>
            </a:r>
            <a:r>
              <a:rPr kumimoji="0" lang="en-US" sz="2400" b="1" i="0" u="none" strike="noStrike" cap="none" normalizeH="0" baseline="0" dirty="0" smtClean="0">
                <a:ln>
                  <a:noFill/>
                </a:ln>
                <a:solidFill>
                  <a:schemeClr val="tx1"/>
                </a:solidFill>
                <a:effectLst/>
                <a:latin typeface="Arial" charset="0"/>
              </a:rPr>
              <a:t>know,</a:t>
            </a:r>
            <a:r>
              <a:rPr kumimoji="0" lang="en-US" sz="2400" b="1" i="0" u="none" strike="noStrike" cap="none" normalizeH="0" dirty="0" smtClean="0">
                <a:ln>
                  <a:noFill/>
                </a:ln>
                <a:solidFill>
                  <a:schemeClr val="tx1"/>
                </a:solidFill>
                <a:effectLst/>
                <a:latin typeface="Arial" charset="0"/>
              </a:rPr>
              <a:t> per the CDC</a:t>
            </a:r>
          </a:p>
          <a:p>
            <a:pPr marL="0" marR="0" indent="0" algn="ctr" defTabSz="966788" rtl="0" eaLnBrk="1" fontAlgn="base" latinLnBrk="0" hangingPunct="1">
              <a:lnSpc>
                <a:spcPct val="100000"/>
              </a:lnSpc>
              <a:spcBef>
                <a:spcPct val="0"/>
              </a:spcBef>
              <a:spcAft>
                <a:spcPct val="0"/>
              </a:spcAft>
              <a:buClrTx/>
              <a:buSzTx/>
              <a:buFontTx/>
              <a:buNone/>
              <a:tabLst/>
            </a:pPr>
            <a:endParaRPr lang="en-US" sz="1900" dirty="0"/>
          </a:p>
          <a:p>
            <a:pPr marL="342900" marR="0" indent="-34290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lang="en-US" sz="1900" dirty="0" smtClean="0"/>
              <a:t>The specific cause of the chemical exposure(s).</a:t>
            </a:r>
          </a:p>
          <a:p>
            <a:pPr marL="342900" marR="0" indent="-34290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lang="en-US" sz="1900" dirty="0"/>
              <a:t>N</a:t>
            </a:r>
            <a:r>
              <a:rPr kumimoji="0" lang="en-US" sz="1900" b="0" i="0" u="none" strike="noStrike" cap="none" normalizeH="0" baseline="0" dirty="0" smtClean="0">
                <a:ln>
                  <a:noFill/>
                </a:ln>
                <a:solidFill>
                  <a:schemeClr val="tx1"/>
                </a:solidFill>
                <a:effectLst/>
                <a:latin typeface="Arial" charset="0"/>
              </a:rPr>
              <a:t>o</a:t>
            </a:r>
            <a:r>
              <a:rPr kumimoji="0" lang="en-US" sz="1900" b="0" i="0" u="none" strike="noStrike" cap="none" normalizeH="0" dirty="0" smtClean="0">
                <a:ln>
                  <a:noFill/>
                </a:ln>
                <a:solidFill>
                  <a:schemeClr val="tx1"/>
                </a:solidFill>
                <a:effectLst/>
                <a:latin typeface="Arial" charset="0"/>
              </a:rPr>
              <a:t> single product or substance has been linked to all lung injury cases.</a:t>
            </a:r>
          </a:p>
          <a:p>
            <a:pPr marL="775327" lvl="1" indent="-342900" defTabSz="966788">
              <a:buFont typeface="Arial" panose="020B0604020202020204" pitchFamily="34" charset="0"/>
              <a:buChar char="•"/>
            </a:pPr>
            <a:r>
              <a:rPr lang="en-US" sz="1900" baseline="0" dirty="0" smtClean="0"/>
              <a:t>Cases</a:t>
            </a:r>
            <a:r>
              <a:rPr lang="en-US" sz="1900" dirty="0" smtClean="0"/>
              <a:t> have reported use of e-cigarette products which may have a mix of ingredients, complex packaging and supply chains, and include potentially illicit substances.</a:t>
            </a:r>
          </a:p>
          <a:p>
            <a:pPr marL="775327" lvl="1" indent="-342900" defTabSz="966788">
              <a:buFont typeface="Arial" panose="020B0604020202020204" pitchFamily="34" charset="0"/>
              <a:buChar char="•"/>
            </a:pPr>
            <a:r>
              <a:rPr kumimoji="0" lang="en-US" sz="1900" b="0" i="0" u="none" strike="noStrike" cap="none" normalizeH="0" baseline="0" dirty="0" smtClean="0">
                <a:ln>
                  <a:noFill/>
                </a:ln>
                <a:solidFill>
                  <a:schemeClr val="tx1"/>
                </a:solidFill>
                <a:effectLst/>
                <a:latin typeface="Arial" charset="0"/>
              </a:rPr>
              <a:t>Users</a:t>
            </a:r>
            <a:r>
              <a:rPr kumimoji="0" lang="en-US" sz="1900" b="0" i="0" u="none" strike="noStrike" cap="none" normalizeH="0" dirty="0" smtClean="0">
                <a:ln>
                  <a:noFill/>
                </a:ln>
                <a:solidFill>
                  <a:schemeClr val="tx1"/>
                </a:solidFill>
                <a:effectLst/>
                <a:latin typeface="Arial" charset="0"/>
              </a:rPr>
              <a:t> may not know what is in their e-cigarette or e-liquid solutions.</a:t>
            </a:r>
          </a:p>
          <a:p>
            <a:pPr marL="342900" indent="-342900" defTabSz="966788">
              <a:buFont typeface="Arial" panose="020B0604020202020204" pitchFamily="34" charset="0"/>
              <a:buChar char="•"/>
            </a:pPr>
            <a:r>
              <a:rPr lang="en-US" sz="1900" b="1" dirty="0" smtClean="0"/>
              <a:t>More information is needed to know whether one or more e-cigarette or vaping products, substances, or brands is responsible for the outbreak.</a:t>
            </a:r>
            <a:endParaRPr lang="en-US" sz="1900" b="1" baseline="0" dirty="0"/>
          </a:p>
        </p:txBody>
      </p:sp>
    </p:spTree>
    <p:extLst>
      <p:ext uri="{BB962C8B-B14F-4D97-AF65-F5344CB8AC3E}">
        <p14:creationId xmlns:p14="http://schemas.microsoft.com/office/powerpoint/2010/main" val="315761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Map of Known Cases</a:t>
            </a:r>
            <a:endParaRPr lang="en-US" dirty="0"/>
          </a:p>
        </p:txBody>
      </p:sp>
      <p:sp>
        <p:nvSpPr>
          <p:cNvPr id="3" name="Slide Number Placeholder 2"/>
          <p:cNvSpPr>
            <a:spLocks noGrp="1"/>
          </p:cNvSpPr>
          <p:nvPr>
            <p:ph type="sldNum" sz="quarter" idx="10"/>
          </p:nvPr>
        </p:nvSpPr>
        <p:spPr>
          <a:xfrm>
            <a:off x="7010400" y="6492875"/>
            <a:ext cx="2133600" cy="365125"/>
          </a:xfrm>
        </p:spPr>
        <p:txBody>
          <a:bodyPr/>
          <a:lstStyle/>
          <a:p>
            <a:fld id="{09C0F965-679E-4964-9AA4-302CAD5CC36B}" type="slidenum">
              <a:rPr lang="en-US" smtClean="0"/>
              <a:pPr/>
              <a:t>17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78" y="1370742"/>
            <a:ext cx="8905800" cy="4037000"/>
          </a:xfrm>
          <a:prstGeom prst="rect">
            <a:avLst/>
          </a:prstGeom>
        </p:spPr>
      </p:pic>
    </p:spTree>
    <p:extLst>
      <p:ext uri="{BB962C8B-B14F-4D97-AF65-F5344CB8AC3E}">
        <p14:creationId xmlns:p14="http://schemas.microsoft.com/office/powerpoint/2010/main" val="2364927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Epi Curve of Outbreak</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18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688"/>
            <a:ext cx="9144000" cy="4512623"/>
          </a:xfrm>
          <a:prstGeom prst="rect">
            <a:avLst/>
          </a:prstGeom>
        </p:spPr>
      </p:pic>
    </p:spTree>
    <p:extLst>
      <p:ext uri="{BB962C8B-B14F-4D97-AF65-F5344CB8AC3E}">
        <p14:creationId xmlns:p14="http://schemas.microsoft.com/office/powerpoint/2010/main" val="284902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and DoD Case Definition*</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19</a:t>
            </a:fld>
            <a:endParaRPr lang="en-US" dirty="0"/>
          </a:p>
        </p:txBody>
      </p:sp>
      <p:sp>
        <p:nvSpPr>
          <p:cNvPr id="4" name="Rectangle 3"/>
          <p:cNvSpPr/>
          <p:nvPr/>
        </p:nvSpPr>
        <p:spPr bwMode="auto">
          <a:xfrm>
            <a:off x="4685900" y="1074368"/>
            <a:ext cx="4253501" cy="4967555"/>
          </a:xfrm>
          <a:prstGeom prst="rect">
            <a:avLst/>
          </a:prstGeom>
          <a:ln>
            <a:solidFill>
              <a:srgbClr val="00B05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rPr>
              <a:t>Confirmed</a:t>
            </a:r>
            <a:endParaRPr lang="en-US" sz="1900" b="1" dirty="0" smtClean="0">
              <a:solidFill>
                <a:schemeClr val="tx1"/>
              </a:solidFill>
              <a:latin typeface="Arial" charset="0"/>
            </a:endParaRPr>
          </a:p>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Arial" charset="0"/>
            </a:endParaRPr>
          </a:p>
          <a:p>
            <a:pPr marL="342900" marR="0" indent="-34290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smtClean="0">
                <a:solidFill>
                  <a:schemeClr val="tx1"/>
                </a:solidFill>
                <a:latin typeface="Arial" charset="0"/>
              </a:rPr>
              <a:t>Using an e-cigarette (“vaping”) or dabbing* in 90 days prior to symptom onset</a:t>
            </a:r>
            <a:r>
              <a:rPr lang="en-US" sz="1600" dirty="0">
                <a:solidFill>
                  <a:schemeClr val="tx1"/>
                </a:solidFill>
                <a:latin typeface="Arial" charset="0"/>
              </a:rPr>
              <a:t> </a:t>
            </a:r>
            <a:r>
              <a:rPr lang="en-US" sz="1600" b="1" dirty="0" smtClean="0">
                <a:solidFill>
                  <a:schemeClr val="tx1"/>
                </a:solidFill>
                <a:latin typeface="Arial" charset="0"/>
              </a:rPr>
              <a:t>AND</a:t>
            </a:r>
          </a:p>
          <a:p>
            <a:pPr marL="342900" marR="0" indent="-34290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smtClean="0">
                <a:solidFill>
                  <a:schemeClr val="tx1"/>
                </a:solidFill>
                <a:latin typeface="Arial" charset="0"/>
              </a:rPr>
              <a:t>Pulmonary infiltrate, such as opacities, on plain film chest radiograph or ground-glass opacities on chest CT </a:t>
            </a:r>
            <a:r>
              <a:rPr lang="en-US" sz="1600" b="1" dirty="0" smtClean="0">
                <a:solidFill>
                  <a:schemeClr val="tx1"/>
                </a:solidFill>
                <a:latin typeface="Arial" charset="0"/>
              </a:rPr>
              <a:t>AND</a:t>
            </a:r>
          </a:p>
          <a:p>
            <a:pPr marL="342900" marR="0" indent="-34290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dirty="0" smtClean="0">
                <a:solidFill>
                  <a:schemeClr val="tx1"/>
                </a:solidFill>
                <a:latin typeface="Arial" charset="0"/>
              </a:rPr>
              <a:t>Absence of pulmonary infection on initial workup with either:</a:t>
            </a:r>
          </a:p>
          <a:p>
            <a:pPr marL="775327" lvl="1" indent="-342900" defTabSz="966788">
              <a:buFont typeface="Arial" panose="020B0604020202020204" pitchFamily="34" charset="0"/>
              <a:buChar char="•"/>
            </a:pPr>
            <a:r>
              <a:rPr lang="en-US" sz="1600" dirty="0" smtClean="0">
                <a:solidFill>
                  <a:schemeClr val="tx1"/>
                </a:solidFill>
                <a:latin typeface="Arial" charset="0"/>
              </a:rPr>
              <a:t>A negative respiratory viral panel </a:t>
            </a:r>
            <a:r>
              <a:rPr lang="en-US" sz="1600" b="1" dirty="0" smtClean="0">
                <a:solidFill>
                  <a:schemeClr val="tx1"/>
                </a:solidFill>
                <a:latin typeface="Arial" charset="0"/>
              </a:rPr>
              <a:t>AND</a:t>
            </a:r>
          </a:p>
          <a:p>
            <a:pPr marL="775327" lvl="1" indent="-342900" defTabSz="966788">
              <a:buFont typeface="Arial" panose="020B0604020202020204" pitchFamily="34" charset="0"/>
              <a:buChar char="•"/>
            </a:pPr>
            <a:r>
              <a:rPr lang="en-US" sz="1600" dirty="0" smtClean="0">
                <a:solidFill>
                  <a:schemeClr val="tx1"/>
                </a:solidFill>
                <a:latin typeface="Arial" charset="0"/>
              </a:rPr>
              <a:t>A negative influenza PCR or rapid test </a:t>
            </a:r>
            <a:r>
              <a:rPr lang="en-US" sz="1600" b="1" dirty="0" smtClean="0">
                <a:solidFill>
                  <a:schemeClr val="tx1"/>
                </a:solidFill>
                <a:latin typeface="Arial" charset="0"/>
              </a:rPr>
              <a:t>AND</a:t>
            </a:r>
          </a:p>
          <a:p>
            <a:pPr marL="775327" lvl="1" indent="-342900" defTabSz="966788">
              <a:buFont typeface="Arial" panose="020B0604020202020204" pitchFamily="34" charset="0"/>
              <a:buChar char="•"/>
            </a:pPr>
            <a:r>
              <a:rPr lang="en-US" sz="1600" dirty="0" smtClean="0">
                <a:solidFill>
                  <a:schemeClr val="tx1"/>
                </a:solidFill>
                <a:latin typeface="Arial" charset="0"/>
              </a:rPr>
              <a:t>All other clinically-indicated respiratory infectious disease testing are negative </a:t>
            </a:r>
            <a:r>
              <a:rPr lang="en-US" sz="1600" b="1" dirty="0" smtClean="0">
                <a:solidFill>
                  <a:schemeClr val="tx1"/>
                </a:solidFill>
                <a:latin typeface="Arial" charset="0"/>
              </a:rPr>
              <a:t>AND</a:t>
            </a:r>
          </a:p>
          <a:p>
            <a:pPr marL="775327" lvl="1" indent="-342900" defTabSz="966788">
              <a:buFont typeface="Arial" panose="020B0604020202020204" pitchFamily="34" charset="0"/>
              <a:buChar char="•"/>
            </a:pPr>
            <a:r>
              <a:rPr lang="en-US" sz="1600" dirty="0" smtClean="0">
                <a:solidFill>
                  <a:schemeClr val="tx1"/>
                </a:solidFill>
                <a:latin typeface="Arial" charset="0"/>
              </a:rPr>
              <a:t>No evidence of medical record of alternative plausible diagnoses</a:t>
            </a:r>
            <a:endParaRPr lang="en-US" sz="1600" dirty="0">
              <a:solidFill>
                <a:schemeClr val="tx1"/>
              </a:solidFill>
              <a:latin typeface="Arial" charset="0"/>
            </a:endParaRPr>
          </a:p>
        </p:txBody>
      </p:sp>
      <p:sp>
        <p:nvSpPr>
          <p:cNvPr id="5" name="Rectangle 4"/>
          <p:cNvSpPr/>
          <p:nvPr/>
        </p:nvSpPr>
        <p:spPr bwMode="auto">
          <a:xfrm>
            <a:off x="222426" y="1074368"/>
            <a:ext cx="4253501" cy="4967555"/>
          </a:xfrm>
          <a:prstGeom prst="rect">
            <a:avLst/>
          </a:prstGeom>
          <a:ln>
            <a:solidFill>
              <a:srgbClr val="00B0F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rPr>
              <a:t>Probable</a:t>
            </a:r>
          </a:p>
          <a:p>
            <a:pPr marL="0" marR="0" indent="0" defTabSz="966788" rtl="0" eaLnBrk="1" fontAlgn="base" latinLnBrk="0" hangingPunct="1">
              <a:lnSpc>
                <a:spcPct val="100000"/>
              </a:lnSpc>
              <a:spcBef>
                <a:spcPct val="0"/>
              </a:spcBef>
              <a:spcAft>
                <a:spcPct val="0"/>
              </a:spcAft>
              <a:buClrTx/>
              <a:buSzTx/>
              <a:buFontTx/>
              <a:buNone/>
              <a:tabLst/>
            </a:pPr>
            <a:endParaRPr lang="en-US" sz="1900" b="1" dirty="0">
              <a:solidFill>
                <a:schemeClr val="tx1"/>
              </a:solidFill>
              <a:latin typeface="Arial" charset="0"/>
            </a:endParaRPr>
          </a:p>
          <a:p>
            <a:pPr marL="342900" marR="0" indent="-342900"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i="0" u="none" strike="noStrike" cap="none" normalizeH="0" baseline="0" dirty="0" smtClean="0">
                <a:ln>
                  <a:noFill/>
                </a:ln>
                <a:solidFill>
                  <a:schemeClr val="tx1"/>
                </a:solidFill>
                <a:effectLst/>
                <a:latin typeface="Arial" charset="0"/>
              </a:rPr>
              <a:t>Using</a:t>
            </a:r>
            <a:r>
              <a:rPr kumimoji="0" lang="en-US" sz="1600" i="0" u="none" strike="noStrike" cap="none" normalizeH="0" dirty="0" smtClean="0">
                <a:ln>
                  <a:noFill/>
                </a:ln>
                <a:solidFill>
                  <a:schemeClr val="tx1"/>
                </a:solidFill>
                <a:effectLst/>
                <a:latin typeface="Arial" charset="0"/>
              </a:rPr>
              <a:t> an e-cigarette (“vaping”) or dabbing in 90 days prior to symptom onset </a:t>
            </a:r>
            <a:r>
              <a:rPr kumimoji="0" lang="en-US" sz="1600" b="1" i="0" u="none" strike="noStrike" cap="none" normalizeH="0" dirty="0" smtClean="0">
                <a:ln>
                  <a:noFill/>
                </a:ln>
                <a:solidFill>
                  <a:schemeClr val="tx1"/>
                </a:solidFill>
                <a:effectLst/>
                <a:latin typeface="Arial" charset="0"/>
              </a:rPr>
              <a:t>AND</a:t>
            </a:r>
          </a:p>
          <a:p>
            <a:pPr marL="342900" marR="0" indent="-342900"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lang="en-US" sz="1600" baseline="0" dirty="0" smtClean="0">
                <a:solidFill>
                  <a:schemeClr val="tx1"/>
                </a:solidFill>
                <a:latin typeface="Arial" charset="0"/>
              </a:rPr>
              <a:t>Pulmonary infiltrate,</a:t>
            </a:r>
            <a:r>
              <a:rPr lang="en-US" sz="1600" dirty="0" smtClean="0">
                <a:solidFill>
                  <a:schemeClr val="tx1"/>
                </a:solidFill>
                <a:latin typeface="Arial" charset="0"/>
              </a:rPr>
              <a:t> such as opacities, on plain film chest radiograph or ground-glass opacities on chest CT </a:t>
            </a:r>
            <a:r>
              <a:rPr lang="en-US" sz="1600" b="1" dirty="0" smtClean="0">
                <a:solidFill>
                  <a:schemeClr val="tx1"/>
                </a:solidFill>
                <a:latin typeface="Arial" charset="0"/>
              </a:rPr>
              <a:t>AND</a:t>
            </a:r>
          </a:p>
          <a:p>
            <a:pPr marL="775327" lvl="1" indent="-342900" defTabSz="966788">
              <a:buFont typeface="Arial" panose="020B0604020202020204" pitchFamily="34" charset="0"/>
              <a:buChar char="•"/>
            </a:pPr>
            <a:r>
              <a:rPr kumimoji="0" lang="en-US" sz="1600" i="0" u="none" strike="noStrike" cap="none" normalizeH="0" baseline="0" dirty="0" smtClean="0">
                <a:ln>
                  <a:noFill/>
                </a:ln>
                <a:solidFill>
                  <a:schemeClr val="tx1"/>
                </a:solidFill>
                <a:effectLst/>
                <a:latin typeface="Arial" charset="0"/>
              </a:rPr>
              <a:t>Infection</a:t>
            </a:r>
            <a:r>
              <a:rPr kumimoji="0" lang="en-US" sz="1600" i="0" u="none" strike="noStrike" cap="none" normalizeH="0" dirty="0" smtClean="0">
                <a:ln>
                  <a:noFill/>
                </a:ln>
                <a:solidFill>
                  <a:schemeClr val="tx1"/>
                </a:solidFill>
                <a:effectLst/>
                <a:latin typeface="Arial" charset="0"/>
              </a:rPr>
              <a:t> identified via culture or PCR, but clinical team believes this infection is not the sole cause of the underlying lung injury </a:t>
            </a:r>
            <a:r>
              <a:rPr kumimoji="0" lang="en-US" sz="1600" b="1" i="0" u="none" strike="noStrike" cap="none" normalizeH="0" dirty="0" smtClean="0">
                <a:ln>
                  <a:noFill/>
                </a:ln>
                <a:solidFill>
                  <a:schemeClr val="tx1"/>
                </a:solidFill>
                <a:effectLst/>
                <a:latin typeface="Arial" charset="0"/>
              </a:rPr>
              <a:t>OR</a:t>
            </a:r>
          </a:p>
          <a:p>
            <a:pPr marL="775327" lvl="1" indent="-342900" defTabSz="966788">
              <a:buFont typeface="Arial" panose="020B0604020202020204" pitchFamily="34" charset="0"/>
              <a:buChar char="•"/>
            </a:pPr>
            <a:r>
              <a:rPr lang="en-US" sz="1600" dirty="0" smtClean="0">
                <a:solidFill>
                  <a:schemeClr val="tx1"/>
                </a:solidFill>
                <a:latin typeface="Arial" charset="0"/>
              </a:rPr>
              <a:t>Testing not performed but clinical team believes infection is not the sole cause of lung injury </a:t>
            </a:r>
            <a:r>
              <a:rPr lang="en-US" sz="1600" b="1" dirty="0" smtClean="0">
                <a:solidFill>
                  <a:schemeClr val="tx1"/>
                </a:solidFill>
                <a:latin typeface="Arial" charset="0"/>
              </a:rPr>
              <a:t>AND</a:t>
            </a:r>
          </a:p>
          <a:p>
            <a:pPr marL="342900" indent="-342900" defTabSz="966788">
              <a:buFont typeface="Arial" panose="020B0604020202020204" pitchFamily="34" charset="0"/>
              <a:buChar char="•"/>
            </a:pPr>
            <a:r>
              <a:rPr kumimoji="0" lang="en-US" sz="1600" i="0" u="none" strike="noStrike" cap="none" normalizeH="0" dirty="0" smtClean="0">
                <a:ln>
                  <a:noFill/>
                </a:ln>
                <a:solidFill>
                  <a:schemeClr val="tx1"/>
                </a:solidFill>
                <a:effectLst/>
                <a:latin typeface="Arial" charset="0"/>
              </a:rPr>
              <a:t>No evidence in medical record of alternate plausible diagnoses</a:t>
            </a:r>
          </a:p>
          <a:p>
            <a:pPr marL="775327" lvl="1" indent="-342900" defTabSz="966788">
              <a:buFont typeface="Arial" panose="020B0604020202020204" pitchFamily="34" charset="0"/>
              <a:buChar char="•"/>
            </a:pPr>
            <a:endParaRPr kumimoji="0" lang="en-US" sz="190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611747" y="6204123"/>
            <a:ext cx="7669369" cy="253916"/>
          </a:xfrm>
          <a:prstGeom prst="rect">
            <a:avLst/>
          </a:prstGeom>
          <a:noFill/>
        </p:spPr>
        <p:txBody>
          <a:bodyPr wrap="square" rtlCol="0">
            <a:spAutoFit/>
          </a:bodyPr>
          <a:lstStyle/>
          <a:p>
            <a:r>
              <a:rPr lang="en-US" sz="1050" dirty="0" smtClean="0"/>
              <a:t>*As of 18 September 2019. The case definition may be subject to change as more information is learned about this outbreak.</a:t>
            </a:r>
            <a:endParaRPr lang="en-US" sz="1050" dirty="0"/>
          </a:p>
        </p:txBody>
      </p:sp>
    </p:spTree>
    <p:extLst>
      <p:ext uri="{BB962C8B-B14F-4D97-AF65-F5344CB8AC3E}">
        <p14:creationId xmlns:p14="http://schemas.microsoft.com/office/powerpoint/2010/main" val="66143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9C0F965-679E-4964-9AA4-302CAD5CC36B}" type="slidenum">
              <a:rPr lang="en-US" smtClean="0"/>
              <a:pPr/>
              <a:t>2</a:t>
            </a:fld>
            <a:endParaRPr lang="en-US" dirty="0"/>
          </a:p>
        </p:txBody>
      </p:sp>
      <p:sp>
        <p:nvSpPr>
          <p:cNvPr id="4" name="Rectangle 2"/>
          <p:cNvSpPr>
            <a:spLocks noChangeArrowheads="1"/>
          </p:cNvSpPr>
          <p:nvPr/>
        </p:nvSpPr>
        <p:spPr bwMode="auto">
          <a:xfrm>
            <a:off x="301703" y="897339"/>
            <a:ext cx="8599591" cy="522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8088" rIns="91440" bIns="45720" numCol="1" anchor="ctr" anchorCtr="0" compatLnSpc="1">
            <a:prstTxWarp prst="textNoShape">
              <a:avLst/>
            </a:prstTxWarp>
            <a:spAutoFit/>
          </a:bodyPr>
          <a:lstStyle/>
          <a:p>
            <a:pPr algn="ctr" fontAlgn="base">
              <a:spcBef>
                <a:spcPct val="0"/>
              </a:spcBef>
              <a:spcAft>
                <a:spcPct val="0"/>
              </a:spcAft>
            </a:pPr>
            <a:r>
              <a:rPr lang="en-US" b="1" dirty="0" smtClean="0">
                <a:solidFill>
                  <a:srgbClr val="000000"/>
                </a:solidFill>
                <a:latin typeface="Times New Roman" panose="02020603050405020304" pitchFamily="18" charset="0"/>
                <a:cs typeface="Times New Roman" panose="02020603050405020304" pitchFamily="18" charset="0"/>
              </a:rPr>
              <a:t>FY20 </a:t>
            </a:r>
            <a:r>
              <a:rPr lang="en-US" b="1" dirty="0">
                <a:solidFill>
                  <a:srgbClr val="000000"/>
                </a:solidFill>
                <a:latin typeface="Times New Roman" panose="02020603050405020304" pitchFamily="18" charset="0"/>
                <a:cs typeface="Times New Roman" panose="02020603050405020304" pitchFamily="18" charset="0"/>
              </a:rPr>
              <a:t>Epi-Tech Surveillance Training</a:t>
            </a:r>
          </a:p>
          <a:p>
            <a:pPr algn="ctr" fontAlgn="base">
              <a:spcBef>
                <a:spcPct val="0"/>
              </a:spcBef>
              <a:spcAft>
                <a:spcPct val="0"/>
              </a:spcAft>
            </a:pPr>
            <a:endParaRPr lang="en-US" altLang="en-US" sz="1500" dirty="0">
              <a:solidFill>
                <a:srgbClr val="000000"/>
              </a:solidFill>
              <a:latin typeface="Times New Roman" panose="02020603050405020304" pitchFamily="18" charset="0"/>
              <a:cs typeface="Times New Roman" panose="02020603050405020304" pitchFamily="18" charset="0"/>
            </a:endParaRPr>
          </a:p>
          <a:p>
            <a:pPr algn="ctr"/>
            <a:r>
              <a:rPr lang="en-US" altLang="en-US" sz="1500" dirty="0">
                <a:solidFill>
                  <a:srgbClr val="000000"/>
                </a:solidFill>
                <a:latin typeface="Times New Roman" panose="02020603050405020304" pitchFamily="18" charset="0"/>
                <a:cs typeface="Times New Roman" panose="02020603050405020304" pitchFamily="18" charset="0"/>
              </a:rPr>
              <a:t>Tuesday, October 1, 2019 - Wednesday, September 30, </a:t>
            </a:r>
            <a:r>
              <a:rPr lang="en-US" altLang="en-US" sz="1500" dirty="0" smtClean="0">
                <a:solidFill>
                  <a:srgbClr val="000000"/>
                </a:solidFill>
                <a:latin typeface="Times New Roman" panose="02020603050405020304" pitchFamily="18" charset="0"/>
                <a:cs typeface="Times New Roman" panose="02020603050405020304" pitchFamily="18" charset="0"/>
              </a:rPr>
              <a:t>2020</a:t>
            </a:r>
          </a:p>
          <a:p>
            <a:pPr algn="ctr"/>
            <a:r>
              <a:rPr lang="en-US" altLang="en-US" sz="1500" dirty="0" smtClean="0">
                <a:solidFill>
                  <a:srgbClr val="000000"/>
                </a:solidFill>
                <a:latin typeface="Times New Roman" panose="02020603050405020304" pitchFamily="18" charset="0"/>
                <a:cs typeface="Times New Roman" panose="02020603050405020304" pitchFamily="18" charset="0"/>
              </a:rPr>
              <a:t>DCS</a:t>
            </a:r>
            <a:r>
              <a:rPr lang="en-US" altLang="en-US" sz="1500" dirty="0">
                <a:solidFill>
                  <a:srgbClr val="000000"/>
                </a:solidFill>
                <a:latin typeface="Times New Roman" panose="02020603050405020304" pitchFamily="18" charset="0"/>
                <a:cs typeface="Times New Roman" panose="02020603050405020304" pitchFamily="18" charset="0"/>
              </a:rPr>
              <a:t>, APG, MD</a:t>
            </a:r>
          </a:p>
          <a:p>
            <a:pPr algn="ctr" fontAlgn="base">
              <a:spcBef>
                <a:spcPct val="0"/>
              </a:spcBef>
              <a:spcAft>
                <a:spcPct val="0"/>
              </a:spcAft>
            </a:pPr>
            <a:endParaRPr lang="en-US" altLang="en-US" sz="1500" dirty="0">
              <a:solidFill>
                <a:srgbClr val="00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altLang="en-US" sz="1500" b="1" i="1" dirty="0">
                <a:solidFill>
                  <a:srgbClr val="000000"/>
                </a:solidFill>
                <a:latin typeface="Times New Roman" panose="02020603050405020304" pitchFamily="18" charset="0"/>
                <a:cs typeface="Times New Roman" panose="02020603050405020304" pitchFamily="18" charset="0"/>
              </a:rPr>
              <a:t>Provided By</a:t>
            </a:r>
          </a:p>
          <a:p>
            <a:pPr algn="ctr" fontAlgn="base">
              <a:spcBef>
                <a:spcPct val="0"/>
              </a:spcBef>
              <a:spcAft>
                <a:spcPct val="0"/>
              </a:spcAft>
            </a:pPr>
            <a:r>
              <a:rPr lang="en-US" altLang="en-US" sz="1500" dirty="0">
                <a:solidFill>
                  <a:srgbClr val="000000"/>
                </a:solidFill>
                <a:latin typeface="Times New Roman" panose="02020603050405020304" pitchFamily="18" charset="0"/>
                <a:cs typeface="Times New Roman" panose="02020603050405020304" pitchFamily="18" charset="0"/>
              </a:rPr>
              <a:t>U.S. Army Medical Command</a:t>
            </a:r>
          </a:p>
          <a:p>
            <a:pPr algn="ctr" fontAlgn="base">
              <a:spcBef>
                <a:spcPct val="0"/>
              </a:spcBef>
              <a:spcAft>
                <a:spcPct val="0"/>
              </a:spcAft>
            </a:pPr>
            <a:endParaRPr lang="en-US" altLang="en-US" sz="1500" dirty="0">
              <a:solidFill>
                <a:srgbClr val="00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altLang="en-US" sz="1500" b="1" u="sng" dirty="0">
                <a:solidFill>
                  <a:srgbClr val="000000"/>
                </a:solidFill>
                <a:latin typeface="Times New Roman" panose="02020603050405020304" pitchFamily="18" charset="0"/>
                <a:cs typeface="Times New Roman" panose="02020603050405020304" pitchFamily="18" charset="0"/>
              </a:rPr>
              <a:t>Activity ID 	Course Director 	CME Planner</a:t>
            </a:r>
          </a:p>
          <a:p>
            <a:pPr algn="ctr" fontAlgn="base">
              <a:spcBef>
                <a:spcPct val="0"/>
              </a:spcBef>
              <a:spcAft>
                <a:spcPct val="0"/>
              </a:spcAft>
            </a:pPr>
            <a:r>
              <a:rPr lang="en-US" altLang="en-US" sz="1500" dirty="0" smtClean="0">
                <a:solidFill>
                  <a:srgbClr val="000000"/>
                </a:solidFill>
                <a:latin typeface="Times New Roman" panose="02020603050405020304" pitchFamily="18" charset="0"/>
                <a:cs typeface="Times New Roman" panose="02020603050405020304" pitchFamily="18" charset="0"/>
              </a:rPr>
              <a:t>2019-1389 </a:t>
            </a:r>
            <a:r>
              <a:rPr lang="en-US" altLang="en-US" sz="1500" dirty="0">
                <a:solidFill>
                  <a:srgbClr val="000000"/>
                </a:solidFill>
                <a:latin typeface="Times New Roman" panose="02020603050405020304" pitchFamily="18" charset="0"/>
                <a:cs typeface="Times New Roman" panose="02020603050405020304" pitchFamily="18" charset="0"/>
              </a:rPr>
              <a:t>		John Ambrose 	Mimi C. Eng </a:t>
            </a:r>
          </a:p>
          <a:p>
            <a:pPr algn="ctr" fontAlgn="base">
              <a:spcBef>
                <a:spcPct val="0"/>
              </a:spcBef>
              <a:spcAft>
                <a:spcPct val="0"/>
              </a:spcAft>
            </a:pPr>
            <a:endParaRPr lang="en-US" altLang="en-US" sz="15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1500" b="1" dirty="0">
                <a:solidFill>
                  <a:srgbClr val="000000"/>
                </a:solidFill>
                <a:latin typeface="Times New Roman" panose="02020603050405020304" pitchFamily="18" charset="0"/>
                <a:cs typeface="Times New Roman" panose="02020603050405020304" pitchFamily="18" charset="0"/>
              </a:rPr>
              <a:t>Accreditation Statement</a:t>
            </a:r>
          </a:p>
          <a:p>
            <a:r>
              <a:rPr lang="en-US" altLang="en-US" sz="1400" dirty="0">
                <a:solidFill>
                  <a:srgbClr val="000000"/>
                </a:solidFill>
                <a:latin typeface="Times New Roman" panose="02020603050405020304" pitchFamily="18" charset="0"/>
                <a:cs typeface="Times New Roman" panose="02020603050405020304" pitchFamily="18" charset="0"/>
              </a:rPr>
              <a:t>The U.S. Army Medical Command is accredited by the Accreditation Council for Continuing Medical Education (</a:t>
            </a:r>
            <a:r>
              <a:rPr lang="en-US" altLang="en-US" sz="1400" dirty="0" err="1">
                <a:solidFill>
                  <a:srgbClr val="000000"/>
                </a:solidFill>
                <a:latin typeface="Times New Roman" panose="02020603050405020304" pitchFamily="18" charset="0"/>
                <a:cs typeface="Times New Roman" panose="02020603050405020304" pitchFamily="18" charset="0"/>
              </a:rPr>
              <a:t>ACCME</a:t>
            </a:r>
            <a:r>
              <a:rPr lang="en-US" altLang="en-US" sz="1400" dirty="0">
                <a:solidFill>
                  <a:srgbClr val="000000"/>
                </a:solidFill>
                <a:latin typeface="Times New Roman" panose="02020603050405020304" pitchFamily="18" charset="0"/>
                <a:cs typeface="Times New Roman" panose="02020603050405020304" pitchFamily="18" charset="0"/>
              </a:rPr>
              <a:t>) to provide continuing medical education for physicians</a:t>
            </a:r>
            <a:r>
              <a:rPr lang="en-US" altLang="en-US" sz="1400" dirty="0" smtClean="0">
                <a:solidFill>
                  <a:srgbClr val="000000"/>
                </a:solidFill>
                <a:latin typeface="Times New Roman" panose="02020603050405020304" pitchFamily="18" charset="0"/>
                <a:cs typeface="Times New Roman" panose="02020603050405020304" pitchFamily="18" charset="0"/>
              </a:rPr>
              <a:t>.</a:t>
            </a:r>
          </a:p>
          <a:p>
            <a:endParaRPr lang="en-US" altLang="en-US" sz="15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altLang="en-US" sz="1500" b="1" dirty="0">
                <a:solidFill>
                  <a:srgbClr val="000000"/>
                </a:solidFill>
                <a:latin typeface="Times New Roman" panose="02020603050405020304" pitchFamily="18" charset="0"/>
                <a:cs typeface="Times New Roman" panose="02020603050405020304" pitchFamily="18" charset="0"/>
              </a:rPr>
              <a:t>Credit Designation</a:t>
            </a:r>
          </a:p>
          <a:p>
            <a:r>
              <a:rPr lang="en-US" altLang="en-US" sz="1400" dirty="0">
                <a:solidFill>
                  <a:srgbClr val="000000"/>
                </a:solidFill>
                <a:latin typeface="Times New Roman" panose="02020603050405020304" pitchFamily="18" charset="0"/>
                <a:cs typeface="Times New Roman" panose="02020603050405020304" pitchFamily="18" charset="0"/>
              </a:rPr>
              <a:t>The U.S. Army Medical Command designates this Live Activity for a maximum of 5 AMA PRA Category 1 Credit(s)TM. Physicians should claim only the credit commensurate with the extent of their participation in the activity</a:t>
            </a:r>
            <a:r>
              <a:rPr lang="en-US" altLang="en-US" sz="1400" dirty="0" smtClean="0">
                <a:solidFill>
                  <a:srgbClr val="000000"/>
                </a:solidFill>
                <a:latin typeface="Times New Roman" panose="02020603050405020304" pitchFamily="18" charset="0"/>
                <a:cs typeface="Times New Roman" panose="02020603050405020304" pitchFamily="18" charset="0"/>
              </a:rPr>
              <a:t>.</a:t>
            </a:r>
          </a:p>
          <a:p>
            <a:endParaRPr lang="en-US" altLang="en-US" dirty="0" smtClean="0">
              <a:solidFill>
                <a:srgbClr val="000000"/>
              </a:solidFill>
              <a:latin typeface="Times New Roman" panose="02020603050405020304" pitchFamily="18" charset="0"/>
              <a:cs typeface="Times New Roman" panose="02020603050405020304" pitchFamily="18" charset="0"/>
            </a:endParaRPr>
          </a:p>
          <a:p>
            <a:endParaRPr lang="en-US" altLang="en-US" dirty="0">
              <a:solidFill>
                <a:srgbClr val="00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500" b="1" dirty="0">
                <a:solidFill>
                  <a:srgbClr val="000000"/>
                </a:solidFill>
                <a:latin typeface="Times New Roman" panose="02020603050405020304" pitchFamily="18" charset="0"/>
                <a:cs typeface="Times New Roman" panose="02020603050405020304" pitchFamily="18" charset="0"/>
              </a:rPr>
              <a:t>This is a required handout. It must be disseminated to each learner prior to the start of the activity.</a:t>
            </a:r>
            <a:endParaRPr lang="en-US" altLang="en-US" sz="15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598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Flowchart of Case Definition</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20</a:t>
            </a:fld>
            <a:endParaRPr lang="en-US" dirty="0"/>
          </a:p>
        </p:txBody>
      </p:sp>
      <p:sp>
        <p:nvSpPr>
          <p:cNvPr id="4" name="Rounded Rectangle 3"/>
          <p:cNvSpPr/>
          <p:nvPr/>
        </p:nvSpPr>
        <p:spPr bwMode="auto">
          <a:xfrm>
            <a:off x="660326" y="784857"/>
            <a:ext cx="7823348" cy="373917"/>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Has the case used an e-cigarette or “vaped” within 90 days prior to symptom onset?</a:t>
            </a:r>
          </a:p>
        </p:txBody>
      </p:sp>
      <p:sp>
        <p:nvSpPr>
          <p:cNvPr id="5" name="Rounded Rectangle 4"/>
          <p:cNvSpPr/>
          <p:nvPr/>
        </p:nvSpPr>
        <p:spPr bwMode="auto">
          <a:xfrm>
            <a:off x="5258923" y="1657714"/>
            <a:ext cx="3780889" cy="50357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Pulmonary</a:t>
            </a:r>
            <a:r>
              <a:rPr kumimoji="0" lang="en-US" sz="1200" i="0" u="none" strike="noStrike" cap="none" normalizeH="0" dirty="0" smtClean="0">
                <a:ln>
                  <a:noFill/>
                </a:ln>
                <a:solidFill>
                  <a:schemeClr val="tx1"/>
                </a:solidFill>
                <a:effectLst/>
                <a:latin typeface="Arial" charset="0"/>
              </a:rPr>
              <a:t> infiltrate on plain film chest radiograph or ground-glass opacities on chest CT?</a:t>
            </a:r>
            <a:endParaRPr kumimoji="0" lang="en-US" sz="1200" i="0" u="none" strike="noStrike" cap="none" normalizeH="0" baseline="0" dirty="0" smtClean="0">
              <a:ln>
                <a:noFill/>
              </a:ln>
              <a:solidFill>
                <a:schemeClr val="tx1"/>
              </a:solidFill>
              <a:effectLst/>
              <a:latin typeface="Arial" charset="0"/>
            </a:endParaRPr>
          </a:p>
        </p:txBody>
      </p:sp>
      <p:sp>
        <p:nvSpPr>
          <p:cNvPr id="6" name="Rounded Rectangle 5"/>
          <p:cNvSpPr/>
          <p:nvPr/>
        </p:nvSpPr>
        <p:spPr bwMode="auto">
          <a:xfrm>
            <a:off x="5593110" y="2653523"/>
            <a:ext cx="2845087" cy="48294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lang="en-US" sz="1200" dirty="0" smtClean="0">
                <a:solidFill>
                  <a:schemeClr val="tx1"/>
                </a:solidFill>
                <a:latin typeface="Arial" charset="0"/>
              </a:rPr>
              <a:t>Result of respiratory infectious disease laboratory tests?</a:t>
            </a:r>
            <a:endParaRPr kumimoji="0" lang="en-US" sz="1200" i="0" u="none" strike="noStrike" cap="none" normalizeH="0" baseline="0" dirty="0" smtClean="0">
              <a:ln>
                <a:noFill/>
              </a:ln>
              <a:solidFill>
                <a:schemeClr val="tx1"/>
              </a:solidFill>
              <a:effectLst/>
              <a:latin typeface="Arial" charset="0"/>
            </a:endParaRPr>
          </a:p>
        </p:txBody>
      </p:sp>
      <p:cxnSp>
        <p:nvCxnSpPr>
          <p:cNvPr id="11" name="Straight Connector 10"/>
          <p:cNvCxnSpPr/>
          <p:nvPr/>
        </p:nvCxnSpPr>
        <p:spPr bwMode="auto">
          <a:xfrm flipH="1">
            <a:off x="4552942" y="1150209"/>
            <a:ext cx="1" cy="2286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flipV="1">
            <a:off x="1465839" y="1383057"/>
            <a:ext cx="568352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Arrow Connector 14"/>
          <p:cNvCxnSpPr/>
          <p:nvPr/>
        </p:nvCxnSpPr>
        <p:spPr bwMode="auto">
          <a:xfrm>
            <a:off x="7158568" y="1377105"/>
            <a:ext cx="0" cy="2596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1465839" y="1391486"/>
            <a:ext cx="0" cy="2662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Connector 16"/>
          <p:cNvCxnSpPr/>
          <p:nvPr/>
        </p:nvCxnSpPr>
        <p:spPr bwMode="auto">
          <a:xfrm flipH="1">
            <a:off x="5973135" y="2161861"/>
            <a:ext cx="1" cy="2286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bwMode="auto">
          <a:xfrm flipV="1">
            <a:off x="2587923" y="2392831"/>
            <a:ext cx="4581198"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Arrow Connector 18"/>
          <p:cNvCxnSpPr/>
          <p:nvPr/>
        </p:nvCxnSpPr>
        <p:spPr bwMode="auto">
          <a:xfrm>
            <a:off x="7169123" y="2392831"/>
            <a:ext cx="0" cy="2662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a:off x="2587923" y="2392831"/>
            <a:ext cx="0" cy="2662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Connector 20"/>
          <p:cNvCxnSpPr/>
          <p:nvPr/>
        </p:nvCxnSpPr>
        <p:spPr bwMode="auto">
          <a:xfrm>
            <a:off x="7149367" y="3136466"/>
            <a:ext cx="0" cy="3441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54315" y="3489272"/>
            <a:ext cx="50251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9" name="TextBox 58"/>
          <p:cNvSpPr txBox="1"/>
          <p:nvPr/>
        </p:nvSpPr>
        <p:spPr>
          <a:xfrm>
            <a:off x="2541299" y="3145447"/>
            <a:ext cx="1181529" cy="369332"/>
          </a:xfrm>
          <a:prstGeom prst="rect">
            <a:avLst/>
          </a:prstGeom>
          <a:noFill/>
        </p:spPr>
        <p:txBody>
          <a:bodyPr wrap="square" rtlCol="0">
            <a:spAutoFit/>
          </a:bodyPr>
          <a:lstStyle/>
          <a:p>
            <a:r>
              <a:rPr lang="en-US" sz="900" dirty="0" smtClean="0"/>
              <a:t>(+) infection via culture or PCR</a:t>
            </a:r>
            <a:endParaRPr lang="en-US" sz="900" dirty="0"/>
          </a:p>
        </p:txBody>
      </p:sp>
      <p:sp>
        <p:nvSpPr>
          <p:cNvPr id="60" name="TextBox 59"/>
          <p:cNvSpPr txBox="1"/>
          <p:nvPr/>
        </p:nvSpPr>
        <p:spPr>
          <a:xfrm>
            <a:off x="4339815" y="3197774"/>
            <a:ext cx="1181529" cy="230832"/>
          </a:xfrm>
          <a:prstGeom prst="rect">
            <a:avLst/>
          </a:prstGeom>
          <a:noFill/>
        </p:spPr>
        <p:txBody>
          <a:bodyPr wrap="square" rtlCol="0">
            <a:spAutoFit/>
          </a:bodyPr>
          <a:lstStyle/>
          <a:p>
            <a:pPr algn="ctr"/>
            <a:r>
              <a:rPr lang="en-US" sz="900" dirty="0" smtClean="0"/>
              <a:t>Labs not performed</a:t>
            </a:r>
            <a:endParaRPr lang="en-US" sz="900" dirty="0"/>
          </a:p>
        </p:txBody>
      </p:sp>
      <p:sp>
        <p:nvSpPr>
          <p:cNvPr id="61" name="TextBox 60"/>
          <p:cNvSpPr txBox="1"/>
          <p:nvPr/>
        </p:nvSpPr>
        <p:spPr>
          <a:xfrm>
            <a:off x="7020242" y="3215360"/>
            <a:ext cx="1181529" cy="230832"/>
          </a:xfrm>
          <a:prstGeom prst="rect">
            <a:avLst/>
          </a:prstGeom>
          <a:noFill/>
        </p:spPr>
        <p:txBody>
          <a:bodyPr wrap="square" rtlCol="0">
            <a:spAutoFit/>
          </a:bodyPr>
          <a:lstStyle/>
          <a:p>
            <a:pPr algn="ctr"/>
            <a:r>
              <a:rPr lang="en-US" sz="900" dirty="0" smtClean="0"/>
              <a:t>(-) labs</a:t>
            </a:r>
            <a:r>
              <a:rPr lang="en-US" sz="900" b="1" dirty="0" smtClean="0"/>
              <a:t>^</a:t>
            </a:r>
            <a:endParaRPr lang="en-US" sz="900" b="1" dirty="0"/>
          </a:p>
        </p:txBody>
      </p:sp>
      <p:cxnSp>
        <p:nvCxnSpPr>
          <p:cNvPr id="62" name="Straight Arrow Connector 61"/>
          <p:cNvCxnSpPr/>
          <p:nvPr/>
        </p:nvCxnSpPr>
        <p:spPr bwMode="auto">
          <a:xfrm>
            <a:off x="2654315" y="3489272"/>
            <a:ext cx="0" cy="2662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3" name="Straight Arrow Connector 62"/>
          <p:cNvCxnSpPr/>
          <p:nvPr/>
        </p:nvCxnSpPr>
        <p:spPr bwMode="auto">
          <a:xfrm>
            <a:off x="4851272" y="3489271"/>
            <a:ext cx="0" cy="2662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4" name="Straight Arrow Connector 63"/>
          <p:cNvCxnSpPr/>
          <p:nvPr/>
        </p:nvCxnSpPr>
        <p:spPr bwMode="auto">
          <a:xfrm>
            <a:off x="7677738" y="3489271"/>
            <a:ext cx="0" cy="2662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6" name="Rounded Rectangle 65"/>
          <p:cNvSpPr/>
          <p:nvPr/>
        </p:nvSpPr>
        <p:spPr bwMode="auto">
          <a:xfrm>
            <a:off x="6418617" y="3795554"/>
            <a:ext cx="2518242" cy="49027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Any evidence</a:t>
            </a:r>
            <a:r>
              <a:rPr kumimoji="0" lang="en-US" sz="1200" i="0" u="none" strike="noStrike" cap="none" normalizeH="0" dirty="0" smtClean="0">
                <a:ln>
                  <a:noFill/>
                </a:ln>
                <a:solidFill>
                  <a:schemeClr val="tx1"/>
                </a:solidFill>
                <a:effectLst/>
                <a:latin typeface="Arial" charset="0"/>
              </a:rPr>
              <a:t> in medical record of alternative plausible diagnoses</a:t>
            </a:r>
            <a:r>
              <a:rPr kumimoji="0" lang="en-US" sz="1200" i="0" u="none" strike="noStrike" cap="none" normalizeH="0" baseline="0" dirty="0" smtClean="0">
                <a:ln>
                  <a:noFill/>
                </a:ln>
                <a:solidFill>
                  <a:schemeClr val="tx1"/>
                </a:solidFill>
                <a:effectLst/>
                <a:latin typeface="Arial" charset="0"/>
              </a:rPr>
              <a:t>?</a:t>
            </a:r>
          </a:p>
        </p:txBody>
      </p:sp>
      <p:cxnSp>
        <p:nvCxnSpPr>
          <p:cNvPr id="68" name="Straight Connector 67"/>
          <p:cNvCxnSpPr/>
          <p:nvPr/>
        </p:nvCxnSpPr>
        <p:spPr bwMode="auto">
          <a:xfrm flipH="1">
            <a:off x="2178174" y="5273956"/>
            <a:ext cx="1" cy="2286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bwMode="auto">
          <a:xfrm>
            <a:off x="837889" y="5507928"/>
            <a:ext cx="3257447"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Arrow Connector 69"/>
          <p:cNvCxnSpPr/>
          <p:nvPr/>
        </p:nvCxnSpPr>
        <p:spPr bwMode="auto">
          <a:xfrm>
            <a:off x="4095336" y="5507928"/>
            <a:ext cx="0" cy="2662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1" name="Straight Arrow Connector 70"/>
          <p:cNvCxnSpPr/>
          <p:nvPr/>
        </p:nvCxnSpPr>
        <p:spPr bwMode="auto">
          <a:xfrm>
            <a:off x="823553" y="5507928"/>
            <a:ext cx="0" cy="2662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4" name="Straight Connector 73"/>
          <p:cNvCxnSpPr/>
          <p:nvPr/>
        </p:nvCxnSpPr>
        <p:spPr bwMode="auto">
          <a:xfrm flipH="1">
            <a:off x="7700157" y="4287265"/>
            <a:ext cx="1" cy="2286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bwMode="auto">
          <a:xfrm>
            <a:off x="7010400" y="4515865"/>
            <a:ext cx="14141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Straight Arrow Connector 75"/>
          <p:cNvCxnSpPr/>
          <p:nvPr/>
        </p:nvCxnSpPr>
        <p:spPr bwMode="auto">
          <a:xfrm>
            <a:off x="8424584" y="4515865"/>
            <a:ext cx="0" cy="2662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7" name="Straight Arrow Connector 76"/>
          <p:cNvCxnSpPr/>
          <p:nvPr/>
        </p:nvCxnSpPr>
        <p:spPr bwMode="auto">
          <a:xfrm>
            <a:off x="7010400" y="4515865"/>
            <a:ext cx="0" cy="2662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1" name="Rectangle 80"/>
          <p:cNvSpPr/>
          <p:nvPr/>
        </p:nvSpPr>
        <p:spPr bwMode="auto">
          <a:xfrm>
            <a:off x="6446334" y="4780222"/>
            <a:ext cx="1093014" cy="339261"/>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lang="en-US" sz="1400" b="1" dirty="0" smtClean="0">
                <a:solidFill>
                  <a:schemeClr val="bg1"/>
                </a:solidFill>
              </a:rPr>
              <a:t>Confirmed</a:t>
            </a:r>
            <a:endParaRPr kumimoji="0" lang="en-US" sz="1400" b="1" i="0" u="none" strike="noStrike" cap="none" normalizeH="0" baseline="0" dirty="0" smtClean="0">
              <a:ln>
                <a:noFill/>
              </a:ln>
              <a:solidFill>
                <a:schemeClr val="bg1"/>
              </a:solidFill>
              <a:effectLst/>
              <a:latin typeface="Arial" charset="0"/>
            </a:endParaRPr>
          </a:p>
        </p:txBody>
      </p:sp>
      <p:sp>
        <p:nvSpPr>
          <p:cNvPr id="82" name="Rectangle 81"/>
          <p:cNvSpPr/>
          <p:nvPr/>
        </p:nvSpPr>
        <p:spPr bwMode="auto">
          <a:xfrm>
            <a:off x="277046" y="5786834"/>
            <a:ext cx="1093014" cy="33926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lang="en-US" sz="1400" b="1" dirty="0" smtClean="0">
                <a:solidFill>
                  <a:schemeClr val="bg1"/>
                </a:solidFill>
              </a:rPr>
              <a:t>Probable</a:t>
            </a:r>
            <a:endParaRPr kumimoji="0" lang="en-US" sz="1400" b="1" i="0" u="none" strike="noStrike" cap="none" normalizeH="0" baseline="0" dirty="0" smtClean="0">
              <a:ln>
                <a:noFill/>
              </a:ln>
              <a:solidFill>
                <a:schemeClr val="bg1"/>
              </a:solidFill>
              <a:effectLst/>
            </a:endParaRPr>
          </a:p>
        </p:txBody>
      </p:sp>
      <p:sp>
        <p:nvSpPr>
          <p:cNvPr id="83" name="TextBox 82"/>
          <p:cNvSpPr txBox="1"/>
          <p:nvPr/>
        </p:nvSpPr>
        <p:spPr>
          <a:xfrm>
            <a:off x="1425300" y="1203558"/>
            <a:ext cx="594833" cy="230832"/>
          </a:xfrm>
          <a:prstGeom prst="rect">
            <a:avLst/>
          </a:prstGeom>
          <a:noFill/>
        </p:spPr>
        <p:txBody>
          <a:bodyPr wrap="square" rtlCol="0">
            <a:spAutoFit/>
          </a:bodyPr>
          <a:lstStyle/>
          <a:p>
            <a:r>
              <a:rPr lang="en-US" sz="900" dirty="0" smtClean="0"/>
              <a:t>No</a:t>
            </a:r>
            <a:endParaRPr lang="en-US" sz="900" dirty="0"/>
          </a:p>
        </p:txBody>
      </p:sp>
      <p:sp>
        <p:nvSpPr>
          <p:cNvPr id="84" name="TextBox 83"/>
          <p:cNvSpPr txBox="1"/>
          <p:nvPr/>
        </p:nvSpPr>
        <p:spPr>
          <a:xfrm>
            <a:off x="2528595" y="2168110"/>
            <a:ext cx="594833" cy="230832"/>
          </a:xfrm>
          <a:prstGeom prst="rect">
            <a:avLst/>
          </a:prstGeom>
          <a:noFill/>
        </p:spPr>
        <p:txBody>
          <a:bodyPr wrap="square" rtlCol="0">
            <a:spAutoFit/>
          </a:bodyPr>
          <a:lstStyle/>
          <a:p>
            <a:r>
              <a:rPr lang="en-US" sz="900" dirty="0" smtClean="0"/>
              <a:t>No</a:t>
            </a:r>
            <a:endParaRPr lang="en-US" sz="900" dirty="0"/>
          </a:p>
        </p:txBody>
      </p:sp>
      <p:sp>
        <p:nvSpPr>
          <p:cNvPr id="85" name="TextBox 84"/>
          <p:cNvSpPr txBox="1"/>
          <p:nvPr/>
        </p:nvSpPr>
        <p:spPr>
          <a:xfrm>
            <a:off x="719878" y="5286938"/>
            <a:ext cx="594833" cy="230832"/>
          </a:xfrm>
          <a:prstGeom prst="rect">
            <a:avLst/>
          </a:prstGeom>
          <a:noFill/>
        </p:spPr>
        <p:txBody>
          <a:bodyPr wrap="square" rtlCol="0">
            <a:spAutoFit/>
          </a:bodyPr>
          <a:lstStyle/>
          <a:p>
            <a:r>
              <a:rPr lang="en-US" sz="900" dirty="0" smtClean="0"/>
              <a:t>No</a:t>
            </a:r>
            <a:endParaRPr lang="en-US" sz="900" dirty="0"/>
          </a:p>
        </p:txBody>
      </p:sp>
      <p:sp>
        <p:nvSpPr>
          <p:cNvPr id="86" name="TextBox 85"/>
          <p:cNvSpPr txBox="1"/>
          <p:nvPr/>
        </p:nvSpPr>
        <p:spPr>
          <a:xfrm>
            <a:off x="6891819" y="4318812"/>
            <a:ext cx="594833" cy="230832"/>
          </a:xfrm>
          <a:prstGeom prst="rect">
            <a:avLst/>
          </a:prstGeom>
          <a:noFill/>
        </p:spPr>
        <p:txBody>
          <a:bodyPr wrap="square" rtlCol="0">
            <a:spAutoFit/>
          </a:bodyPr>
          <a:lstStyle/>
          <a:p>
            <a:r>
              <a:rPr lang="en-US" sz="900" dirty="0" smtClean="0"/>
              <a:t>No</a:t>
            </a:r>
            <a:endParaRPr lang="en-US" sz="900" dirty="0"/>
          </a:p>
        </p:txBody>
      </p:sp>
      <p:sp>
        <p:nvSpPr>
          <p:cNvPr id="87" name="TextBox 86"/>
          <p:cNvSpPr txBox="1"/>
          <p:nvPr/>
        </p:nvSpPr>
        <p:spPr>
          <a:xfrm>
            <a:off x="6840319" y="1204152"/>
            <a:ext cx="594833" cy="230832"/>
          </a:xfrm>
          <a:prstGeom prst="rect">
            <a:avLst/>
          </a:prstGeom>
          <a:noFill/>
        </p:spPr>
        <p:txBody>
          <a:bodyPr wrap="square" rtlCol="0">
            <a:spAutoFit/>
          </a:bodyPr>
          <a:lstStyle/>
          <a:p>
            <a:r>
              <a:rPr lang="en-US" sz="900" dirty="0" smtClean="0"/>
              <a:t>Yes</a:t>
            </a:r>
            <a:endParaRPr lang="en-US" sz="900" dirty="0"/>
          </a:p>
        </p:txBody>
      </p:sp>
      <p:sp>
        <p:nvSpPr>
          <p:cNvPr id="88" name="TextBox 87"/>
          <p:cNvSpPr txBox="1"/>
          <p:nvPr/>
        </p:nvSpPr>
        <p:spPr>
          <a:xfrm>
            <a:off x="6840319" y="2168110"/>
            <a:ext cx="594833" cy="230832"/>
          </a:xfrm>
          <a:prstGeom prst="rect">
            <a:avLst/>
          </a:prstGeom>
          <a:noFill/>
        </p:spPr>
        <p:txBody>
          <a:bodyPr wrap="square" rtlCol="0">
            <a:spAutoFit/>
          </a:bodyPr>
          <a:lstStyle/>
          <a:p>
            <a:r>
              <a:rPr lang="en-US" sz="900" dirty="0" smtClean="0"/>
              <a:t>Yes</a:t>
            </a:r>
            <a:endParaRPr lang="en-US" sz="900" dirty="0"/>
          </a:p>
        </p:txBody>
      </p:sp>
      <p:sp>
        <p:nvSpPr>
          <p:cNvPr id="89" name="TextBox 88"/>
          <p:cNvSpPr txBox="1"/>
          <p:nvPr/>
        </p:nvSpPr>
        <p:spPr>
          <a:xfrm>
            <a:off x="8127167" y="4318812"/>
            <a:ext cx="594833" cy="230832"/>
          </a:xfrm>
          <a:prstGeom prst="rect">
            <a:avLst/>
          </a:prstGeom>
          <a:noFill/>
        </p:spPr>
        <p:txBody>
          <a:bodyPr wrap="square" rtlCol="0">
            <a:spAutoFit/>
          </a:bodyPr>
          <a:lstStyle/>
          <a:p>
            <a:r>
              <a:rPr lang="en-US" sz="900" dirty="0" smtClean="0"/>
              <a:t>Yes</a:t>
            </a:r>
            <a:endParaRPr lang="en-US" sz="900" dirty="0"/>
          </a:p>
        </p:txBody>
      </p:sp>
      <p:sp>
        <p:nvSpPr>
          <p:cNvPr id="90" name="TextBox 89"/>
          <p:cNvSpPr txBox="1"/>
          <p:nvPr/>
        </p:nvSpPr>
        <p:spPr>
          <a:xfrm>
            <a:off x="3744867" y="5288182"/>
            <a:ext cx="594833" cy="230832"/>
          </a:xfrm>
          <a:prstGeom prst="rect">
            <a:avLst/>
          </a:prstGeom>
          <a:noFill/>
        </p:spPr>
        <p:txBody>
          <a:bodyPr wrap="square" rtlCol="0">
            <a:spAutoFit/>
          </a:bodyPr>
          <a:lstStyle/>
          <a:p>
            <a:r>
              <a:rPr lang="en-US" sz="900" dirty="0" smtClean="0"/>
              <a:t>Yes</a:t>
            </a:r>
            <a:endParaRPr lang="en-US" sz="900" dirty="0"/>
          </a:p>
        </p:txBody>
      </p:sp>
      <p:cxnSp>
        <p:nvCxnSpPr>
          <p:cNvPr id="91" name="Straight Connector 90"/>
          <p:cNvCxnSpPr/>
          <p:nvPr/>
        </p:nvCxnSpPr>
        <p:spPr bwMode="auto">
          <a:xfrm flipH="1">
            <a:off x="3709400" y="4270232"/>
            <a:ext cx="1" cy="2286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bwMode="auto">
          <a:xfrm>
            <a:off x="2974795" y="4506543"/>
            <a:ext cx="14141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Straight Arrow Connector 92"/>
          <p:cNvCxnSpPr/>
          <p:nvPr/>
        </p:nvCxnSpPr>
        <p:spPr bwMode="auto">
          <a:xfrm>
            <a:off x="4388979" y="4506543"/>
            <a:ext cx="0" cy="2662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4" name="Straight Arrow Connector 93"/>
          <p:cNvCxnSpPr/>
          <p:nvPr/>
        </p:nvCxnSpPr>
        <p:spPr bwMode="auto">
          <a:xfrm>
            <a:off x="2974795" y="4506543"/>
            <a:ext cx="0" cy="2662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5" name="TextBox 94"/>
          <p:cNvSpPr txBox="1"/>
          <p:nvPr/>
        </p:nvSpPr>
        <p:spPr>
          <a:xfrm>
            <a:off x="2840143" y="4307714"/>
            <a:ext cx="594833" cy="230832"/>
          </a:xfrm>
          <a:prstGeom prst="rect">
            <a:avLst/>
          </a:prstGeom>
          <a:noFill/>
        </p:spPr>
        <p:txBody>
          <a:bodyPr wrap="square" rtlCol="0">
            <a:spAutoFit/>
          </a:bodyPr>
          <a:lstStyle/>
          <a:p>
            <a:r>
              <a:rPr lang="en-US" sz="900" dirty="0" smtClean="0"/>
              <a:t>No</a:t>
            </a:r>
            <a:endParaRPr lang="en-US" sz="900" dirty="0"/>
          </a:p>
        </p:txBody>
      </p:sp>
      <p:sp>
        <p:nvSpPr>
          <p:cNvPr id="96" name="TextBox 95"/>
          <p:cNvSpPr txBox="1"/>
          <p:nvPr/>
        </p:nvSpPr>
        <p:spPr>
          <a:xfrm>
            <a:off x="4095336" y="4314516"/>
            <a:ext cx="594833" cy="230832"/>
          </a:xfrm>
          <a:prstGeom prst="rect">
            <a:avLst/>
          </a:prstGeom>
          <a:noFill/>
        </p:spPr>
        <p:txBody>
          <a:bodyPr wrap="square" rtlCol="0">
            <a:spAutoFit/>
          </a:bodyPr>
          <a:lstStyle/>
          <a:p>
            <a:r>
              <a:rPr lang="en-US" sz="900" dirty="0" smtClean="0"/>
              <a:t>Yes</a:t>
            </a:r>
            <a:endParaRPr lang="en-US" sz="900" dirty="0"/>
          </a:p>
        </p:txBody>
      </p:sp>
      <p:sp>
        <p:nvSpPr>
          <p:cNvPr id="97" name="Rounded Rectangle 96"/>
          <p:cNvSpPr/>
          <p:nvPr/>
        </p:nvSpPr>
        <p:spPr bwMode="auto">
          <a:xfrm>
            <a:off x="935616" y="4778305"/>
            <a:ext cx="2518242" cy="49027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Any evidence</a:t>
            </a:r>
            <a:r>
              <a:rPr kumimoji="0" lang="en-US" sz="1200" i="0" u="none" strike="noStrike" cap="none" normalizeH="0" dirty="0" smtClean="0">
                <a:ln>
                  <a:noFill/>
                </a:ln>
                <a:solidFill>
                  <a:schemeClr val="tx1"/>
                </a:solidFill>
                <a:effectLst/>
                <a:latin typeface="Arial" charset="0"/>
              </a:rPr>
              <a:t> in medical record of alternative plausible diagnoses</a:t>
            </a:r>
            <a:r>
              <a:rPr kumimoji="0" lang="en-US" sz="1200" i="0" u="none" strike="noStrike" cap="none" normalizeH="0" baseline="0" dirty="0" smtClean="0">
                <a:ln>
                  <a:noFill/>
                </a:ln>
                <a:solidFill>
                  <a:schemeClr val="tx1"/>
                </a:solidFill>
                <a:effectLst/>
                <a:latin typeface="Arial" charset="0"/>
              </a:rPr>
              <a:t>?</a:t>
            </a:r>
          </a:p>
        </p:txBody>
      </p:sp>
      <p:sp>
        <p:nvSpPr>
          <p:cNvPr id="98" name="Rectangle 97"/>
          <p:cNvSpPr/>
          <p:nvPr/>
        </p:nvSpPr>
        <p:spPr bwMode="auto">
          <a:xfrm>
            <a:off x="3777953" y="4796589"/>
            <a:ext cx="1212885" cy="345172"/>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Not a Case</a:t>
            </a:r>
          </a:p>
        </p:txBody>
      </p:sp>
      <p:sp>
        <p:nvSpPr>
          <p:cNvPr id="99" name="Rectangle 98"/>
          <p:cNvSpPr/>
          <p:nvPr/>
        </p:nvSpPr>
        <p:spPr bwMode="auto">
          <a:xfrm>
            <a:off x="3514766" y="5787962"/>
            <a:ext cx="1212885" cy="345172"/>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Not a Case</a:t>
            </a:r>
          </a:p>
        </p:txBody>
      </p:sp>
      <p:sp>
        <p:nvSpPr>
          <p:cNvPr id="100" name="Rectangle 99"/>
          <p:cNvSpPr/>
          <p:nvPr/>
        </p:nvSpPr>
        <p:spPr bwMode="auto">
          <a:xfrm>
            <a:off x="7786786" y="4780222"/>
            <a:ext cx="1212885" cy="345172"/>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Not a Case</a:t>
            </a:r>
          </a:p>
        </p:txBody>
      </p:sp>
      <p:sp>
        <p:nvSpPr>
          <p:cNvPr id="101" name="Rectangle 100"/>
          <p:cNvSpPr/>
          <p:nvPr/>
        </p:nvSpPr>
        <p:spPr bwMode="auto">
          <a:xfrm>
            <a:off x="1961913" y="2670148"/>
            <a:ext cx="1212885" cy="345172"/>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Not a Case</a:t>
            </a:r>
          </a:p>
        </p:txBody>
      </p:sp>
      <p:sp>
        <p:nvSpPr>
          <p:cNvPr id="102" name="Rectangle 101"/>
          <p:cNvSpPr/>
          <p:nvPr/>
        </p:nvSpPr>
        <p:spPr bwMode="auto">
          <a:xfrm>
            <a:off x="867977" y="1668536"/>
            <a:ext cx="1212885" cy="345172"/>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Not a Case</a:t>
            </a:r>
          </a:p>
        </p:txBody>
      </p:sp>
      <p:sp>
        <p:nvSpPr>
          <p:cNvPr id="65" name="Rounded Rectangle 64"/>
          <p:cNvSpPr/>
          <p:nvPr/>
        </p:nvSpPr>
        <p:spPr bwMode="auto">
          <a:xfrm>
            <a:off x="1353028" y="3772431"/>
            <a:ext cx="4889644" cy="526357"/>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rPr>
              <a:t>Does the medical</a:t>
            </a:r>
            <a:r>
              <a:rPr kumimoji="0" lang="en-US" sz="1200" i="0" u="none" strike="noStrike" cap="none" normalizeH="0" dirty="0" smtClean="0">
                <a:ln>
                  <a:noFill/>
                </a:ln>
                <a:solidFill>
                  <a:schemeClr val="tx1"/>
                </a:solidFill>
                <a:effectLst/>
                <a:latin typeface="Arial" charset="0"/>
              </a:rPr>
              <a:t> team providing care to the patient believe infectious disease is the sole cause of the lung injury</a:t>
            </a:r>
            <a:r>
              <a:rPr kumimoji="0" lang="en-US" sz="1200" i="0" u="none" strike="noStrike" cap="none" normalizeH="0" baseline="0" dirty="0" smtClean="0">
                <a:ln>
                  <a:noFill/>
                </a:ln>
                <a:solidFill>
                  <a:schemeClr val="tx1"/>
                </a:solidFill>
                <a:effectLst/>
                <a:latin typeface="Arial" charset="0"/>
              </a:rPr>
              <a:t>?</a:t>
            </a:r>
          </a:p>
        </p:txBody>
      </p:sp>
      <p:sp>
        <p:nvSpPr>
          <p:cNvPr id="103" name="TextBox 102"/>
          <p:cNvSpPr txBox="1"/>
          <p:nvPr/>
        </p:nvSpPr>
        <p:spPr>
          <a:xfrm>
            <a:off x="5472967" y="5488702"/>
            <a:ext cx="3645879" cy="1031051"/>
          </a:xfrm>
          <a:prstGeom prst="rect">
            <a:avLst/>
          </a:prstGeom>
          <a:noFill/>
        </p:spPr>
        <p:txBody>
          <a:bodyPr wrap="square" rtlCol="0">
            <a:spAutoFit/>
          </a:bodyPr>
          <a:lstStyle/>
          <a:p>
            <a:r>
              <a:rPr lang="en-US" sz="1100" b="1" dirty="0" smtClean="0"/>
              <a:t>^</a:t>
            </a:r>
            <a:r>
              <a:rPr lang="en-US" sz="1000" dirty="0" smtClean="0"/>
              <a:t> Negative labs must include negative results for all of the following: influenza (PCR or rapid), </a:t>
            </a:r>
            <a:r>
              <a:rPr lang="en-US" sz="1000" i="1" dirty="0" smtClean="0"/>
              <a:t>Streptococcus pneumoniae </a:t>
            </a:r>
            <a:r>
              <a:rPr lang="en-US" sz="1000" dirty="0" smtClean="0"/>
              <a:t>and </a:t>
            </a:r>
            <a:r>
              <a:rPr lang="en-US" sz="1000" i="1" dirty="0" smtClean="0"/>
              <a:t>Legionella</a:t>
            </a:r>
            <a:r>
              <a:rPr lang="en-US" sz="1000" dirty="0" smtClean="0"/>
              <a:t>, sputum culture if productive cough, </a:t>
            </a:r>
            <a:r>
              <a:rPr lang="en-US" sz="1000" dirty="0" err="1" smtClean="0"/>
              <a:t>bronchoalveolar</a:t>
            </a:r>
            <a:r>
              <a:rPr lang="en-US" sz="1000" dirty="0" smtClean="0"/>
              <a:t> lavage (BAL) culture if done, blood culture, HIV-related opportunistic respiratory infections if appropriate</a:t>
            </a:r>
            <a:endParaRPr lang="en-US" sz="1000" dirty="0"/>
          </a:p>
        </p:txBody>
      </p:sp>
    </p:spTree>
    <p:extLst>
      <p:ext uri="{BB962C8B-B14F-4D97-AF65-F5344CB8AC3E}">
        <p14:creationId xmlns:p14="http://schemas.microsoft.com/office/powerpoint/2010/main" val="1250398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6740"/>
            <a:ext cx="8229600" cy="1248355"/>
          </a:xfrm>
        </p:spPr>
        <p:txBody>
          <a:bodyPr>
            <a:normAutofit fontScale="90000"/>
          </a:bodyPr>
          <a:lstStyle/>
          <a:p>
            <a:r>
              <a:rPr lang="en-US" dirty="0" smtClean="0"/>
              <a:t>Department of Defense</a:t>
            </a:r>
            <a:br>
              <a:rPr lang="en-US" dirty="0" smtClean="0"/>
            </a:br>
            <a:r>
              <a:rPr lang="en-US" dirty="0" smtClean="0"/>
              <a:t>Reporting Requirements </a:t>
            </a:r>
            <a:br>
              <a:rPr lang="en-US" dirty="0" smtClean="0"/>
            </a:br>
            <a:r>
              <a:rPr lang="en-US" dirty="0" smtClean="0"/>
              <a:t>for cases of EVALI</a:t>
            </a:r>
            <a:br>
              <a:rPr lang="en-US" dirty="0" smtClean="0"/>
            </a:br>
            <a:r>
              <a:rPr lang="en-US" dirty="0"/>
              <a:t/>
            </a:r>
            <a:br>
              <a:rPr lang="en-US" dirty="0"/>
            </a:br>
            <a:r>
              <a:rPr lang="en-US" sz="2000" dirty="0" smtClean="0"/>
              <a:t>**These requirements are subject to change. Each Service will send out specific guidance to MTFs soon.</a:t>
            </a:r>
            <a:endParaRPr lang="en-US" sz="2000" dirty="0"/>
          </a:p>
        </p:txBody>
      </p:sp>
      <p:sp>
        <p:nvSpPr>
          <p:cNvPr id="3" name="Slide Number Placeholder 2"/>
          <p:cNvSpPr>
            <a:spLocks noGrp="1"/>
          </p:cNvSpPr>
          <p:nvPr>
            <p:ph type="sldNum" sz="quarter" idx="4"/>
          </p:nvPr>
        </p:nvSpPr>
        <p:spPr/>
        <p:txBody>
          <a:bodyPr/>
          <a:lstStyle/>
          <a:p>
            <a:fld id="{09C0F965-679E-4964-9AA4-302CAD5CC36B}" type="slidenum">
              <a:rPr lang="en-US" smtClean="0"/>
              <a:pPr/>
              <a:t>21</a:t>
            </a:fld>
            <a:endParaRPr lang="en-US" dirty="0"/>
          </a:p>
        </p:txBody>
      </p:sp>
    </p:spTree>
    <p:extLst>
      <p:ext uri="{BB962C8B-B14F-4D97-AF65-F5344CB8AC3E}">
        <p14:creationId xmlns:p14="http://schemas.microsoft.com/office/powerpoint/2010/main" val="229588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Expectations</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22</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229" y="640080"/>
            <a:ext cx="7108272" cy="5426315"/>
          </a:xfrm>
          <a:prstGeom prst="rect">
            <a:avLst/>
          </a:prstGeom>
        </p:spPr>
      </p:pic>
      <p:sp>
        <p:nvSpPr>
          <p:cNvPr id="5" name="TextBox 4"/>
          <p:cNvSpPr txBox="1"/>
          <p:nvPr/>
        </p:nvSpPr>
        <p:spPr>
          <a:xfrm>
            <a:off x="275303" y="6135329"/>
            <a:ext cx="8436078" cy="369332"/>
          </a:xfrm>
          <a:prstGeom prst="rect">
            <a:avLst/>
          </a:prstGeom>
          <a:noFill/>
        </p:spPr>
        <p:txBody>
          <a:bodyPr wrap="square" rtlCol="0">
            <a:spAutoFit/>
          </a:bodyPr>
          <a:lstStyle/>
          <a:p>
            <a:r>
              <a:rPr lang="en-US" sz="900" dirty="0" smtClean="0"/>
              <a:t>Access the full 2-page form here: </a:t>
            </a:r>
            <a:r>
              <a:rPr lang="en-US" sz="900" dirty="0">
                <a:hlinkClick r:id="rId4"/>
              </a:rPr>
              <a:t>https://</a:t>
            </a:r>
            <a:r>
              <a:rPr lang="en-US" sz="900" dirty="0" smtClean="0">
                <a:hlinkClick r:id="rId4"/>
              </a:rPr>
              <a:t>www.cdc.gov/tobacco/basic_information/e-cigarettes/severe-lung-disease/healthcare-providers/pdfs/National-Case-Report-Form-v01.pdf</a:t>
            </a:r>
            <a:r>
              <a:rPr lang="en-US" sz="900" dirty="0" smtClean="0"/>
              <a:t>  </a:t>
            </a:r>
            <a:endParaRPr lang="en-US" sz="900" dirty="0"/>
          </a:p>
        </p:txBody>
      </p:sp>
    </p:spTree>
    <p:extLst>
      <p:ext uri="{BB962C8B-B14F-4D97-AF65-F5344CB8AC3E}">
        <p14:creationId xmlns:p14="http://schemas.microsoft.com/office/powerpoint/2010/main" val="2234776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and Reporting Expectations: CONUS</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23</a:t>
            </a:fld>
            <a:endParaRPr lang="en-US" dirty="0"/>
          </a:p>
        </p:txBody>
      </p:sp>
      <p:sp>
        <p:nvSpPr>
          <p:cNvPr id="4" name="TextBox 3"/>
          <p:cNvSpPr txBox="1"/>
          <p:nvPr/>
        </p:nvSpPr>
        <p:spPr>
          <a:xfrm>
            <a:off x="275303" y="727587"/>
            <a:ext cx="8652387" cy="6155531"/>
          </a:xfrm>
          <a:prstGeom prst="rect">
            <a:avLst/>
          </a:prstGeom>
          <a:noFill/>
        </p:spPr>
        <p:txBody>
          <a:bodyPr wrap="square" rtlCol="0">
            <a:spAutoFit/>
          </a:bodyPr>
          <a:lstStyle/>
          <a:p>
            <a:r>
              <a:rPr lang="en-US" b="1" dirty="0" smtClean="0"/>
              <a:t>All Service MTFs:</a:t>
            </a:r>
          </a:p>
          <a:p>
            <a:pPr marL="285750" indent="-285750">
              <a:buFont typeface="Arial" panose="020B0604020202020204" pitchFamily="34" charset="0"/>
              <a:buChar char="•"/>
            </a:pPr>
            <a:r>
              <a:rPr lang="en-US" sz="1600" dirty="0" smtClean="0"/>
              <a:t>Ensure that the case has been reported up your local chain of command </a:t>
            </a:r>
            <a:r>
              <a:rPr lang="en-US" sz="1600" b="1" dirty="0" smtClean="0"/>
              <a:t>AND</a:t>
            </a:r>
            <a:r>
              <a:rPr lang="en-US" sz="1600" dirty="0" smtClean="0"/>
              <a:t> to the state/local health department</a:t>
            </a:r>
          </a:p>
          <a:p>
            <a:pPr marL="285750" indent="-285750">
              <a:buFont typeface="Arial" panose="020B0604020202020204" pitchFamily="34" charset="0"/>
              <a:buChar char="•"/>
            </a:pPr>
            <a:r>
              <a:rPr lang="en-US" sz="1600" dirty="0" smtClean="0"/>
              <a:t>Obtain as much information as possible from AHLTA or your state/local health department and </a:t>
            </a:r>
            <a:r>
              <a:rPr lang="en-US" sz="1600" u="sng" dirty="0" smtClean="0"/>
              <a:t>report the case to DRSi and enter the CDC case ID number in the comments</a:t>
            </a:r>
          </a:p>
          <a:p>
            <a:endParaRPr lang="en-US" dirty="0" smtClean="0"/>
          </a:p>
          <a:p>
            <a:r>
              <a:rPr lang="en-US" b="1" dirty="0" smtClean="0"/>
              <a:t>Army MTFs:</a:t>
            </a:r>
          </a:p>
          <a:p>
            <a:pPr marL="285750" indent="-285750">
              <a:buFont typeface="Arial" panose="020B0604020202020204" pitchFamily="34" charset="0"/>
              <a:buChar char="•"/>
            </a:pPr>
            <a:r>
              <a:rPr lang="en-US" sz="1600" dirty="0" smtClean="0"/>
              <a:t>If possible, get a copy of the completed CDC case interview form and upload it into AHLTA</a:t>
            </a:r>
          </a:p>
          <a:p>
            <a:pPr marL="285750" indent="-285750">
              <a:buFont typeface="Arial" panose="020B0604020202020204" pitchFamily="34" charset="0"/>
              <a:buChar char="•"/>
            </a:pPr>
            <a:r>
              <a:rPr lang="en-US" sz="1600" dirty="0" smtClean="0"/>
              <a:t>If the state/local health department has not interviewed the case, try to interview the case using the CDC case interview form</a:t>
            </a:r>
          </a:p>
          <a:p>
            <a:pPr marL="285750" indent="-285750">
              <a:buFont typeface="Arial" panose="020B0604020202020204" pitchFamily="34" charset="0"/>
              <a:buChar char="•"/>
            </a:pPr>
            <a:endParaRPr lang="en-US" sz="1600" dirty="0"/>
          </a:p>
          <a:p>
            <a:r>
              <a:rPr lang="en-US" sz="1600" b="1" dirty="0" smtClean="0"/>
              <a:t>Air Force MTFs:</a:t>
            </a:r>
          </a:p>
          <a:p>
            <a:pPr marL="285750" indent="-285750">
              <a:buFont typeface="Arial" panose="020B0604020202020204" pitchFamily="34" charset="0"/>
              <a:buChar char="•"/>
            </a:pPr>
            <a:r>
              <a:rPr lang="en-US" sz="1600" dirty="0"/>
              <a:t>Coordinate with your state/local health department </a:t>
            </a:r>
          </a:p>
          <a:p>
            <a:pPr marL="718177" lvl="1" indent="-285750">
              <a:buFont typeface="Arial" panose="020B0604020202020204" pitchFamily="34" charset="0"/>
              <a:buChar char="•"/>
            </a:pPr>
            <a:r>
              <a:rPr lang="en-US" sz="1600" dirty="0"/>
              <a:t>Get their latest investigation form</a:t>
            </a:r>
          </a:p>
          <a:p>
            <a:pPr marL="718177" lvl="1" indent="-285750">
              <a:buFont typeface="Arial" panose="020B0604020202020204" pitchFamily="34" charset="0"/>
              <a:buChar char="•"/>
            </a:pPr>
            <a:r>
              <a:rPr lang="en-US" sz="1600" dirty="0"/>
              <a:t>Follow guidance from your state/local health department</a:t>
            </a:r>
          </a:p>
          <a:p>
            <a:pPr marL="285750" indent="-285750">
              <a:buFont typeface="Arial" panose="020B0604020202020204" pitchFamily="34" charset="0"/>
              <a:buChar char="•"/>
            </a:pPr>
            <a:r>
              <a:rPr lang="en-US" sz="1600" dirty="0" smtClean="0"/>
              <a:t>Report </a:t>
            </a:r>
            <a:r>
              <a:rPr lang="en-US" sz="1600" dirty="0"/>
              <a:t>to DRSi with as much relevant information as is available </a:t>
            </a:r>
          </a:p>
          <a:p>
            <a:pPr marL="285750" indent="-285750">
              <a:buFont typeface="Arial" panose="020B0604020202020204" pitchFamily="34" charset="0"/>
              <a:buChar char="•"/>
            </a:pPr>
            <a:endParaRPr lang="en-US" sz="1600" dirty="0" smtClean="0"/>
          </a:p>
          <a:p>
            <a:r>
              <a:rPr lang="en-US" b="1" dirty="0" smtClean="0"/>
              <a:t>Navy MTFs:</a:t>
            </a:r>
          </a:p>
          <a:p>
            <a:pPr marL="285750" indent="-285750">
              <a:buFont typeface="Arial" panose="020B0604020202020204" pitchFamily="34" charset="0"/>
              <a:buChar char="•"/>
            </a:pPr>
            <a:r>
              <a:rPr lang="en-US" sz="1600" dirty="0"/>
              <a:t>Coordinate with your state/local health department </a:t>
            </a:r>
          </a:p>
          <a:p>
            <a:pPr marL="718177" lvl="1" indent="-285750">
              <a:buFont typeface="Arial" panose="020B0604020202020204" pitchFamily="34" charset="0"/>
              <a:buChar char="•"/>
            </a:pPr>
            <a:r>
              <a:rPr lang="en-US" sz="1600" dirty="0"/>
              <a:t>Get their latest investigation form</a:t>
            </a:r>
          </a:p>
          <a:p>
            <a:pPr marL="718177" lvl="1" indent="-285750">
              <a:buFont typeface="Arial" panose="020B0604020202020204" pitchFamily="34" charset="0"/>
              <a:buChar char="•"/>
            </a:pPr>
            <a:r>
              <a:rPr lang="en-US" sz="1600" dirty="0"/>
              <a:t>Follow guidance from your state/local health department</a:t>
            </a:r>
          </a:p>
          <a:p>
            <a:pPr marL="285750" indent="-285750">
              <a:buFont typeface="Arial" panose="020B0604020202020204" pitchFamily="34" charset="0"/>
              <a:buChar char="•"/>
            </a:pPr>
            <a:r>
              <a:rPr lang="en-US" sz="1600" dirty="0" smtClean="0"/>
              <a:t>Report </a:t>
            </a:r>
            <a:r>
              <a:rPr lang="en-US" sz="1600" dirty="0"/>
              <a:t>cases through your chain of command in accordance with BUMED INST 3100.1A</a:t>
            </a:r>
          </a:p>
          <a:p>
            <a:pPr marL="285750" indent="-285750">
              <a:buFont typeface="Arial" panose="020B0604020202020204" pitchFamily="34" charset="0"/>
              <a:buChar char="•"/>
            </a:pPr>
            <a:r>
              <a:rPr lang="en-US" sz="1600" dirty="0" smtClean="0"/>
              <a:t>Report </a:t>
            </a:r>
            <a:r>
              <a:rPr lang="en-US" sz="1600" dirty="0"/>
              <a:t>to DRSi with as much relevant information as is available </a:t>
            </a:r>
          </a:p>
          <a:p>
            <a:endParaRPr lang="en-US" dirty="0" smtClean="0"/>
          </a:p>
        </p:txBody>
      </p:sp>
    </p:spTree>
    <p:extLst>
      <p:ext uri="{BB962C8B-B14F-4D97-AF65-F5344CB8AC3E}">
        <p14:creationId xmlns:p14="http://schemas.microsoft.com/office/powerpoint/2010/main" val="4211631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and Reporting Expectations: OCONUS</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24</a:t>
            </a:fld>
            <a:endParaRPr lang="en-US" dirty="0"/>
          </a:p>
        </p:txBody>
      </p:sp>
      <p:sp>
        <p:nvSpPr>
          <p:cNvPr id="4" name="TextBox 3"/>
          <p:cNvSpPr txBox="1"/>
          <p:nvPr/>
        </p:nvSpPr>
        <p:spPr>
          <a:xfrm>
            <a:off x="245806" y="1386348"/>
            <a:ext cx="8652387" cy="4401205"/>
          </a:xfrm>
          <a:prstGeom prst="rect">
            <a:avLst/>
          </a:prstGeom>
          <a:noFill/>
        </p:spPr>
        <p:txBody>
          <a:bodyPr wrap="square" rtlCol="0">
            <a:spAutoFit/>
          </a:bodyPr>
          <a:lstStyle/>
          <a:p>
            <a:r>
              <a:rPr lang="en-US" sz="2000" b="1" dirty="0" smtClean="0"/>
              <a:t>All Service MTFs:</a:t>
            </a:r>
          </a:p>
          <a:p>
            <a:pPr marL="285750" indent="-285750">
              <a:buFont typeface="Arial" panose="020B0604020202020204" pitchFamily="34" charset="0"/>
              <a:buChar char="•"/>
            </a:pPr>
            <a:r>
              <a:rPr lang="en-US" sz="2000" dirty="0" smtClean="0"/>
              <a:t>Report the case up your chain of command AND to DRSi</a:t>
            </a:r>
          </a:p>
          <a:p>
            <a:pPr marL="285750" indent="-285750">
              <a:buFont typeface="Arial" panose="020B0604020202020204" pitchFamily="34" charset="0"/>
              <a:buChar char="•"/>
            </a:pPr>
            <a:r>
              <a:rPr lang="en-US" sz="2000" dirty="0" smtClean="0"/>
              <a:t>Interview the case patient using the CDC case report form and send a copy of the completed form to your Service surveillance hub (APHC, USAFSAM, your NEPMU).</a:t>
            </a:r>
          </a:p>
          <a:p>
            <a:pPr marL="285750" indent="-285750">
              <a:buFont typeface="Arial" panose="020B0604020202020204" pitchFamily="34" charset="0"/>
              <a:buChar char="•"/>
            </a:pPr>
            <a:r>
              <a:rPr lang="en-US" sz="2000" dirty="0" smtClean="0"/>
              <a:t>Your Service surveillance hub will then send you a DoD CDC Case ID number</a:t>
            </a:r>
          </a:p>
          <a:p>
            <a:pPr marL="718177" lvl="1" indent="-285750">
              <a:buFont typeface="Arial" panose="020B0604020202020204" pitchFamily="34" charset="0"/>
              <a:buChar char="•"/>
            </a:pPr>
            <a:r>
              <a:rPr lang="en-US" sz="2000" dirty="0" smtClean="0"/>
              <a:t>Enter the DoD CDC case ID number in the DRSi medical event report in the comments section</a:t>
            </a:r>
          </a:p>
          <a:p>
            <a:pPr marL="718177" lvl="1" indent="-285750">
              <a:buFont typeface="Arial" panose="020B0604020202020204" pitchFamily="34" charset="0"/>
              <a:buChar char="•"/>
            </a:pPr>
            <a:endParaRPr lang="en-US" sz="2000" dirty="0"/>
          </a:p>
          <a:p>
            <a:r>
              <a:rPr lang="en-US" sz="2000" dirty="0" smtClean="0"/>
              <a:t>The Armed Forces Health Surveillance Division (AFHSD) will report OCONUS cases to the CDC. Entering the CDC case ID number in the DRSI comments ensures that cases are reported and were not double-reported.</a:t>
            </a:r>
          </a:p>
        </p:txBody>
      </p:sp>
    </p:spTree>
    <p:extLst>
      <p:ext uri="{BB962C8B-B14F-4D97-AF65-F5344CB8AC3E}">
        <p14:creationId xmlns:p14="http://schemas.microsoft.com/office/powerpoint/2010/main" val="3334834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 Reporting Expectations</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25</a:t>
            </a:fld>
            <a:endParaRPr lang="en-US" dirty="0"/>
          </a:p>
        </p:txBody>
      </p:sp>
      <p:sp>
        <p:nvSpPr>
          <p:cNvPr id="4" name="TextBox 3"/>
          <p:cNvSpPr txBox="1"/>
          <p:nvPr/>
        </p:nvSpPr>
        <p:spPr>
          <a:xfrm>
            <a:off x="138426" y="640080"/>
            <a:ext cx="3683880" cy="6247864"/>
          </a:xfrm>
          <a:prstGeom prst="rect">
            <a:avLst/>
          </a:prstGeom>
          <a:noFill/>
        </p:spPr>
        <p:txBody>
          <a:bodyPr wrap="square" rtlCol="0">
            <a:spAutoFit/>
          </a:bodyPr>
          <a:lstStyle/>
          <a:p>
            <a:r>
              <a:rPr lang="en-US" sz="2000" b="1" dirty="0" smtClean="0"/>
              <a:t>Reporting:</a:t>
            </a:r>
          </a:p>
          <a:p>
            <a:pPr marL="342900" indent="-342900">
              <a:buFont typeface="Arial" panose="020B0604020202020204" pitchFamily="34" charset="0"/>
              <a:buChar char="•"/>
            </a:pPr>
            <a:r>
              <a:rPr lang="en-US" sz="2000" dirty="0" smtClean="0"/>
              <a:t>Probable and confirmed cases of severe lung disease associated with e-cigarette use as defined by the CDC should be reported to:</a:t>
            </a:r>
          </a:p>
          <a:p>
            <a:pPr marL="775327" lvl="1" indent="-342900">
              <a:buFont typeface="Arial" panose="020B0604020202020204" pitchFamily="34" charset="0"/>
              <a:buChar char="•"/>
            </a:pPr>
            <a:r>
              <a:rPr lang="en-US" sz="2000" dirty="0" smtClean="0"/>
              <a:t>Your local chain of command </a:t>
            </a:r>
            <a:r>
              <a:rPr lang="en-US" sz="2000" b="1" dirty="0" smtClean="0"/>
              <a:t>AND</a:t>
            </a:r>
          </a:p>
          <a:p>
            <a:pPr marL="775327" lvl="1" indent="-342900">
              <a:buFont typeface="Arial" panose="020B0604020202020204" pitchFamily="34" charset="0"/>
              <a:buChar char="•"/>
            </a:pPr>
            <a:r>
              <a:rPr lang="en-US" sz="2000" dirty="0" smtClean="0"/>
              <a:t>State/local public health authority per state regulations </a:t>
            </a:r>
            <a:r>
              <a:rPr lang="en-US" sz="2000" b="1" dirty="0" smtClean="0"/>
              <a:t>AND</a:t>
            </a:r>
          </a:p>
          <a:p>
            <a:pPr marL="775327" lvl="1" indent="-342900">
              <a:buFont typeface="Arial" panose="020B0604020202020204" pitchFamily="34" charset="0"/>
              <a:buChar char="•"/>
            </a:pPr>
            <a:r>
              <a:rPr lang="en-US" sz="2000" dirty="0" smtClean="0"/>
              <a:t>The Disease Reporting System internet (DRSi) under the “Diagnosis” of “Any other unusual condition not listed”</a:t>
            </a:r>
          </a:p>
          <a:p>
            <a:pPr marL="775327" lvl="1" indent="-342900">
              <a:buFont typeface="Arial" panose="020B0604020202020204" pitchFamily="34" charset="0"/>
              <a:buChar char="•"/>
            </a:pPr>
            <a:r>
              <a:rPr lang="en-US" sz="2000" dirty="0" smtClean="0"/>
              <a:t>Enter information in the comments section</a:t>
            </a:r>
            <a:r>
              <a:rPr lang="en-US" sz="2000"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306" y="877965"/>
            <a:ext cx="5321694" cy="5005009"/>
          </a:xfrm>
          <a:prstGeom prst="rect">
            <a:avLst/>
          </a:prstGeom>
        </p:spPr>
      </p:pic>
    </p:spTree>
    <p:extLst>
      <p:ext uri="{BB962C8B-B14F-4D97-AF65-F5344CB8AC3E}">
        <p14:creationId xmlns:p14="http://schemas.microsoft.com/office/powerpoint/2010/main" val="3429764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DRSi Reporting</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26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377" y="640080"/>
            <a:ext cx="6272106" cy="5898863"/>
          </a:xfrm>
          <a:prstGeom prst="rect">
            <a:avLst/>
          </a:prstGeom>
        </p:spPr>
      </p:pic>
      <p:sp>
        <p:nvSpPr>
          <p:cNvPr id="5" name="Right Arrow 4"/>
          <p:cNvSpPr/>
          <p:nvPr/>
        </p:nvSpPr>
        <p:spPr bwMode="auto">
          <a:xfrm>
            <a:off x="1545993" y="3082018"/>
            <a:ext cx="1006867" cy="328773"/>
          </a:xfrm>
          <a:prstGeom prst="rightArrow">
            <a:avLst/>
          </a:prstGeom>
          <a:solidFill>
            <a:srgbClr val="B7391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1545992" y="5688342"/>
            <a:ext cx="1006867" cy="328773"/>
          </a:xfrm>
          <a:prstGeom prst="rightArrow">
            <a:avLst/>
          </a:prstGeom>
          <a:solidFill>
            <a:srgbClr val="B7391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6179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to Include in DRSi Report</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27</a:t>
            </a:fld>
            <a:endParaRPr lang="en-US" dirty="0"/>
          </a:p>
        </p:txBody>
      </p:sp>
      <p:sp>
        <p:nvSpPr>
          <p:cNvPr id="4" name="TextBox 3"/>
          <p:cNvSpPr txBox="1"/>
          <p:nvPr/>
        </p:nvSpPr>
        <p:spPr>
          <a:xfrm>
            <a:off x="297950" y="851355"/>
            <a:ext cx="8548099" cy="5078313"/>
          </a:xfrm>
          <a:prstGeom prst="rect">
            <a:avLst/>
          </a:prstGeom>
          <a:noFill/>
        </p:spPr>
        <p:txBody>
          <a:bodyPr wrap="square" rtlCol="0">
            <a:spAutoFit/>
          </a:bodyPr>
          <a:lstStyle/>
          <a:p>
            <a:pPr marL="171450" lvl="0" indent="-171450">
              <a:buFont typeface="Arial" panose="020B0604020202020204" pitchFamily="34" charset="0"/>
              <a:buChar char="•"/>
            </a:pPr>
            <a:r>
              <a:rPr lang="en-US" sz="1200" b="1" dirty="0" smtClean="0"/>
              <a:t>(1) E-cigarette</a:t>
            </a:r>
            <a:r>
              <a:rPr lang="en-US" sz="1200" b="1" baseline="30000" dirty="0"/>
              <a:t>*</a:t>
            </a:r>
            <a:r>
              <a:rPr lang="en-US" sz="1200" b="1" dirty="0"/>
              <a:t> usage in 90 days prior to symptom onset?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(2) Is </a:t>
            </a:r>
            <a:r>
              <a:rPr lang="en-US" sz="1200" b="1" dirty="0"/>
              <a:t>the patient a current or former smoker (cigarettes, pipes, cigars, etc.)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(3) Are </a:t>
            </a:r>
            <a:r>
              <a:rPr lang="en-US" sz="1200" b="1" dirty="0"/>
              <a:t>the E-cigarette and its substances available for testing?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(4) Was </a:t>
            </a:r>
            <a:r>
              <a:rPr lang="en-US" sz="1200" b="1" dirty="0"/>
              <a:t>the device modified/customized in any way?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(5) What </a:t>
            </a:r>
            <a:r>
              <a:rPr lang="en-US" sz="1200" b="1" dirty="0"/>
              <a:t>was the method of substance use? (e.g., vaping, dabbing, dripping, etc</a:t>
            </a:r>
            <a:r>
              <a:rPr lang="en-US" sz="1200" b="1" dirty="0" smtClean="0"/>
              <a:t>.)?</a:t>
            </a:r>
          </a:p>
          <a:p>
            <a:pPr lvl="0"/>
            <a:endParaRPr lang="en-US" sz="1200" b="1" dirty="0"/>
          </a:p>
          <a:p>
            <a:pPr marL="171450" indent="-171450">
              <a:buFont typeface="Arial" panose="020B0604020202020204" pitchFamily="34" charset="0"/>
              <a:buChar char="•"/>
            </a:pPr>
            <a:r>
              <a:rPr lang="en-US" sz="1200" b="1" dirty="0" smtClean="0"/>
              <a:t>(6) Was </a:t>
            </a:r>
            <a:r>
              <a:rPr lang="en-US" sz="1200" b="1" dirty="0"/>
              <a:t>a plain film chest radiograph or chest CT (Computed Tomography) performed? (Yes or No</a:t>
            </a:r>
            <a:r>
              <a:rPr lang="en-US" sz="1200" b="1" dirty="0" smtClean="0"/>
              <a:t>)</a:t>
            </a:r>
          </a:p>
          <a:p>
            <a:endParaRPr lang="en-US" sz="1200" b="1" dirty="0"/>
          </a:p>
          <a:p>
            <a:pPr marL="171450" lvl="0" indent="-171450">
              <a:buFont typeface="Arial" panose="020B0604020202020204" pitchFamily="34" charset="0"/>
              <a:buChar char="•"/>
            </a:pPr>
            <a:r>
              <a:rPr lang="en-US" sz="1200" b="1" dirty="0" smtClean="0"/>
              <a:t>(7) Does </a:t>
            </a:r>
            <a:r>
              <a:rPr lang="en-US" sz="1200" b="1" dirty="0"/>
              <a:t>the patient have evidence of pulmonary infection on initial work-up? (Yes or No</a:t>
            </a:r>
            <a:r>
              <a:rPr lang="en-US" sz="1200" b="1" dirty="0" smtClean="0"/>
              <a:t>) (if yes, specify which)</a:t>
            </a:r>
          </a:p>
          <a:p>
            <a:pPr lvl="0"/>
            <a:endParaRPr lang="en-US" sz="1200" b="1" dirty="0"/>
          </a:p>
          <a:p>
            <a:pPr marL="171450" lvl="0" indent="-171450">
              <a:buFont typeface="Arial" panose="020B0604020202020204" pitchFamily="34" charset="0"/>
              <a:buChar char="•"/>
            </a:pPr>
            <a:r>
              <a:rPr lang="en-US" sz="1200" b="1" dirty="0" smtClean="0"/>
              <a:t>(8) Does the patient have evidence in their medical record of alternative plausible diagnoses (e.g., cardiac, rheumatologic or neoplastic process)? (Yes or No)</a:t>
            </a:r>
          </a:p>
          <a:p>
            <a:pPr lvl="0"/>
            <a:endParaRPr lang="en-US" sz="1200" b="1" dirty="0" smtClean="0"/>
          </a:p>
          <a:p>
            <a:pPr marL="171450" lvl="0" indent="-171450">
              <a:buFont typeface="Arial" panose="020B0604020202020204" pitchFamily="34" charset="0"/>
              <a:buChar char="•"/>
            </a:pPr>
            <a:r>
              <a:rPr lang="en-US" sz="1200" b="1" dirty="0" smtClean="0"/>
              <a:t>(9) If </a:t>
            </a:r>
            <a:r>
              <a:rPr lang="en-US" sz="1200" b="1" dirty="0"/>
              <a:t>an infection is identified through culture or PCR by clinical team, do they believe that this is not the sole cause of the patient’s underlying respiratory disease process?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(10) If </a:t>
            </a:r>
            <a:r>
              <a:rPr lang="en-US" sz="1200" b="1" dirty="0"/>
              <a:t>testing is not performed to rule out pulmonary infection, does the clinical team believe that this would not be the sole cause of the patient’s underlying respiratory disease process?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(11) Was </a:t>
            </a:r>
            <a:r>
              <a:rPr lang="en-US" sz="1200" b="1" dirty="0"/>
              <a:t>the patient hospitalized? (Yes or No</a:t>
            </a:r>
            <a:r>
              <a:rPr lang="en-US" sz="1200" b="1" dirty="0" smtClean="0"/>
              <a:t>)</a:t>
            </a:r>
          </a:p>
          <a:p>
            <a:pPr lvl="0"/>
            <a:endParaRPr lang="en-US" sz="1200" b="1" dirty="0" smtClean="0"/>
          </a:p>
          <a:p>
            <a:pPr marL="171450" lvl="0" indent="-171450">
              <a:buFont typeface="Arial" panose="020B0604020202020204" pitchFamily="34" charset="0"/>
              <a:buChar char="•"/>
            </a:pPr>
            <a:r>
              <a:rPr lang="en-US" sz="1200" b="1" dirty="0" smtClean="0"/>
              <a:t>(12) Did </a:t>
            </a:r>
            <a:r>
              <a:rPr lang="en-US" sz="1200" b="1" dirty="0"/>
              <a:t>the patient receive any respiratory assistance (oxygen, intubation, etc.)? (Yes or No</a:t>
            </a:r>
            <a:r>
              <a:rPr lang="en-US" sz="1200" b="1" dirty="0" smtClean="0"/>
              <a:t>)</a:t>
            </a:r>
          </a:p>
          <a:p>
            <a:pPr lvl="0"/>
            <a:endParaRPr lang="en-US" sz="1200" b="1" dirty="0"/>
          </a:p>
        </p:txBody>
      </p:sp>
    </p:spTree>
    <p:extLst>
      <p:ext uri="{BB962C8B-B14F-4D97-AF65-F5344CB8AC3E}">
        <p14:creationId xmlns:p14="http://schemas.microsoft.com/office/powerpoint/2010/main" val="57549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to Include in DRSi Report</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28</a:t>
            </a:fld>
            <a:endParaRPr lang="en-US" dirty="0"/>
          </a:p>
        </p:txBody>
      </p:sp>
      <p:sp>
        <p:nvSpPr>
          <p:cNvPr id="4" name="TextBox 3"/>
          <p:cNvSpPr txBox="1"/>
          <p:nvPr/>
        </p:nvSpPr>
        <p:spPr>
          <a:xfrm>
            <a:off x="297950" y="851355"/>
            <a:ext cx="8548099" cy="5447645"/>
          </a:xfrm>
          <a:prstGeom prst="rect">
            <a:avLst/>
          </a:prstGeom>
          <a:noFill/>
        </p:spPr>
        <p:txBody>
          <a:bodyPr wrap="square" rtlCol="0">
            <a:spAutoFit/>
          </a:bodyPr>
          <a:lstStyle/>
          <a:p>
            <a:pPr marL="171450" lvl="0" indent="-171450">
              <a:buFont typeface="Arial" panose="020B0604020202020204" pitchFamily="34" charset="0"/>
              <a:buChar char="•"/>
            </a:pPr>
            <a:r>
              <a:rPr lang="en-US" sz="1200" b="1" dirty="0" smtClean="0"/>
              <a:t>(1) E-cigarette</a:t>
            </a:r>
            <a:r>
              <a:rPr lang="en-US" sz="1200" b="1" baseline="30000" dirty="0"/>
              <a:t>*</a:t>
            </a:r>
            <a:r>
              <a:rPr lang="en-US" sz="1200" b="1" dirty="0"/>
              <a:t> usage in 90 days prior to symptom onset?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(2) Is </a:t>
            </a:r>
            <a:r>
              <a:rPr lang="en-US" sz="1200" b="1" dirty="0"/>
              <a:t>the patient a current or former smoker (cigarettes, pipes, cigars, etc.)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(3) Are </a:t>
            </a:r>
            <a:r>
              <a:rPr lang="en-US" sz="1200" b="1" dirty="0"/>
              <a:t>the E-cigarette and its substances available for testing?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(4) Was </a:t>
            </a:r>
            <a:r>
              <a:rPr lang="en-US" sz="1200" b="1" dirty="0"/>
              <a:t>the device modified/customized in any way?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(5) What </a:t>
            </a:r>
            <a:r>
              <a:rPr lang="en-US" sz="1200" b="1" dirty="0"/>
              <a:t>was the method of substance use? (e.g., vaping, dabbing, dripping, etc</a:t>
            </a:r>
            <a:r>
              <a:rPr lang="en-US" sz="1200" b="1" dirty="0" smtClean="0"/>
              <a:t>.)?</a:t>
            </a:r>
          </a:p>
          <a:p>
            <a:pPr lvl="0"/>
            <a:endParaRPr lang="en-US" sz="1200" b="1" dirty="0"/>
          </a:p>
          <a:p>
            <a:pPr marL="171450" indent="-171450">
              <a:buFont typeface="Arial" panose="020B0604020202020204" pitchFamily="34" charset="0"/>
              <a:buChar char="•"/>
            </a:pPr>
            <a:r>
              <a:rPr lang="en-US" sz="1200" b="1" dirty="0" smtClean="0"/>
              <a:t>(6) Was </a:t>
            </a:r>
            <a:r>
              <a:rPr lang="en-US" sz="1200" b="1" dirty="0"/>
              <a:t>a plain film chest radiograph or chest CT (Computed Tomography) performed? (Yes or No</a:t>
            </a:r>
            <a:r>
              <a:rPr lang="en-US" sz="1200" b="1" dirty="0" smtClean="0"/>
              <a:t>)</a:t>
            </a:r>
          </a:p>
          <a:p>
            <a:endParaRPr lang="en-US" sz="1200" b="1" dirty="0"/>
          </a:p>
          <a:p>
            <a:pPr marL="171450" lvl="0" indent="-171450">
              <a:buFont typeface="Arial" panose="020B0604020202020204" pitchFamily="34" charset="0"/>
              <a:buChar char="•"/>
            </a:pPr>
            <a:r>
              <a:rPr lang="en-US" sz="1200" b="1" dirty="0" smtClean="0"/>
              <a:t>(7) Does </a:t>
            </a:r>
            <a:r>
              <a:rPr lang="en-US" sz="1200" b="1" dirty="0"/>
              <a:t>the patient have evidence of pulmonary infection on initial work-up? (Yes or No</a:t>
            </a:r>
            <a:r>
              <a:rPr lang="en-US" sz="1200" b="1" dirty="0" smtClean="0"/>
              <a:t>) (if yes, specify which)</a:t>
            </a:r>
          </a:p>
          <a:p>
            <a:pPr lvl="0"/>
            <a:endParaRPr lang="en-US" sz="1200" b="1" dirty="0"/>
          </a:p>
          <a:p>
            <a:pPr marL="171450" lvl="0" indent="-171450">
              <a:buFont typeface="Arial" panose="020B0604020202020204" pitchFamily="34" charset="0"/>
              <a:buChar char="•"/>
            </a:pPr>
            <a:r>
              <a:rPr lang="en-US" sz="1200" b="1" dirty="0" smtClean="0"/>
              <a:t>(8) Does the patient have evidence in their medical record of alternative plausible diagnoses (e.g., cardiac, rheumatologic or neoplastic process)? (Yes or No)</a:t>
            </a:r>
          </a:p>
          <a:p>
            <a:pPr lvl="0"/>
            <a:endParaRPr lang="en-US" sz="1200" b="1" dirty="0" smtClean="0"/>
          </a:p>
          <a:p>
            <a:pPr marL="171450" lvl="0" indent="-171450">
              <a:buFont typeface="Arial" panose="020B0604020202020204" pitchFamily="34" charset="0"/>
              <a:buChar char="•"/>
            </a:pPr>
            <a:r>
              <a:rPr lang="en-US" sz="1200" b="1" dirty="0" smtClean="0"/>
              <a:t>(9) If </a:t>
            </a:r>
            <a:r>
              <a:rPr lang="en-US" sz="1200" b="1" dirty="0"/>
              <a:t>an infection is identified through culture or PCR by clinical team, do they believe that this is not the sole cause of the patient’s underlying respiratory disease process?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(10) If </a:t>
            </a:r>
            <a:r>
              <a:rPr lang="en-US" sz="1200" b="1" dirty="0"/>
              <a:t>testing is not performed to rule out pulmonary infection, does the clinical team believe that this would not be the sole cause of the patient’s underlying respiratory disease process?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(11) Was </a:t>
            </a:r>
            <a:r>
              <a:rPr lang="en-US" sz="1200" b="1" dirty="0"/>
              <a:t>the patient hospitalized? (Yes or No</a:t>
            </a:r>
            <a:r>
              <a:rPr lang="en-US" sz="1200" b="1" dirty="0" smtClean="0"/>
              <a:t>)</a:t>
            </a:r>
          </a:p>
          <a:p>
            <a:pPr lvl="0"/>
            <a:endParaRPr lang="en-US" sz="1200" b="1" dirty="0" smtClean="0"/>
          </a:p>
          <a:p>
            <a:pPr marL="171450" lvl="0" indent="-171450">
              <a:buFont typeface="Arial" panose="020B0604020202020204" pitchFamily="34" charset="0"/>
              <a:buChar char="•"/>
            </a:pPr>
            <a:r>
              <a:rPr lang="en-US" sz="1200" b="1" dirty="0" smtClean="0"/>
              <a:t>(12) Did </a:t>
            </a:r>
            <a:r>
              <a:rPr lang="en-US" sz="1200" b="1" dirty="0"/>
              <a:t>the patient receive any respiratory assistance (oxygen, intubation, etc.)? (Yes or No</a:t>
            </a:r>
            <a:r>
              <a:rPr lang="en-US" sz="1200" b="1" dirty="0" smtClean="0"/>
              <a:t>)</a:t>
            </a:r>
          </a:p>
          <a:p>
            <a:pPr lvl="0"/>
            <a:endParaRPr lang="en-US" sz="1200" b="1" dirty="0"/>
          </a:p>
          <a:p>
            <a:endParaRPr lang="en-US" sz="1200" b="1" dirty="0"/>
          </a:p>
        </p:txBody>
      </p:sp>
      <p:sp>
        <p:nvSpPr>
          <p:cNvPr id="5" name="Rectangle 4"/>
          <p:cNvSpPr/>
          <p:nvPr/>
        </p:nvSpPr>
        <p:spPr bwMode="auto">
          <a:xfrm>
            <a:off x="297950" y="851355"/>
            <a:ext cx="6712450" cy="1764026"/>
          </a:xfrm>
          <a:prstGeom prst="rect">
            <a:avLst/>
          </a:prstGeom>
          <a:noFill/>
          <a:ln w="38100" cap="flat" cmpd="sng" algn="ctr">
            <a:solidFill>
              <a:srgbClr val="A10F8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39260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to Include in DRSi Report</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29</a:t>
            </a:fld>
            <a:endParaRPr lang="en-US" dirty="0"/>
          </a:p>
        </p:txBody>
      </p:sp>
      <p:sp>
        <p:nvSpPr>
          <p:cNvPr id="4" name="TextBox 3"/>
          <p:cNvSpPr txBox="1"/>
          <p:nvPr/>
        </p:nvSpPr>
        <p:spPr>
          <a:xfrm>
            <a:off x="297950" y="851355"/>
            <a:ext cx="8548099" cy="5447645"/>
          </a:xfrm>
          <a:prstGeom prst="rect">
            <a:avLst/>
          </a:prstGeom>
          <a:noFill/>
        </p:spPr>
        <p:txBody>
          <a:bodyPr wrap="square" rtlCol="0">
            <a:spAutoFit/>
          </a:bodyPr>
          <a:lstStyle/>
          <a:p>
            <a:pPr marL="171450" lvl="0" indent="-171450">
              <a:buFont typeface="Arial" panose="020B0604020202020204" pitchFamily="34" charset="0"/>
              <a:buChar char="•"/>
            </a:pPr>
            <a:r>
              <a:rPr lang="en-US" sz="1200" b="1" dirty="0" smtClean="0"/>
              <a:t>(1) E-cigarette</a:t>
            </a:r>
            <a:r>
              <a:rPr lang="en-US" sz="1200" b="1" baseline="30000" dirty="0"/>
              <a:t>*</a:t>
            </a:r>
            <a:r>
              <a:rPr lang="en-US" sz="1200" b="1" dirty="0"/>
              <a:t> usage in 90 days prior to symptom onset?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(2) Is </a:t>
            </a:r>
            <a:r>
              <a:rPr lang="en-US" sz="1200" b="1" dirty="0"/>
              <a:t>the patient a current or former smoker (cigarettes, pipes, cigars, etc.)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(3) Are </a:t>
            </a:r>
            <a:r>
              <a:rPr lang="en-US" sz="1200" b="1" dirty="0"/>
              <a:t>the E-cigarette and its substances available for testing?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(4) Was </a:t>
            </a:r>
            <a:r>
              <a:rPr lang="en-US" sz="1200" b="1" dirty="0"/>
              <a:t>the device modified/customized in any way?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(5) What </a:t>
            </a:r>
            <a:r>
              <a:rPr lang="en-US" sz="1200" b="1" dirty="0"/>
              <a:t>was the method of substance use? (e.g., vaping, dabbing, dripping, etc</a:t>
            </a:r>
            <a:r>
              <a:rPr lang="en-US" sz="1200" b="1" dirty="0" smtClean="0"/>
              <a:t>.)?</a:t>
            </a:r>
          </a:p>
          <a:p>
            <a:pPr lvl="0"/>
            <a:endParaRPr lang="en-US" sz="1200" b="1" dirty="0"/>
          </a:p>
          <a:p>
            <a:pPr marL="171450" indent="-171450">
              <a:buFont typeface="Arial" panose="020B0604020202020204" pitchFamily="34" charset="0"/>
              <a:buChar char="•"/>
            </a:pPr>
            <a:r>
              <a:rPr lang="en-US" sz="1200" b="1" dirty="0" smtClean="0"/>
              <a:t>(6) Was </a:t>
            </a:r>
            <a:r>
              <a:rPr lang="en-US" sz="1200" b="1" dirty="0"/>
              <a:t>a plain film chest radiograph or chest CT (Computed Tomography) performed? (Yes or No</a:t>
            </a:r>
            <a:r>
              <a:rPr lang="en-US" sz="1200" b="1" dirty="0" smtClean="0"/>
              <a:t>)</a:t>
            </a:r>
          </a:p>
          <a:p>
            <a:endParaRPr lang="en-US" sz="1200" b="1" dirty="0"/>
          </a:p>
          <a:p>
            <a:pPr marL="171450" lvl="0" indent="-171450">
              <a:buFont typeface="Arial" panose="020B0604020202020204" pitchFamily="34" charset="0"/>
              <a:buChar char="•"/>
            </a:pPr>
            <a:r>
              <a:rPr lang="en-US" sz="1200" b="1" dirty="0" smtClean="0"/>
              <a:t>(7) Does </a:t>
            </a:r>
            <a:r>
              <a:rPr lang="en-US" sz="1200" b="1" dirty="0"/>
              <a:t>the patient have evidence of pulmonary infection on initial work-up? (Yes or No</a:t>
            </a:r>
            <a:r>
              <a:rPr lang="en-US" sz="1200" b="1" dirty="0" smtClean="0"/>
              <a:t>) (if yes, specify which)</a:t>
            </a:r>
          </a:p>
          <a:p>
            <a:pPr lvl="0"/>
            <a:endParaRPr lang="en-US" sz="1200" b="1" dirty="0"/>
          </a:p>
          <a:p>
            <a:pPr marL="171450" lvl="0" indent="-171450">
              <a:buFont typeface="Arial" panose="020B0604020202020204" pitchFamily="34" charset="0"/>
              <a:buChar char="•"/>
            </a:pPr>
            <a:r>
              <a:rPr lang="en-US" sz="1200" b="1" dirty="0" smtClean="0"/>
              <a:t>(8) Does the patient have evidence in their medical record of alternative plausible diagnoses (e.g., cardiac, rheumatologic or neoplastic process)? (Yes or No)</a:t>
            </a:r>
          </a:p>
          <a:p>
            <a:pPr lvl="0"/>
            <a:endParaRPr lang="en-US" sz="1200" b="1" dirty="0" smtClean="0"/>
          </a:p>
          <a:p>
            <a:pPr marL="171450" lvl="0" indent="-171450">
              <a:buFont typeface="Arial" panose="020B0604020202020204" pitchFamily="34" charset="0"/>
              <a:buChar char="•"/>
            </a:pPr>
            <a:r>
              <a:rPr lang="en-US" sz="1200" b="1" dirty="0" smtClean="0"/>
              <a:t>(9) If </a:t>
            </a:r>
            <a:r>
              <a:rPr lang="en-US" sz="1200" b="1" dirty="0"/>
              <a:t>an infection is identified through culture or PCR by clinical team, do they believe that this is not the sole cause of the patient’s underlying respiratory disease process?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(10) If </a:t>
            </a:r>
            <a:r>
              <a:rPr lang="en-US" sz="1200" b="1" dirty="0"/>
              <a:t>testing is not performed to rule out pulmonary infection, does the clinical team believe that this would not be the sole cause of the patient’s underlying respiratory disease process?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(11) Was </a:t>
            </a:r>
            <a:r>
              <a:rPr lang="en-US" sz="1200" b="1" dirty="0"/>
              <a:t>the patient hospitalized? (Yes or No</a:t>
            </a:r>
            <a:r>
              <a:rPr lang="en-US" sz="1200" b="1" dirty="0" smtClean="0"/>
              <a:t>)</a:t>
            </a:r>
          </a:p>
          <a:p>
            <a:pPr lvl="0"/>
            <a:endParaRPr lang="en-US" sz="1200" b="1" dirty="0" smtClean="0"/>
          </a:p>
          <a:p>
            <a:pPr marL="171450" lvl="0" indent="-171450">
              <a:buFont typeface="Arial" panose="020B0604020202020204" pitchFamily="34" charset="0"/>
              <a:buChar char="•"/>
            </a:pPr>
            <a:r>
              <a:rPr lang="en-US" sz="1200" b="1" dirty="0" smtClean="0"/>
              <a:t>(12) Did </a:t>
            </a:r>
            <a:r>
              <a:rPr lang="en-US" sz="1200" b="1" dirty="0"/>
              <a:t>the patient receive any respiratory assistance (oxygen, intubation, etc.)? (Yes or No</a:t>
            </a:r>
            <a:r>
              <a:rPr lang="en-US" sz="1200" b="1" dirty="0" smtClean="0"/>
              <a:t>)</a:t>
            </a:r>
          </a:p>
          <a:p>
            <a:pPr lvl="0"/>
            <a:endParaRPr lang="en-US" sz="1200" b="1" dirty="0"/>
          </a:p>
          <a:p>
            <a:endParaRPr lang="en-US" sz="1200" b="1" dirty="0"/>
          </a:p>
        </p:txBody>
      </p:sp>
      <p:sp>
        <p:nvSpPr>
          <p:cNvPr id="5" name="Rectangle 4"/>
          <p:cNvSpPr/>
          <p:nvPr/>
        </p:nvSpPr>
        <p:spPr bwMode="auto">
          <a:xfrm>
            <a:off x="297949" y="2693164"/>
            <a:ext cx="8413431" cy="708797"/>
          </a:xfrm>
          <a:prstGeom prst="rect">
            <a:avLst/>
          </a:prstGeom>
          <a:noFill/>
          <a:ln w="38100" cap="flat" cmpd="sng" algn="ctr">
            <a:solidFill>
              <a:srgbClr val="A10F8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2263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9C0F965-679E-4964-9AA4-302CAD5CC36B}" type="slidenum">
              <a:rPr lang="en-US" smtClean="0"/>
              <a:pPr/>
              <a:t>3</a:t>
            </a:fld>
            <a:endParaRPr lang="en-US" dirty="0"/>
          </a:p>
        </p:txBody>
      </p:sp>
      <p:sp>
        <p:nvSpPr>
          <p:cNvPr id="4" name="TextBox 3"/>
          <p:cNvSpPr txBox="1"/>
          <p:nvPr/>
        </p:nvSpPr>
        <p:spPr>
          <a:xfrm>
            <a:off x="137805" y="785632"/>
            <a:ext cx="8848726" cy="5724644"/>
          </a:xfrm>
          <a:prstGeom prst="rect">
            <a:avLst/>
          </a:prstGeom>
          <a:noFill/>
        </p:spPr>
        <p:txBody>
          <a:bodyPr wrap="square" rtlCol="0">
            <a:spAutoFit/>
          </a:bodyPr>
          <a:lstStyle/>
          <a:p>
            <a:r>
              <a:rPr lang="en-US" sz="1400" b="1" dirty="0">
                <a:solidFill>
                  <a:srgbClr val="000000"/>
                </a:solidFill>
                <a:latin typeface="Times New Roman" panose="02020603050405020304" pitchFamily="18" charset="0"/>
                <a:cs typeface="Times New Roman" panose="02020603050405020304" pitchFamily="18" charset="0"/>
              </a:rPr>
              <a:t>Statement of Need/Gap Analysis</a:t>
            </a:r>
            <a:br>
              <a:rPr lang="en-US" sz="1400" b="1" dirty="0">
                <a:solidFill>
                  <a:srgbClr val="000000"/>
                </a:solidFill>
                <a:latin typeface="Times New Roman" panose="02020603050405020304" pitchFamily="18" charset="0"/>
                <a:cs typeface="Times New Roman" panose="02020603050405020304" pitchFamily="18" charset="0"/>
              </a:rPr>
            </a:br>
            <a:r>
              <a:rPr lang="en-US" sz="1400" b="1" dirty="0">
                <a:solidFill>
                  <a:srgbClr val="000000"/>
                </a:solidFill>
                <a:latin typeface="Times New Roman" panose="02020603050405020304" pitchFamily="18" charset="0"/>
                <a:cs typeface="Times New Roman" panose="02020603050405020304" pitchFamily="18" charset="0"/>
              </a:rPr>
              <a:t>The purpose of this CME activity is to address the identified gap(s):</a:t>
            </a:r>
          </a:p>
          <a:p>
            <a:pPr>
              <a:spcAft>
                <a:spcPts val="600"/>
              </a:spcAft>
            </a:pPr>
            <a:r>
              <a:rPr lang="en-US" sz="1400" dirty="0">
                <a:solidFill>
                  <a:srgbClr val="000000"/>
                </a:solidFill>
                <a:latin typeface="Times New Roman" panose="02020603050405020304" pitchFamily="18" charset="0"/>
                <a:cs typeface="Times New Roman" panose="02020603050405020304" pitchFamily="18" charset="0"/>
              </a:rPr>
              <a:t>1. Disease identification - verification of disease by established case definitions have been utilized by the local health departments, Centers for Disease Control and Prevention, World Health Organization, and the Department of Defense. With the every changing list of reportable medical events and new emerging infections, case definitions change rapidly. Army epidemiologist conduct verification studies that monitor the efficiency of reporting by local public health experts and have concluded that completeness percentages for reportable medical events range as low as 35% for select diseases.</a:t>
            </a:r>
          </a:p>
          <a:p>
            <a:pPr>
              <a:spcAft>
                <a:spcPts val="600"/>
              </a:spcAft>
            </a:pPr>
            <a:r>
              <a:rPr lang="en-US" sz="1400" dirty="0">
                <a:solidFill>
                  <a:srgbClr val="000000"/>
                </a:solidFill>
                <a:latin typeface="Times New Roman" panose="02020603050405020304" pitchFamily="18" charset="0"/>
                <a:cs typeface="Times New Roman" panose="02020603050405020304" pitchFamily="18" charset="0"/>
              </a:rPr>
              <a:t>2. Outbreak reporting - Recent evidence have demonstrated that outbreak reporting and communication between public health agencies is poor. In fact, the Army failed to report six outbreaks in the </a:t>
            </a:r>
            <a:r>
              <a:rPr lang="en-US" sz="1400" dirty="0" err="1">
                <a:solidFill>
                  <a:srgbClr val="000000"/>
                </a:solidFill>
                <a:latin typeface="Times New Roman" panose="02020603050405020304" pitchFamily="18" charset="0"/>
                <a:cs typeface="Times New Roman" panose="02020603050405020304" pitchFamily="18" charset="0"/>
              </a:rPr>
              <a:t>DRSi</a:t>
            </a:r>
            <a:r>
              <a:rPr lang="en-US" sz="1400" dirty="0">
                <a:solidFill>
                  <a:srgbClr val="000000"/>
                </a:solidFill>
                <a:latin typeface="Times New Roman" panose="02020603050405020304" pitchFamily="18" charset="0"/>
                <a:cs typeface="Times New Roman" panose="02020603050405020304" pitchFamily="18" charset="0"/>
              </a:rPr>
              <a:t> between June 2016 and September 2016.</a:t>
            </a:r>
          </a:p>
          <a:p>
            <a:r>
              <a:rPr lang="en-US" sz="1400" dirty="0">
                <a:solidFill>
                  <a:srgbClr val="000000"/>
                </a:solidFill>
                <a:latin typeface="Times New Roman" panose="02020603050405020304" pitchFamily="18" charset="0"/>
                <a:cs typeface="Times New Roman" panose="02020603050405020304" pitchFamily="18" charset="0"/>
              </a:rPr>
              <a:t>3. Surveillance techniques - Surveillance of common communicable diseases continues to be a problem among local </a:t>
            </a:r>
            <a:r>
              <a:rPr lang="en-US" sz="1400" dirty="0" err="1">
                <a:solidFill>
                  <a:srgbClr val="000000"/>
                </a:solidFill>
                <a:latin typeface="Times New Roman" panose="02020603050405020304" pitchFamily="18" charset="0"/>
                <a:cs typeface="Times New Roman" panose="02020603050405020304" pitchFamily="18" charset="0"/>
              </a:rPr>
              <a:t>MTFs</a:t>
            </a:r>
            <a:r>
              <a:rPr lang="en-US" sz="1400" dirty="0">
                <a:solidFill>
                  <a:srgbClr val="000000"/>
                </a:solidFill>
                <a:latin typeface="Times New Roman" panose="02020603050405020304" pitchFamily="18" charset="0"/>
                <a:cs typeface="Times New Roman" panose="02020603050405020304" pitchFamily="18" charset="0"/>
              </a:rPr>
              <a:t>. In fact, cases of campylobacter were not investigated in 2015 for </a:t>
            </a:r>
            <a:r>
              <a:rPr lang="en-US" sz="1400" dirty="0" err="1">
                <a:solidFill>
                  <a:srgbClr val="000000"/>
                </a:solidFill>
                <a:latin typeface="Times New Roman" panose="02020603050405020304" pitchFamily="18" charset="0"/>
                <a:cs typeface="Times New Roman" panose="02020603050405020304" pitchFamily="18" charset="0"/>
              </a:rPr>
              <a:t>PACOM</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MTFS</a:t>
            </a:r>
            <a:r>
              <a:rPr lang="en-US" sz="1400" dirty="0">
                <a:solidFill>
                  <a:srgbClr val="000000"/>
                </a:solidFill>
                <a:latin typeface="Times New Roman" panose="02020603050405020304" pitchFamily="18" charset="0"/>
                <a:cs typeface="Times New Roman" panose="02020603050405020304" pitchFamily="18" charset="0"/>
              </a:rPr>
              <a:t>, while 2016 cases of salmonella were not investigated. Civilian public health agencies are required to conduct investigations into all reportable medical events. However, DoD facilities often do not take initiative to conduct this investigation.</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
            </a:r>
            <a:br>
              <a:rPr lang="en-US" sz="1400" dirty="0">
                <a:solidFill>
                  <a:srgbClr val="000000"/>
                </a:solidFill>
                <a:latin typeface="Times New Roman" panose="02020603050405020304" pitchFamily="18" charset="0"/>
                <a:cs typeface="Times New Roman" panose="02020603050405020304" pitchFamily="18" charset="0"/>
              </a:rPr>
            </a:br>
            <a:r>
              <a:rPr lang="en-US" sz="1400" b="1" dirty="0">
                <a:solidFill>
                  <a:srgbClr val="000000"/>
                </a:solidFill>
                <a:latin typeface="Times New Roman" panose="02020603050405020304" pitchFamily="18" charset="0"/>
                <a:cs typeface="Times New Roman" panose="02020603050405020304" pitchFamily="18" charset="0"/>
              </a:rPr>
              <a:t>Learning Objectives</a:t>
            </a:r>
          </a:p>
          <a:p>
            <a:pPr>
              <a:spcAft>
                <a:spcPts val="600"/>
              </a:spcAft>
            </a:pPr>
            <a:r>
              <a:rPr lang="en-US" sz="1400" dirty="0">
                <a:solidFill>
                  <a:srgbClr val="000000"/>
                </a:solidFill>
                <a:latin typeface="Times New Roman" panose="02020603050405020304" pitchFamily="18" charset="0"/>
                <a:cs typeface="Times New Roman" panose="02020603050405020304" pitchFamily="18" charset="0"/>
              </a:rPr>
              <a:t>1. Based on case presentation, enhance your ability to improve case finding and surveillance practices within your local </a:t>
            </a:r>
            <a:r>
              <a:rPr lang="en-US" sz="1400" dirty="0" err="1">
                <a:solidFill>
                  <a:srgbClr val="000000"/>
                </a:solidFill>
                <a:latin typeface="Times New Roman" panose="02020603050405020304" pitchFamily="18" charset="0"/>
                <a:cs typeface="Times New Roman" panose="02020603050405020304" pitchFamily="18" charset="0"/>
              </a:rPr>
              <a:t>MTF</a:t>
            </a:r>
            <a:r>
              <a:rPr lang="en-US" sz="1400" dirty="0">
                <a:solidFill>
                  <a:srgbClr val="000000"/>
                </a:solidFill>
                <a:latin typeface="Times New Roman" panose="02020603050405020304" pitchFamily="18" charset="0"/>
                <a:cs typeface="Times New Roman" panose="02020603050405020304" pitchFamily="18" charset="0"/>
              </a:rPr>
              <a:t>.</a:t>
            </a:r>
            <a:br>
              <a:rPr lang="en-US" sz="1400" dirty="0">
                <a:solidFill>
                  <a:srgbClr val="000000"/>
                </a:solidFill>
                <a:latin typeface="Times New Roman" panose="02020603050405020304" pitchFamily="18" charset="0"/>
                <a:cs typeface="Times New Roman" panose="02020603050405020304" pitchFamily="18" charset="0"/>
              </a:rPr>
            </a:br>
            <a:endParaRPr lang="en-US" sz="1400" dirty="0">
              <a:solidFill>
                <a:srgbClr val="000000"/>
              </a:solidFill>
              <a:latin typeface="Times New Roman" panose="02020603050405020304" pitchFamily="18" charset="0"/>
              <a:cs typeface="Times New Roman" panose="02020603050405020304" pitchFamily="18" charset="0"/>
            </a:endParaRPr>
          </a:p>
          <a:p>
            <a:r>
              <a:rPr lang="en-US" sz="1400" b="1" dirty="0">
                <a:solidFill>
                  <a:srgbClr val="000000"/>
                </a:solidFill>
                <a:latin typeface="Times New Roman" panose="02020603050405020304" pitchFamily="18" charset="0"/>
                <a:cs typeface="Times New Roman" panose="02020603050405020304" pitchFamily="18" charset="0"/>
              </a:rPr>
              <a:t>Target Audience / Scope of Practice</a:t>
            </a:r>
          </a:p>
          <a:p>
            <a:pPr>
              <a:spcAft>
                <a:spcPts val="600"/>
              </a:spcAft>
            </a:pPr>
            <a:r>
              <a:rPr lang="en-US" sz="1400" dirty="0">
                <a:solidFill>
                  <a:srgbClr val="000000"/>
                </a:solidFill>
                <a:latin typeface="Times New Roman" panose="02020603050405020304" pitchFamily="18" charset="0"/>
                <a:cs typeface="Times New Roman" panose="02020603050405020304" pitchFamily="18" charset="0"/>
              </a:rPr>
              <a:t>Target Audience: The intended audience for this educational activity includes preventive medicine physicians, community health nurses, public health nurses, and epidemiology technicians. </a:t>
            </a:r>
          </a:p>
          <a:p>
            <a:pPr>
              <a:spcAft>
                <a:spcPts val="600"/>
              </a:spcAft>
            </a:pPr>
            <a:r>
              <a:rPr lang="en-US" sz="1400" dirty="0">
                <a:solidFill>
                  <a:srgbClr val="000000"/>
                </a:solidFill>
                <a:latin typeface="Times New Roman" panose="02020603050405020304" pitchFamily="18" charset="0"/>
                <a:cs typeface="Times New Roman" panose="02020603050405020304" pitchFamily="18" charset="0"/>
              </a:rPr>
              <a:t>Scope of Practice: This activity will improve the performance of preventive medicine personnel who conduct surveillance activities in inpatient and outpatient settings.</a:t>
            </a:r>
          </a:p>
        </p:txBody>
      </p:sp>
    </p:spTree>
    <p:extLst>
      <p:ext uri="{BB962C8B-B14F-4D97-AF65-F5344CB8AC3E}">
        <p14:creationId xmlns:p14="http://schemas.microsoft.com/office/powerpoint/2010/main" val="51810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to Include in DRSi Report</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30</a:t>
            </a:fld>
            <a:endParaRPr lang="en-US" dirty="0"/>
          </a:p>
        </p:txBody>
      </p:sp>
      <p:sp>
        <p:nvSpPr>
          <p:cNvPr id="4" name="TextBox 3"/>
          <p:cNvSpPr txBox="1"/>
          <p:nvPr/>
        </p:nvSpPr>
        <p:spPr>
          <a:xfrm>
            <a:off x="297950" y="851355"/>
            <a:ext cx="8548099" cy="5447645"/>
          </a:xfrm>
          <a:prstGeom prst="rect">
            <a:avLst/>
          </a:prstGeom>
          <a:noFill/>
        </p:spPr>
        <p:txBody>
          <a:bodyPr wrap="square" rtlCol="0">
            <a:spAutoFit/>
          </a:bodyPr>
          <a:lstStyle/>
          <a:p>
            <a:pPr marL="171450" lvl="0" indent="-171450">
              <a:buFont typeface="Arial" panose="020B0604020202020204" pitchFamily="34" charset="0"/>
              <a:buChar char="•"/>
            </a:pPr>
            <a:r>
              <a:rPr lang="en-US" sz="1200" b="1" dirty="0" smtClean="0"/>
              <a:t>(1) E-cigarette</a:t>
            </a:r>
            <a:r>
              <a:rPr lang="en-US" sz="1200" b="1" baseline="30000" dirty="0"/>
              <a:t>*</a:t>
            </a:r>
            <a:r>
              <a:rPr lang="en-US" sz="1200" b="1" dirty="0"/>
              <a:t> usage in 90 days prior to symptom onset?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(2) Is </a:t>
            </a:r>
            <a:r>
              <a:rPr lang="en-US" sz="1200" b="1" dirty="0"/>
              <a:t>the patient a current or former smoker (cigarettes, pipes, cigars, etc.)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(3) Are </a:t>
            </a:r>
            <a:r>
              <a:rPr lang="en-US" sz="1200" b="1" dirty="0"/>
              <a:t>the E-cigarette and its substances available for testing?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(4) Was </a:t>
            </a:r>
            <a:r>
              <a:rPr lang="en-US" sz="1200" b="1" dirty="0"/>
              <a:t>the device modified/customized in any way?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(5) What </a:t>
            </a:r>
            <a:r>
              <a:rPr lang="en-US" sz="1200" b="1" dirty="0"/>
              <a:t>was the method of substance use? (e.g., vaping, dabbing, dripping, etc</a:t>
            </a:r>
            <a:r>
              <a:rPr lang="en-US" sz="1200" b="1" dirty="0" smtClean="0"/>
              <a:t>.)?</a:t>
            </a:r>
          </a:p>
          <a:p>
            <a:pPr lvl="0"/>
            <a:endParaRPr lang="en-US" sz="1200" b="1" dirty="0"/>
          </a:p>
          <a:p>
            <a:pPr marL="171450" indent="-171450">
              <a:buFont typeface="Arial" panose="020B0604020202020204" pitchFamily="34" charset="0"/>
              <a:buChar char="•"/>
            </a:pPr>
            <a:r>
              <a:rPr lang="en-US" sz="1200" b="1" dirty="0" smtClean="0"/>
              <a:t>(6) Was </a:t>
            </a:r>
            <a:r>
              <a:rPr lang="en-US" sz="1200" b="1" dirty="0"/>
              <a:t>a plain film chest radiograph or chest CT (Computed Tomography) performed? (Yes or No</a:t>
            </a:r>
            <a:r>
              <a:rPr lang="en-US" sz="1200" b="1" dirty="0" smtClean="0"/>
              <a:t>)</a:t>
            </a:r>
          </a:p>
          <a:p>
            <a:endParaRPr lang="en-US" sz="1200" b="1" dirty="0"/>
          </a:p>
          <a:p>
            <a:pPr marL="171450" lvl="0" indent="-171450">
              <a:buFont typeface="Arial" panose="020B0604020202020204" pitchFamily="34" charset="0"/>
              <a:buChar char="•"/>
            </a:pPr>
            <a:r>
              <a:rPr lang="en-US" sz="1200" b="1" dirty="0" smtClean="0"/>
              <a:t>(7) Does </a:t>
            </a:r>
            <a:r>
              <a:rPr lang="en-US" sz="1200" b="1" dirty="0"/>
              <a:t>the patient have evidence of pulmonary infection on initial work-up? (Yes or No</a:t>
            </a:r>
            <a:r>
              <a:rPr lang="en-US" sz="1200" b="1" dirty="0" smtClean="0"/>
              <a:t>) (if yes, specify which)</a:t>
            </a:r>
          </a:p>
          <a:p>
            <a:pPr lvl="0"/>
            <a:endParaRPr lang="en-US" sz="1200" b="1" dirty="0"/>
          </a:p>
          <a:p>
            <a:pPr marL="171450" lvl="0" indent="-171450">
              <a:buFont typeface="Arial" panose="020B0604020202020204" pitchFamily="34" charset="0"/>
              <a:buChar char="•"/>
            </a:pPr>
            <a:r>
              <a:rPr lang="en-US" sz="1200" b="1" dirty="0" smtClean="0"/>
              <a:t>(8) Does the patient have evidence in their medical record of alternative plausible diagnoses (e.g., cardiac, rheumatologic or neoplastic process)? (Yes or No)</a:t>
            </a:r>
          </a:p>
          <a:p>
            <a:pPr lvl="0"/>
            <a:endParaRPr lang="en-US" sz="1200" b="1" dirty="0" smtClean="0"/>
          </a:p>
          <a:p>
            <a:pPr marL="171450" lvl="0" indent="-171450">
              <a:buFont typeface="Arial" panose="020B0604020202020204" pitchFamily="34" charset="0"/>
              <a:buChar char="•"/>
            </a:pPr>
            <a:r>
              <a:rPr lang="en-US" sz="1200" b="1" dirty="0" smtClean="0"/>
              <a:t>(9) If </a:t>
            </a:r>
            <a:r>
              <a:rPr lang="en-US" sz="1200" b="1" dirty="0"/>
              <a:t>an infection is identified through culture or PCR by clinical team, do they believe that this is not the sole cause of the patient’s underlying respiratory disease process?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(10) If </a:t>
            </a:r>
            <a:r>
              <a:rPr lang="en-US" sz="1200" b="1" dirty="0"/>
              <a:t>testing is not performed to rule out pulmonary infection, does the clinical team believe that this would not be the sole cause of the patient’s underlying respiratory disease process?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(11) Was </a:t>
            </a:r>
            <a:r>
              <a:rPr lang="en-US" sz="1200" b="1" dirty="0"/>
              <a:t>the patient hospitalized? (Yes or No</a:t>
            </a:r>
            <a:r>
              <a:rPr lang="en-US" sz="1200" b="1" dirty="0" smtClean="0"/>
              <a:t>)</a:t>
            </a:r>
          </a:p>
          <a:p>
            <a:pPr lvl="0"/>
            <a:endParaRPr lang="en-US" sz="1200" b="1" dirty="0" smtClean="0"/>
          </a:p>
          <a:p>
            <a:pPr marL="171450" lvl="0" indent="-171450">
              <a:buFont typeface="Arial" panose="020B0604020202020204" pitchFamily="34" charset="0"/>
              <a:buChar char="•"/>
            </a:pPr>
            <a:r>
              <a:rPr lang="en-US" sz="1200" b="1" dirty="0" smtClean="0"/>
              <a:t>(12) Did </a:t>
            </a:r>
            <a:r>
              <a:rPr lang="en-US" sz="1200" b="1" dirty="0"/>
              <a:t>the patient receive any respiratory assistance (oxygen, intubation, etc.)? (Yes or No</a:t>
            </a:r>
            <a:r>
              <a:rPr lang="en-US" sz="1200" b="1" dirty="0" smtClean="0"/>
              <a:t>)</a:t>
            </a:r>
          </a:p>
          <a:p>
            <a:pPr lvl="0"/>
            <a:endParaRPr lang="en-US" sz="1200" b="1" dirty="0"/>
          </a:p>
          <a:p>
            <a:endParaRPr lang="en-US" sz="1200" b="1" dirty="0"/>
          </a:p>
        </p:txBody>
      </p:sp>
      <p:sp>
        <p:nvSpPr>
          <p:cNvPr id="5" name="Rectangle 4"/>
          <p:cNvSpPr/>
          <p:nvPr/>
        </p:nvSpPr>
        <p:spPr bwMode="auto">
          <a:xfrm>
            <a:off x="297950" y="3361757"/>
            <a:ext cx="8548099" cy="1613366"/>
          </a:xfrm>
          <a:prstGeom prst="rect">
            <a:avLst/>
          </a:prstGeom>
          <a:noFill/>
          <a:ln w="38100" cap="flat" cmpd="sng" algn="ctr">
            <a:solidFill>
              <a:srgbClr val="A10F8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81604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to Include in DRSi Report</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31</a:t>
            </a:fld>
            <a:endParaRPr lang="en-US" dirty="0"/>
          </a:p>
        </p:txBody>
      </p:sp>
      <p:sp>
        <p:nvSpPr>
          <p:cNvPr id="4" name="TextBox 3"/>
          <p:cNvSpPr txBox="1"/>
          <p:nvPr/>
        </p:nvSpPr>
        <p:spPr>
          <a:xfrm>
            <a:off x="297950" y="851355"/>
            <a:ext cx="8548099" cy="5447645"/>
          </a:xfrm>
          <a:prstGeom prst="rect">
            <a:avLst/>
          </a:prstGeom>
          <a:noFill/>
        </p:spPr>
        <p:txBody>
          <a:bodyPr wrap="square" rtlCol="0">
            <a:spAutoFit/>
          </a:bodyPr>
          <a:lstStyle/>
          <a:p>
            <a:pPr marL="171450" lvl="0" indent="-171450">
              <a:buFont typeface="Arial" panose="020B0604020202020204" pitchFamily="34" charset="0"/>
              <a:buChar char="•"/>
            </a:pPr>
            <a:r>
              <a:rPr lang="en-US" sz="1200" b="1" dirty="0" smtClean="0"/>
              <a:t>(1) E-cigarette</a:t>
            </a:r>
            <a:r>
              <a:rPr lang="en-US" sz="1200" b="1" baseline="30000" dirty="0"/>
              <a:t>*</a:t>
            </a:r>
            <a:r>
              <a:rPr lang="en-US" sz="1200" b="1" dirty="0"/>
              <a:t> usage in 90 days prior to symptom onset?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(2) Is </a:t>
            </a:r>
            <a:r>
              <a:rPr lang="en-US" sz="1200" b="1" dirty="0"/>
              <a:t>the patient a current or former smoker (cigarettes, pipes, cigars, etc.)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(3) Are </a:t>
            </a:r>
            <a:r>
              <a:rPr lang="en-US" sz="1200" b="1" dirty="0"/>
              <a:t>the E-cigarette and its substances available for testing?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(4) Was </a:t>
            </a:r>
            <a:r>
              <a:rPr lang="en-US" sz="1200" b="1" dirty="0"/>
              <a:t>the device modified/customized in any way?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(5) What </a:t>
            </a:r>
            <a:r>
              <a:rPr lang="en-US" sz="1200" b="1" dirty="0"/>
              <a:t>was the method of substance use? (e.g., vaping, dabbing, dripping, etc</a:t>
            </a:r>
            <a:r>
              <a:rPr lang="en-US" sz="1200" b="1" dirty="0" smtClean="0"/>
              <a:t>.)?</a:t>
            </a:r>
          </a:p>
          <a:p>
            <a:pPr lvl="0"/>
            <a:endParaRPr lang="en-US" sz="1200" b="1" dirty="0"/>
          </a:p>
          <a:p>
            <a:pPr marL="171450" indent="-171450">
              <a:buFont typeface="Arial" panose="020B0604020202020204" pitchFamily="34" charset="0"/>
              <a:buChar char="•"/>
            </a:pPr>
            <a:r>
              <a:rPr lang="en-US" sz="1200" b="1" dirty="0" smtClean="0"/>
              <a:t>(6) Was </a:t>
            </a:r>
            <a:r>
              <a:rPr lang="en-US" sz="1200" b="1" dirty="0"/>
              <a:t>a plain film chest radiograph or chest CT (Computed Tomography) performed? (Yes or No</a:t>
            </a:r>
            <a:r>
              <a:rPr lang="en-US" sz="1200" b="1" dirty="0" smtClean="0"/>
              <a:t>)</a:t>
            </a:r>
          </a:p>
          <a:p>
            <a:endParaRPr lang="en-US" sz="1200" b="1" dirty="0"/>
          </a:p>
          <a:p>
            <a:pPr marL="171450" lvl="0" indent="-171450">
              <a:buFont typeface="Arial" panose="020B0604020202020204" pitchFamily="34" charset="0"/>
              <a:buChar char="•"/>
            </a:pPr>
            <a:r>
              <a:rPr lang="en-US" sz="1200" b="1" dirty="0" smtClean="0"/>
              <a:t>(7) Does </a:t>
            </a:r>
            <a:r>
              <a:rPr lang="en-US" sz="1200" b="1" dirty="0"/>
              <a:t>the patient have evidence of pulmonary infection on initial work-up? (Yes or No</a:t>
            </a:r>
            <a:r>
              <a:rPr lang="en-US" sz="1200" b="1" dirty="0" smtClean="0"/>
              <a:t>) (if yes, specify which)</a:t>
            </a:r>
          </a:p>
          <a:p>
            <a:pPr lvl="0"/>
            <a:endParaRPr lang="en-US" sz="1200" b="1" dirty="0"/>
          </a:p>
          <a:p>
            <a:pPr marL="171450" lvl="0" indent="-171450">
              <a:buFont typeface="Arial" panose="020B0604020202020204" pitchFamily="34" charset="0"/>
              <a:buChar char="•"/>
            </a:pPr>
            <a:r>
              <a:rPr lang="en-US" sz="1200" b="1" dirty="0" smtClean="0"/>
              <a:t>(8) Does the patient have evidence in their medical record of alternative plausible diagnoses (e.g., cardiac, rheumatologic or neoplastic process)? (Yes or No)</a:t>
            </a:r>
          </a:p>
          <a:p>
            <a:pPr lvl="0"/>
            <a:endParaRPr lang="en-US" sz="1200" b="1" dirty="0" smtClean="0"/>
          </a:p>
          <a:p>
            <a:pPr marL="171450" lvl="0" indent="-171450">
              <a:buFont typeface="Arial" panose="020B0604020202020204" pitchFamily="34" charset="0"/>
              <a:buChar char="•"/>
            </a:pPr>
            <a:r>
              <a:rPr lang="en-US" sz="1200" b="1" dirty="0" smtClean="0"/>
              <a:t>(9) If </a:t>
            </a:r>
            <a:r>
              <a:rPr lang="en-US" sz="1200" b="1" dirty="0"/>
              <a:t>an infection is identified through culture or PCR by clinical team, do they believe that this is not the sole cause of the patient’s underlying respiratory disease process?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(10) If </a:t>
            </a:r>
            <a:r>
              <a:rPr lang="en-US" sz="1200" b="1" dirty="0"/>
              <a:t>testing is not performed to rule out pulmonary infection, does the clinical team believe that this would not be the sole cause of the patient’s underlying respiratory disease process? (Yes or No</a:t>
            </a:r>
            <a:r>
              <a:rPr lang="en-US" sz="1200" b="1" dirty="0" smtClean="0"/>
              <a:t>)</a:t>
            </a:r>
          </a:p>
          <a:p>
            <a:pPr lvl="0"/>
            <a:endParaRPr lang="en-US" sz="1200" b="1" dirty="0"/>
          </a:p>
          <a:p>
            <a:pPr marL="171450" lvl="0" indent="-171450">
              <a:buFont typeface="Arial" panose="020B0604020202020204" pitchFamily="34" charset="0"/>
              <a:buChar char="•"/>
            </a:pPr>
            <a:r>
              <a:rPr lang="en-US" sz="1200" b="1" dirty="0" smtClean="0"/>
              <a:t>(11) Was </a:t>
            </a:r>
            <a:r>
              <a:rPr lang="en-US" sz="1200" b="1" dirty="0"/>
              <a:t>the patient hospitalized? (Yes or No</a:t>
            </a:r>
            <a:r>
              <a:rPr lang="en-US" sz="1200" b="1" dirty="0" smtClean="0"/>
              <a:t>)</a:t>
            </a:r>
          </a:p>
          <a:p>
            <a:pPr lvl="0"/>
            <a:endParaRPr lang="en-US" sz="1200" b="1" dirty="0" smtClean="0"/>
          </a:p>
          <a:p>
            <a:pPr marL="171450" lvl="0" indent="-171450">
              <a:buFont typeface="Arial" panose="020B0604020202020204" pitchFamily="34" charset="0"/>
              <a:buChar char="•"/>
            </a:pPr>
            <a:r>
              <a:rPr lang="en-US" sz="1200" b="1" dirty="0" smtClean="0"/>
              <a:t>(12) Did </a:t>
            </a:r>
            <a:r>
              <a:rPr lang="en-US" sz="1200" b="1" dirty="0"/>
              <a:t>the patient receive any respiratory assistance (oxygen, intubation, etc.)? (Yes or No</a:t>
            </a:r>
            <a:r>
              <a:rPr lang="en-US" sz="1200" b="1" dirty="0" smtClean="0"/>
              <a:t>)</a:t>
            </a:r>
          </a:p>
          <a:p>
            <a:pPr lvl="0"/>
            <a:endParaRPr lang="en-US" sz="1200" b="1" dirty="0"/>
          </a:p>
          <a:p>
            <a:endParaRPr lang="en-US" sz="1200" b="1" dirty="0"/>
          </a:p>
        </p:txBody>
      </p:sp>
      <p:sp>
        <p:nvSpPr>
          <p:cNvPr id="5" name="Rectangle 4"/>
          <p:cNvSpPr/>
          <p:nvPr/>
        </p:nvSpPr>
        <p:spPr bwMode="auto">
          <a:xfrm>
            <a:off x="297949" y="5024284"/>
            <a:ext cx="8548099" cy="806245"/>
          </a:xfrm>
          <a:prstGeom prst="rect">
            <a:avLst/>
          </a:prstGeom>
          <a:noFill/>
          <a:ln w="38100" cap="flat" cmpd="sng" algn="ctr">
            <a:solidFill>
              <a:srgbClr val="A10F8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92003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and Reporting the CDC Case ID</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32</a:t>
            </a:fld>
            <a:endParaRPr lang="en-US" dirty="0"/>
          </a:p>
        </p:txBody>
      </p:sp>
      <p:sp>
        <p:nvSpPr>
          <p:cNvPr id="4" name="TextBox 3"/>
          <p:cNvSpPr txBox="1"/>
          <p:nvPr/>
        </p:nvSpPr>
        <p:spPr>
          <a:xfrm>
            <a:off x="492616" y="972354"/>
            <a:ext cx="8158767" cy="532453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It is not the responsibility of the MTF to report to the CDC</a:t>
            </a:r>
          </a:p>
          <a:p>
            <a:pPr marL="718177" lvl="1" indent="-285750">
              <a:buFont typeface="Arial" panose="020B0604020202020204" pitchFamily="34" charset="0"/>
              <a:buChar char="•"/>
            </a:pPr>
            <a:r>
              <a:rPr lang="en-US" sz="2000" dirty="0" smtClean="0"/>
              <a:t>The MTF must report to:</a:t>
            </a:r>
          </a:p>
          <a:p>
            <a:pPr marL="1150604" lvl="2" indent="-285750">
              <a:buFont typeface="Arial" panose="020B0604020202020204" pitchFamily="34" charset="0"/>
              <a:buChar char="•"/>
            </a:pPr>
            <a:r>
              <a:rPr lang="en-US" sz="2000" dirty="0" smtClean="0"/>
              <a:t>The state/local health department </a:t>
            </a:r>
            <a:r>
              <a:rPr lang="en-US" sz="2000" i="1" dirty="0" smtClean="0"/>
              <a:t>AND</a:t>
            </a:r>
          </a:p>
          <a:p>
            <a:pPr marL="1150604" lvl="2" indent="-285750">
              <a:buFont typeface="Arial" panose="020B0604020202020204" pitchFamily="34" charset="0"/>
              <a:buChar char="•"/>
            </a:pPr>
            <a:r>
              <a:rPr lang="en-US" sz="2000" dirty="0" smtClean="0"/>
              <a:t>Your chain of command </a:t>
            </a:r>
            <a:r>
              <a:rPr lang="en-US" sz="2000" i="1" dirty="0" smtClean="0"/>
              <a:t>AND</a:t>
            </a:r>
          </a:p>
          <a:p>
            <a:pPr marL="1150604" lvl="2" indent="-285750">
              <a:buFont typeface="Arial" panose="020B0604020202020204" pitchFamily="34" charset="0"/>
              <a:buChar char="•"/>
            </a:pPr>
            <a:r>
              <a:rPr lang="en-US" sz="2000" dirty="0" err="1" smtClean="0"/>
              <a:t>DRSi</a:t>
            </a:r>
            <a:endParaRPr lang="en-US" sz="2000" dirty="0" smtClean="0"/>
          </a:p>
          <a:p>
            <a:pPr marL="718177" lvl="1"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b="1" dirty="0" smtClean="0"/>
              <a:t>The state/local health department (or the Armed Forces Health Surveillance Division) will report the case to the CDC</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Once the case has been reported, the CDC will assign a de-identified Case ID number in the format: CA-00001 (state code and five digit number identifying the number of cases reported from that state). AFHSD will assign a Case ID for OCONUS cases.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u="sng" dirty="0" smtClean="0"/>
              <a:t>After reporting the case to your state/local public health, ask for the CDC case ID number, then enter that case ID number in the DRSi comment box. </a:t>
            </a:r>
            <a:endParaRPr lang="en-US" sz="2000" b="1" u="sng" dirty="0"/>
          </a:p>
        </p:txBody>
      </p:sp>
    </p:spTree>
    <p:extLst>
      <p:ext uri="{BB962C8B-B14F-4D97-AF65-F5344CB8AC3E}">
        <p14:creationId xmlns:p14="http://schemas.microsoft.com/office/powerpoint/2010/main" val="1933585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Good Case Report</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33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593" y="1240817"/>
            <a:ext cx="7998814" cy="4361493"/>
          </a:xfrm>
          <a:prstGeom prst="rect">
            <a:avLst/>
          </a:prstGeom>
        </p:spPr>
      </p:pic>
    </p:spTree>
    <p:extLst>
      <p:ext uri="{BB962C8B-B14F-4D97-AF65-F5344CB8AC3E}">
        <p14:creationId xmlns:p14="http://schemas.microsoft.com/office/powerpoint/2010/main" val="1892627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34</a:t>
            </a:fld>
            <a:endParaRPr lang="en-US" dirty="0"/>
          </a:p>
        </p:txBody>
      </p:sp>
      <p:sp>
        <p:nvSpPr>
          <p:cNvPr id="4" name="TextBox 3"/>
          <p:cNvSpPr txBox="1"/>
          <p:nvPr/>
        </p:nvSpPr>
        <p:spPr>
          <a:xfrm>
            <a:off x="294968" y="877965"/>
            <a:ext cx="8849032"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outbreak of lung injuries associated with e-cigarettes and/or vaping is ongoing, and there is much we still don’t know about the cause of this outbreak. </a:t>
            </a:r>
          </a:p>
          <a:p>
            <a:endParaRPr lang="en-US" sz="2000" dirty="0" smtClean="0"/>
          </a:p>
          <a:p>
            <a:pPr marL="285750" indent="-285750">
              <a:buFont typeface="Arial" panose="020B0604020202020204" pitchFamily="34" charset="0"/>
              <a:buChar char="•"/>
            </a:pPr>
            <a:r>
              <a:rPr lang="en-US" sz="2000" dirty="0" smtClean="0"/>
              <a:t>We do know that the outbreak is caused by a chemical exposure(s) from nicotine and/or THC products smoked using an e-cigarette or vape.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We will continue to learn more as more cases are identified and properly reported. </a:t>
            </a:r>
          </a:p>
          <a:p>
            <a:endParaRPr lang="en-US" sz="2000" dirty="0" smtClean="0"/>
          </a:p>
          <a:p>
            <a:pPr marL="285750" indent="-285750">
              <a:buFont typeface="Arial" panose="020B0604020202020204" pitchFamily="34" charset="0"/>
              <a:buChar char="•"/>
            </a:pPr>
            <a:r>
              <a:rPr lang="en-US" sz="2000" dirty="0" smtClean="0"/>
              <a:t>Report all cases to up your chain of command, to your state/local health department, and to DRSi. Try to gather as much information as possible on the case history per the interview form. Enter the CDC Case ID in the MER comments.</a:t>
            </a:r>
          </a:p>
          <a:p>
            <a:endParaRPr lang="en-US" sz="2000" dirty="0" smtClean="0"/>
          </a:p>
          <a:p>
            <a:pPr marL="285750" indent="-285750">
              <a:buFont typeface="Arial" panose="020B0604020202020204" pitchFamily="34" charset="0"/>
              <a:buChar char="•"/>
            </a:pPr>
            <a:r>
              <a:rPr lang="en-US" sz="2000" b="1" dirty="0" smtClean="0"/>
              <a:t>Do not contact the CDC</a:t>
            </a:r>
            <a:endParaRPr lang="en-US" sz="2000" b="1" dirty="0"/>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n-US" sz="2000" b="1" dirty="0" smtClean="0"/>
              <a:t>Do not do nothing</a:t>
            </a:r>
            <a:endParaRPr lang="en-US" sz="2000" b="1" dirty="0"/>
          </a:p>
        </p:txBody>
      </p:sp>
    </p:spTree>
    <p:extLst>
      <p:ext uri="{BB962C8B-B14F-4D97-AF65-F5344CB8AC3E}">
        <p14:creationId xmlns:p14="http://schemas.microsoft.com/office/powerpoint/2010/main" val="3411547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35</a:t>
            </a:fld>
            <a:endParaRPr lang="en-US" dirty="0"/>
          </a:p>
        </p:txBody>
      </p:sp>
      <p:sp>
        <p:nvSpPr>
          <p:cNvPr id="4" name="Content Placeholder 2"/>
          <p:cNvSpPr txBox="1">
            <a:spLocks/>
          </p:cNvSpPr>
          <p:nvPr/>
        </p:nvSpPr>
        <p:spPr>
          <a:xfrm>
            <a:off x="317091" y="1020293"/>
            <a:ext cx="8613968" cy="5109770"/>
          </a:xfrm>
          <a:prstGeom prst="rect">
            <a:avLst/>
          </a:prstGeom>
        </p:spPr>
        <p:txBody>
          <a:bodyPr>
            <a:normAutofit lnSpcReduction="10000"/>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a:lnSpc>
                <a:spcPct val="110000"/>
              </a:lnSpc>
              <a:spcBef>
                <a:spcPts val="0"/>
              </a:spcBef>
              <a:buClr>
                <a:srgbClr val="151C77"/>
              </a:buClr>
              <a:buSzPct val="80000"/>
            </a:pPr>
            <a:r>
              <a:rPr lang="en-US" sz="1300" kern="0" dirty="0" smtClean="0"/>
              <a:t>Army:	A</a:t>
            </a:r>
            <a:r>
              <a:rPr lang="en-US" sz="1300" kern="0" dirty="0" smtClean="0">
                <a:solidFill>
                  <a:srgbClr val="000000"/>
                </a:solidFill>
              </a:rPr>
              <a:t>PHC – Disease Epidemiology Program</a:t>
            </a:r>
          </a:p>
          <a:p>
            <a:pPr marL="285750" indent="-285750">
              <a:lnSpc>
                <a:spcPct val="110000"/>
              </a:lnSpc>
              <a:spcBef>
                <a:spcPts val="0"/>
              </a:spcBef>
              <a:buClr>
                <a:srgbClr val="151C77"/>
              </a:buClr>
              <a:buSzPct val="80000"/>
              <a:buFontTx/>
              <a:buNone/>
            </a:pPr>
            <a:r>
              <a:rPr lang="en-US" sz="1300" kern="0" dirty="0" smtClean="0">
                <a:solidFill>
                  <a:srgbClr val="000000"/>
                </a:solidFill>
              </a:rPr>
              <a:t>		Aberdeen Proving Ground – MD</a:t>
            </a:r>
          </a:p>
          <a:p>
            <a:pPr marL="285750" indent="-285750">
              <a:lnSpc>
                <a:spcPct val="110000"/>
              </a:lnSpc>
              <a:spcBef>
                <a:spcPts val="0"/>
              </a:spcBef>
              <a:buClr>
                <a:srgbClr val="151C77"/>
              </a:buClr>
              <a:buSzPct val="80000"/>
              <a:buFontTx/>
              <a:buNone/>
            </a:pPr>
            <a:r>
              <a:rPr lang="en-US" sz="1300" kern="0" dirty="0" smtClean="0">
                <a:solidFill>
                  <a:srgbClr val="000000"/>
                </a:solidFill>
              </a:rPr>
              <a:t>		COMM: (410) 436-7605   DSN: 584-7605</a:t>
            </a:r>
          </a:p>
          <a:p>
            <a:pPr marL="285750" indent="-285750">
              <a:lnSpc>
                <a:spcPct val="110000"/>
              </a:lnSpc>
              <a:spcBef>
                <a:spcPts val="0"/>
              </a:spcBef>
              <a:buClr>
                <a:srgbClr val="151C77"/>
              </a:buClr>
              <a:buSzPct val="80000"/>
              <a:buFontTx/>
              <a:buNone/>
            </a:pPr>
            <a:r>
              <a:rPr lang="en-US" sz="1300" kern="0" dirty="0" smtClean="0">
                <a:solidFill>
                  <a:srgbClr val="000000"/>
                </a:solidFill>
              </a:rPr>
              <a:t>		</a:t>
            </a:r>
            <a:r>
              <a:rPr lang="en-US" sz="1300" u="sng" kern="0" dirty="0" smtClean="0">
                <a:solidFill>
                  <a:srgbClr val="FF0000"/>
                </a:solidFill>
                <a:hlinkClick r:id="rId2"/>
              </a:rPr>
              <a:t>usarmy.apg.medcom-aphc.mbx.disease-epidemiologyprogram13@mail.mil</a:t>
            </a:r>
            <a:endParaRPr lang="en-US" sz="1300" u="sng" kern="0" dirty="0" smtClean="0">
              <a:solidFill>
                <a:srgbClr val="FF0000"/>
              </a:solidFill>
            </a:endParaRPr>
          </a:p>
          <a:p>
            <a:pPr marL="285750" indent="-285750">
              <a:lnSpc>
                <a:spcPct val="110000"/>
              </a:lnSpc>
              <a:spcBef>
                <a:spcPts val="0"/>
              </a:spcBef>
              <a:buClr>
                <a:srgbClr val="151C77"/>
              </a:buClr>
              <a:buSzPct val="80000"/>
              <a:buFontTx/>
              <a:buNone/>
            </a:pPr>
            <a:endParaRPr lang="en-US" sz="1300" kern="0" dirty="0" smtClean="0">
              <a:solidFill>
                <a:srgbClr val="FF0000"/>
              </a:solidFill>
            </a:endParaRPr>
          </a:p>
          <a:p>
            <a:pPr marL="285750" indent="-285750">
              <a:lnSpc>
                <a:spcPct val="110000"/>
              </a:lnSpc>
              <a:spcBef>
                <a:spcPts val="0"/>
              </a:spcBef>
              <a:buClr>
                <a:srgbClr val="151C77"/>
              </a:buClr>
              <a:buSzPct val="80000"/>
              <a:buFont typeface="Wingdings" pitchFamily="2" charset="2"/>
              <a:buChar char="n"/>
            </a:pPr>
            <a:endParaRPr lang="en-US" sz="1300" kern="0" dirty="0" smtClean="0">
              <a:solidFill>
                <a:srgbClr val="000000"/>
              </a:solidFill>
            </a:endParaRPr>
          </a:p>
          <a:p>
            <a:pPr>
              <a:lnSpc>
                <a:spcPct val="110000"/>
              </a:lnSpc>
              <a:spcBef>
                <a:spcPts val="0"/>
              </a:spcBef>
            </a:pPr>
            <a:r>
              <a:rPr lang="en-US" sz="1300" kern="0" dirty="0" smtClean="0">
                <a:solidFill>
                  <a:srgbClr val="000000"/>
                </a:solidFill>
              </a:rPr>
              <a:t>Navy: 	</a:t>
            </a:r>
            <a:r>
              <a:rPr lang="en-US" sz="1300" u="sng" kern="0" dirty="0" smtClean="0">
                <a:solidFill>
                  <a:srgbClr val="000000"/>
                </a:solidFill>
              </a:rPr>
              <a:t>NMCPHC Preventive Medicine Programs and Policy Support Department</a:t>
            </a:r>
          </a:p>
          <a:p>
            <a:pPr marL="0" indent="0">
              <a:lnSpc>
                <a:spcPct val="110000"/>
              </a:lnSpc>
              <a:spcBef>
                <a:spcPts val="0"/>
              </a:spcBef>
              <a:buFontTx/>
              <a:buNone/>
            </a:pPr>
            <a:r>
              <a:rPr lang="en-US" sz="1300" kern="0" dirty="0" smtClean="0">
                <a:solidFill>
                  <a:srgbClr val="000000"/>
                </a:solidFill>
              </a:rPr>
              <a:t>	COMM: (757) 953-0700; DSN: (312) 377-0700 </a:t>
            </a:r>
          </a:p>
          <a:p>
            <a:pPr marL="0" indent="0">
              <a:lnSpc>
                <a:spcPct val="110000"/>
              </a:lnSpc>
              <a:spcBef>
                <a:spcPts val="0"/>
              </a:spcBef>
              <a:buFontTx/>
              <a:buNone/>
            </a:pPr>
            <a:r>
              <a:rPr lang="en-US" sz="1300" kern="0" dirty="0" smtClean="0">
                <a:solidFill>
                  <a:srgbClr val="000000"/>
                </a:solidFill>
              </a:rPr>
              <a:t>	Email: usn.hampton-roads.navmcpubhlthcenpors.list.nmcphc-threatassess@mail.mil</a:t>
            </a:r>
          </a:p>
          <a:p>
            <a:pPr marL="0" indent="0">
              <a:lnSpc>
                <a:spcPct val="110000"/>
              </a:lnSpc>
              <a:spcBef>
                <a:spcPts val="0"/>
              </a:spcBef>
              <a:buClr>
                <a:srgbClr val="151C77"/>
              </a:buClr>
              <a:buSzPct val="80000"/>
              <a:buFontTx/>
              <a:buNone/>
            </a:pPr>
            <a:r>
              <a:rPr lang="en-US" sz="1300" kern="0" dirty="0" smtClean="0">
                <a:solidFill>
                  <a:srgbClr val="000000"/>
                </a:solidFill>
              </a:rPr>
              <a:t>	</a:t>
            </a:r>
            <a:r>
              <a:rPr lang="en-US" sz="1300" u="sng" kern="0" dirty="0" smtClean="0">
                <a:solidFill>
                  <a:srgbClr val="000000"/>
                </a:solidFill>
              </a:rPr>
              <a:t>Contact  your cognizant NEPMU</a:t>
            </a:r>
          </a:p>
          <a:p>
            <a:pPr marL="285750" indent="-285750">
              <a:lnSpc>
                <a:spcPct val="110000"/>
              </a:lnSpc>
              <a:spcBef>
                <a:spcPts val="0"/>
              </a:spcBef>
              <a:buClr>
                <a:srgbClr val="151C77"/>
              </a:buClr>
              <a:buSzPct val="80000"/>
              <a:buFontTx/>
              <a:buNone/>
            </a:pPr>
            <a:r>
              <a:rPr lang="en-US" sz="1300" kern="0" dirty="0" smtClean="0">
                <a:solidFill>
                  <a:srgbClr val="000000"/>
                </a:solidFill>
              </a:rPr>
              <a:t>		NEPMU2:  COMM: (757) 950-6600; DSN: (312) 377-6600</a:t>
            </a:r>
          </a:p>
          <a:p>
            <a:pPr marL="285750" indent="-285750">
              <a:lnSpc>
                <a:spcPct val="110000"/>
              </a:lnSpc>
              <a:spcBef>
                <a:spcPts val="0"/>
              </a:spcBef>
              <a:buClr>
                <a:srgbClr val="151C77"/>
              </a:buClr>
              <a:buSzPct val="80000"/>
              <a:buFontTx/>
              <a:buNone/>
            </a:pPr>
            <a:r>
              <a:rPr lang="en-US" sz="1300" kern="0" dirty="0" smtClean="0">
                <a:solidFill>
                  <a:srgbClr val="000000"/>
                </a:solidFill>
              </a:rPr>
              <a:t>		</a:t>
            </a:r>
            <a:r>
              <a:rPr lang="en-US" sz="1300" kern="0" dirty="0" smtClean="0">
                <a:solidFill>
                  <a:srgbClr val="000000"/>
                </a:solidFill>
                <a:ea typeface="Calibri"/>
                <a:cs typeface="Times New Roman"/>
              </a:rPr>
              <a:t>Email: </a:t>
            </a:r>
            <a:r>
              <a:rPr lang="en-US" sz="1300" u="sng" kern="0" dirty="0" smtClean="0">
                <a:solidFill>
                  <a:srgbClr val="0000FF"/>
                </a:solidFill>
                <a:ea typeface="Calibri"/>
                <a:cs typeface="Times New Roman"/>
                <a:hlinkClick r:id="rId3"/>
              </a:rPr>
              <a:t>usn.hampton-roads.navhospporsva.list.nepmu2norfolk- </a:t>
            </a:r>
            <a:r>
              <a:rPr lang="en-US" sz="1300" u="sng" kern="0" dirty="0" smtClean="0">
                <a:solidFill>
                  <a:srgbClr val="0000FF"/>
                </a:solidFill>
                <a:ea typeface="Calibri"/>
                <a:cs typeface="Times New Roman"/>
                <a:hlinkClick r:id="rId4"/>
              </a:rPr>
              <a:t>threatassess@mail.mil</a:t>
            </a:r>
            <a:endParaRPr lang="en-US" sz="1300" kern="0" dirty="0" smtClean="0">
              <a:solidFill>
                <a:srgbClr val="000000"/>
              </a:solidFill>
            </a:endParaRPr>
          </a:p>
          <a:p>
            <a:pPr marL="285750" indent="-285750">
              <a:lnSpc>
                <a:spcPct val="110000"/>
              </a:lnSpc>
              <a:spcBef>
                <a:spcPts val="0"/>
              </a:spcBef>
              <a:buClr>
                <a:srgbClr val="151C77"/>
              </a:buClr>
              <a:buSzPct val="80000"/>
              <a:buFontTx/>
              <a:buNone/>
            </a:pPr>
            <a:r>
              <a:rPr lang="en-US" sz="1300" kern="0" dirty="0" smtClean="0">
                <a:solidFill>
                  <a:srgbClr val="000000"/>
                </a:solidFill>
              </a:rPr>
              <a:t>		NEPMU5: COMM: (619) 556-7070; DSN (312) 526-7070</a:t>
            </a:r>
          </a:p>
          <a:p>
            <a:pPr marL="285750" indent="-285750">
              <a:lnSpc>
                <a:spcPct val="110000"/>
              </a:lnSpc>
              <a:spcBef>
                <a:spcPts val="0"/>
              </a:spcBef>
              <a:buClr>
                <a:srgbClr val="151C77"/>
              </a:buClr>
              <a:buSzPct val="80000"/>
              <a:buFontTx/>
              <a:buNone/>
            </a:pPr>
            <a:r>
              <a:rPr lang="en-US" sz="1300" kern="0" dirty="0" smtClean="0">
                <a:solidFill>
                  <a:srgbClr val="000000"/>
                </a:solidFill>
              </a:rPr>
              <a:t>		Email: u</a:t>
            </a:r>
            <a:r>
              <a:rPr lang="en-US" sz="1300" u="sng" kern="0" dirty="0" smtClean="0">
                <a:ea typeface="Calibri"/>
                <a:cs typeface="Times New Roman"/>
              </a:rPr>
              <a:t>sn.san-diego.navenpvntmedufive.list.nepmu5-health-surveillance@mail.mil</a:t>
            </a:r>
            <a:r>
              <a:rPr lang="en-US" sz="1300" kern="0" dirty="0" smtClean="0">
                <a:solidFill>
                  <a:srgbClr val="000000"/>
                </a:solidFill>
              </a:rPr>
              <a:t>		</a:t>
            </a:r>
          </a:p>
          <a:p>
            <a:pPr marL="285750" indent="-285750">
              <a:lnSpc>
                <a:spcPct val="110000"/>
              </a:lnSpc>
              <a:spcBef>
                <a:spcPts val="0"/>
              </a:spcBef>
              <a:buClr>
                <a:srgbClr val="151C77"/>
              </a:buClr>
              <a:buSzPct val="80000"/>
              <a:buFontTx/>
              <a:buNone/>
            </a:pPr>
            <a:r>
              <a:rPr lang="en-US" sz="1300" kern="0" dirty="0" smtClean="0">
                <a:solidFill>
                  <a:srgbClr val="000000"/>
                </a:solidFill>
              </a:rPr>
              <a:t>		NEPMU6: COMM: (808) 471-0237; DSN: (315) 471-0237</a:t>
            </a:r>
          </a:p>
          <a:p>
            <a:pPr marL="285750" indent="-285750">
              <a:lnSpc>
                <a:spcPct val="110000"/>
              </a:lnSpc>
              <a:spcBef>
                <a:spcPts val="0"/>
              </a:spcBef>
              <a:buClr>
                <a:srgbClr val="151C77"/>
              </a:buClr>
              <a:buSzPct val="80000"/>
              <a:buFontTx/>
              <a:buNone/>
            </a:pPr>
            <a:r>
              <a:rPr lang="en-US" sz="1300" kern="0" dirty="0" smtClean="0">
                <a:solidFill>
                  <a:srgbClr val="000000"/>
                </a:solidFill>
              </a:rPr>
              <a:t>		Email: </a:t>
            </a:r>
            <a:r>
              <a:rPr lang="en-US" sz="1300" u="sng" kern="0" dirty="0" smtClean="0">
                <a:solidFill>
                  <a:srgbClr val="0000FF"/>
                </a:solidFill>
                <a:ea typeface="Calibri"/>
                <a:cs typeface="Times New Roman"/>
                <a:hlinkClick r:id="rId5"/>
              </a:rPr>
              <a:t>usn.jbphh.navenpvntmedusixhi.list.nepmu6@mail.mil</a:t>
            </a:r>
            <a:r>
              <a:rPr lang="en-US" sz="1300" u="sng" kern="0" dirty="0" smtClean="0">
                <a:solidFill>
                  <a:srgbClr val="0000FF"/>
                </a:solidFill>
                <a:ea typeface="Calibri"/>
                <a:cs typeface="Times New Roman"/>
              </a:rPr>
              <a:t> </a:t>
            </a:r>
            <a:r>
              <a:rPr lang="en-US" sz="1300" kern="0" dirty="0" smtClean="0">
                <a:solidFill>
                  <a:srgbClr val="000000"/>
                </a:solidFill>
              </a:rPr>
              <a:t>		</a:t>
            </a:r>
          </a:p>
          <a:p>
            <a:pPr marL="285750" indent="-285750">
              <a:lnSpc>
                <a:spcPct val="110000"/>
              </a:lnSpc>
              <a:spcBef>
                <a:spcPts val="0"/>
              </a:spcBef>
              <a:buClr>
                <a:srgbClr val="151C77"/>
              </a:buClr>
              <a:buSzPct val="80000"/>
              <a:buFontTx/>
              <a:buNone/>
            </a:pPr>
            <a:r>
              <a:rPr lang="en-US" sz="1300" kern="0" dirty="0" smtClean="0">
                <a:solidFill>
                  <a:srgbClr val="000000"/>
                </a:solidFill>
              </a:rPr>
              <a:t>		NEPMU7: COMM (</a:t>
            </a:r>
            <a:r>
              <a:rPr lang="en-US" sz="1300" kern="0" dirty="0" err="1" smtClean="0">
                <a:solidFill>
                  <a:srgbClr val="000000"/>
                </a:solidFill>
              </a:rPr>
              <a:t>int</a:t>
            </a:r>
            <a:r>
              <a:rPr lang="en-US" sz="1300" kern="0" dirty="0" smtClean="0">
                <a:solidFill>
                  <a:srgbClr val="000000"/>
                </a:solidFill>
              </a:rPr>
              <a:t>): 011-34-956-82-2230 (local): 727-2230; DSN: 94-314-727-2230</a:t>
            </a:r>
          </a:p>
          <a:p>
            <a:pPr marL="285750" indent="-285750">
              <a:lnSpc>
                <a:spcPct val="110000"/>
              </a:lnSpc>
              <a:spcBef>
                <a:spcPts val="0"/>
              </a:spcBef>
              <a:buClr>
                <a:srgbClr val="151C77"/>
              </a:buClr>
              <a:buSzPct val="80000"/>
              <a:buFontTx/>
              <a:buNone/>
            </a:pPr>
            <a:r>
              <a:rPr lang="en-US" sz="1300" kern="0" dirty="0" smtClean="0">
                <a:solidFill>
                  <a:srgbClr val="000000"/>
                </a:solidFill>
              </a:rPr>
              <a:t>		Email: </a:t>
            </a:r>
            <a:r>
              <a:rPr lang="en-US" sz="1300" u="sng" kern="0" dirty="0" smtClean="0">
                <a:solidFill>
                  <a:srgbClr val="0000FF"/>
                </a:solidFill>
                <a:ea typeface="Calibri"/>
                <a:cs typeface="Times New Roman"/>
                <a:hlinkClick r:id="rId6"/>
              </a:rPr>
              <a:t>NEPMU7@eu.navy.mil</a:t>
            </a:r>
            <a:endParaRPr lang="en-US" sz="1300" u="sng" kern="0" dirty="0" smtClean="0">
              <a:solidFill>
                <a:srgbClr val="0000FF"/>
              </a:solidFill>
              <a:ea typeface="Calibri"/>
              <a:cs typeface="Times New Roman"/>
            </a:endParaRPr>
          </a:p>
          <a:p>
            <a:pPr marL="285750" indent="-285750">
              <a:lnSpc>
                <a:spcPct val="110000"/>
              </a:lnSpc>
              <a:spcBef>
                <a:spcPts val="0"/>
              </a:spcBef>
              <a:buClr>
                <a:srgbClr val="151C77"/>
              </a:buClr>
              <a:buSzPct val="80000"/>
              <a:buFontTx/>
              <a:buNone/>
            </a:pPr>
            <a:endParaRPr lang="en-US" sz="1300" u="sng" kern="0" dirty="0" smtClean="0">
              <a:solidFill>
                <a:srgbClr val="0000FF"/>
              </a:solidFill>
              <a:ea typeface="Calibri"/>
              <a:cs typeface="Times New Roman"/>
            </a:endParaRPr>
          </a:p>
          <a:p>
            <a:pPr>
              <a:lnSpc>
                <a:spcPct val="110000"/>
              </a:lnSpc>
              <a:spcBef>
                <a:spcPts val="0"/>
              </a:spcBef>
              <a:buClr>
                <a:srgbClr val="151C77"/>
              </a:buClr>
              <a:buSzPct val="80000"/>
            </a:pPr>
            <a:r>
              <a:rPr lang="en-US" sz="1300" kern="0" dirty="0" smtClean="0">
                <a:solidFill>
                  <a:srgbClr val="000000"/>
                </a:solidFill>
              </a:rPr>
              <a:t>Air Force:  Contact your MAJCOM PH or USAFSAM/PHR</a:t>
            </a:r>
          </a:p>
          <a:p>
            <a:pPr marL="285750" indent="-285750">
              <a:lnSpc>
                <a:spcPct val="110000"/>
              </a:lnSpc>
              <a:spcBef>
                <a:spcPts val="0"/>
              </a:spcBef>
              <a:buClr>
                <a:srgbClr val="151C77"/>
              </a:buClr>
              <a:buSzPct val="80000"/>
              <a:buFontTx/>
              <a:buNone/>
            </a:pPr>
            <a:r>
              <a:rPr lang="en-US" sz="1300" kern="0" dirty="0" smtClean="0">
                <a:solidFill>
                  <a:srgbClr val="000000"/>
                </a:solidFill>
              </a:rPr>
              <a:t>		   USAFSAM / PHR / Epidemiology Consult Service</a:t>
            </a:r>
          </a:p>
          <a:p>
            <a:pPr marL="285750" indent="-285750">
              <a:lnSpc>
                <a:spcPct val="110000"/>
              </a:lnSpc>
              <a:spcBef>
                <a:spcPts val="0"/>
              </a:spcBef>
              <a:buClr>
                <a:srgbClr val="151C77"/>
              </a:buClr>
              <a:buSzPct val="80000"/>
              <a:buFontTx/>
              <a:buNone/>
            </a:pPr>
            <a:r>
              <a:rPr lang="en-US" sz="1300" kern="0" dirty="0" smtClean="0">
                <a:solidFill>
                  <a:srgbClr val="000000"/>
                </a:solidFill>
              </a:rPr>
              <a:t>		   Wright-Patterson AFB, Ohio</a:t>
            </a:r>
          </a:p>
          <a:p>
            <a:pPr marL="285750" indent="-285750">
              <a:lnSpc>
                <a:spcPct val="110000"/>
              </a:lnSpc>
              <a:spcBef>
                <a:spcPts val="0"/>
              </a:spcBef>
              <a:buClr>
                <a:srgbClr val="151C77"/>
              </a:buClr>
              <a:buSzPct val="80000"/>
              <a:buFontTx/>
              <a:buNone/>
            </a:pPr>
            <a:r>
              <a:rPr lang="en-US" sz="1300" kern="0" dirty="0" smtClean="0">
                <a:solidFill>
                  <a:srgbClr val="000000"/>
                </a:solidFill>
              </a:rPr>
              <a:t>		   COMM: (937) 938-3207   DSN: 798-3207</a:t>
            </a:r>
          </a:p>
          <a:p>
            <a:pPr marL="285750" indent="-285750">
              <a:lnSpc>
                <a:spcPct val="110000"/>
              </a:lnSpc>
              <a:spcBef>
                <a:spcPts val="0"/>
              </a:spcBef>
              <a:buClr>
                <a:srgbClr val="151C77"/>
              </a:buClr>
              <a:buSzPct val="80000"/>
              <a:buFontTx/>
              <a:buNone/>
            </a:pPr>
            <a:r>
              <a:rPr lang="en-US" sz="1300" kern="0" dirty="0" smtClean="0">
                <a:solidFill>
                  <a:srgbClr val="000000"/>
                </a:solidFill>
              </a:rPr>
              <a:t>		   </a:t>
            </a:r>
            <a:r>
              <a:rPr lang="en-US" sz="1300" kern="0" dirty="0" smtClean="0">
                <a:solidFill>
                  <a:srgbClr val="000000"/>
                </a:solidFill>
                <a:hlinkClick r:id="rId7"/>
              </a:rPr>
              <a:t>usafsam.phrepiservic@us.af.mil</a:t>
            </a:r>
            <a:r>
              <a:rPr lang="en-US" sz="1300" kern="0" dirty="0" smtClean="0">
                <a:solidFill>
                  <a:srgbClr val="000000"/>
                </a:solidFill>
              </a:rPr>
              <a:t> </a:t>
            </a:r>
            <a:endParaRPr lang="en-US" sz="1300" kern="0" dirty="0" smtClean="0"/>
          </a:p>
          <a:p>
            <a:pPr marL="285750" indent="-285750">
              <a:lnSpc>
                <a:spcPct val="110000"/>
              </a:lnSpc>
              <a:spcBef>
                <a:spcPts val="0"/>
              </a:spcBef>
              <a:buClr>
                <a:srgbClr val="151C77"/>
              </a:buClr>
              <a:buSzPct val="80000"/>
              <a:buFontTx/>
              <a:buNone/>
            </a:pPr>
            <a:endParaRPr lang="en-US" sz="1200" kern="0" dirty="0" smtClean="0"/>
          </a:p>
          <a:p>
            <a:pPr>
              <a:spcBef>
                <a:spcPts val="1800"/>
              </a:spcBef>
            </a:pPr>
            <a:endParaRPr lang="en-US" kern="0" dirty="0" smtClean="0"/>
          </a:p>
          <a:p>
            <a:pPr>
              <a:spcBef>
                <a:spcPts val="1800"/>
              </a:spcBef>
            </a:pPr>
            <a:endParaRPr lang="en-US" sz="1800" kern="0" dirty="0" smtClean="0"/>
          </a:p>
          <a:p>
            <a:pPr>
              <a:spcBef>
                <a:spcPts val="1800"/>
              </a:spcBef>
            </a:pPr>
            <a:endParaRPr lang="en-US" sz="1800" kern="0" dirty="0"/>
          </a:p>
        </p:txBody>
      </p:sp>
    </p:spTree>
    <p:extLst>
      <p:ext uri="{BB962C8B-B14F-4D97-AF65-F5344CB8AC3E}">
        <p14:creationId xmlns:p14="http://schemas.microsoft.com/office/powerpoint/2010/main" val="189018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 calcmode="lin" valueType="num">
                                      <p:cBhvr additive="base">
                                        <p:cTn id="4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 calcmode="lin" valueType="num">
                                      <p:cBhvr additive="base">
                                        <p:cTn id="4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anim calcmode="lin" valueType="num">
                                      <p:cBhvr additive="base">
                                        <p:cTn id="5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14" end="14"/>
                                            </p:txEl>
                                          </p:spTgt>
                                        </p:tgtEl>
                                        <p:attrNameLst>
                                          <p:attrName>style.visibility</p:attrName>
                                        </p:attrNameLst>
                                      </p:cBhvr>
                                      <p:to>
                                        <p:strVal val="visible"/>
                                      </p:to>
                                    </p:set>
                                    <p:anim calcmode="lin" valueType="num">
                                      <p:cBhvr additive="base">
                                        <p:cTn id="57"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5" end="15"/>
                                            </p:txEl>
                                          </p:spTgt>
                                        </p:tgtEl>
                                        <p:attrNameLst>
                                          <p:attrName>style.visibility</p:attrName>
                                        </p:attrNameLst>
                                      </p:cBhvr>
                                      <p:to>
                                        <p:strVal val="visible"/>
                                      </p:to>
                                    </p:set>
                                    <p:anim calcmode="lin" valueType="num">
                                      <p:cBhvr additive="base">
                                        <p:cTn id="6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16" end="16"/>
                                            </p:txEl>
                                          </p:spTgt>
                                        </p:tgtEl>
                                        <p:attrNameLst>
                                          <p:attrName>style.visibility</p:attrName>
                                        </p:attrNameLst>
                                      </p:cBhvr>
                                      <p:to>
                                        <p:strVal val="visible"/>
                                      </p:to>
                                    </p:set>
                                    <p:anim calcmode="lin" valueType="num">
                                      <p:cBhvr additive="base">
                                        <p:cTn id="65"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17" end="17"/>
                                            </p:txEl>
                                          </p:spTgt>
                                        </p:tgtEl>
                                        <p:attrNameLst>
                                          <p:attrName>style.visibility</p:attrName>
                                        </p:attrNameLst>
                                      </p:cBhvr>
                                      <p:to>
                                        <p:strVal val="visible"/>
                                      </p:to>
                                    </p:set>
                                    <p:anim calcmode="lin" valueType="num">
                                      <p:cBhvr additive="base">
                                        <p:cTn id="69"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
                                            <p:txEl>
                                              <p:pRg st="19" end="19"/>
                                            </p:txEl>
                                          </p:spTgt>
                                        </p:tgtEl>
                                        <p:attrNameLst>
                                          <p:attrName>style.visibility</p:attrName>
                                        </p:attrNameLst>
                                      </p:cBhvr>
                                      <p:to>
                                        <p:strVal val="visible"/>
                                      </p:to>
                                    </p:set>
                                    <p:anim calcmode="lin" valueType="num">
                                      <p:cBhvr additive="base">
                                        <p:cTn id="75" dur="500" fill="hold"/>
                                        <p:tgtEl>
                                          <p:spTgt spid="4">
                                            <p:txEl>
                                              <p:pRg st="19" end="1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9" end="19"/>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
                                            <p:txEl>
                                              <p:pRg st="20" end="20"/>
                                            </p:txEl>
                                          </p:spTgt>
                                        </p:tgtEl>
                                        <p:attrNameLst>
                                          <p:attrName>style.visibility</p:attrName>
                                        </p:attrNameLst>
                                      </p:cBhvr>
                                      <p:to>
                                        <p:strVal val="visible"/>
                                      </p:to>
                                    </p:set>
                                    <p:anim calcmode="lin" valueType="num">
                                      <p:cBhvr additive="base">
                                        <p:cTn id="79" dur="500" fill="hold"/>
                                        <p:tgtEl>
                                          <p:spTgt spid="4">
                                            <p:txEl>
                                              <p:pRg st="20" end="2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20" end="20"/>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
                                            <p:txEl>
                                              <p:pRg st="21" end="21"/>
                                            </p:txEl>
                                          </p:spTgt>
                                        </p:tgtEl>
                                        <p:attrNameLst>
                                          <p:attrName>style.visibility</p:attrName>
                                        </p:attrNameLst>
                                      </p:cBhvr>
                                      <p:to>
                                        <p:strVal val="visible"/>
                                      </p:to>
                                    </p:set>
                                    <p:anim calcmode="lin" valueType="num">
                                      <p:cBhvr additive="base">
                                        <p:cTn id="83" dur="500" fill="hold"/>
                                        <p:tgtEl>
                                          <p:spTgt spid="4">
                                            <p:txEl>
                                              <p:pRg st="21" end="2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21" end="21"/>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
                                            <p:txEl>
                                              <p:pRg st="22" end="22"/>
                                            </p:txEl>
                                          </p:spTgt>
                                        </p:tgtEl>
                                        <p:attrNameLst>
                                          <p:attrName>style.visibility</p:attrName>
                                        </p:attrNameLst>
                                      </p:cBhvr>
                                      <p:to>
                                        <p:strVal val="visible"/>
                                      </p:to>
                                    </p:set>
                                    <p:anim calcmode="lin" valueType="num">
                                      <p:cBhvr additive="base">
                                        <p:cTn id="87" dur="500" fill="hold"/>
                                        <p:tgtEl>
                                          <p:spTgt spid="4">
                                            <p:txEl>
                                              <p:pRg st="22" end="2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22" end="22"/>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
                                            <p:txEl>
                                              <p:pRg st="23" end="23"/>
                                            </p:txEl>
                                          </p:spTgt>
                                        </p:tgtEl>
                                        <p:attrNameLst>
                                          <p:attrName>style.visibility</p:attrName>
                                        </p:attrNameLst>
                                      </p:cBhvr>
                                      <p:to>
                                        <p:strVal val="visible"/>
                                      </p:to>
                                    </p:set>
                                    <p:anim calcmode="lin" valueType="num">
                                      <p:cBhvr additive="base">
                                        <p:cTn id="91" dur="500" fill="hold"/>
                                        <p:tgtEl>
                                          <p:spTgt spid="4">
                                            <p:txEl>
                                              <p:pRg st="23" end="2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23" end="2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4"/>
          </p:nvPr>
        </p:nvSpPr>
        <p:spPr/>
        <p:txBody>
          <a:bodyPr/>
          <a:lstStyle/>
          <a:p>
            <a:fld id="{09C0F965-679E-4964-9AA4-302CAD5CC36B}" type="slidenum">
              <a:rPr lang="en-US" smtClean="0"/>
              <a:pPr/>
              <a:t>36</a:t>
            </a:fld>
            <a:endParaRPr lang="en-US" dirty="0"/>
          </a:p>
        </p:txBody>
      </p:sp>
    </p:spTree>
    <p:extLst>
      <p:ext uri="{BB962C8B-B14F-4D97-AF65-F5344CB8AC3E}">
        <p14:creationId xmlns:p14="http://schemas.microsoft.com/office/powerpoint/2010/main" val="323725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9C0F965-679E-4964-9AA4-302CAD5CC36B}" type="slidenum">
              <a:rPr lang="en-US" smtClean="0"/>
              <a:pPr/>
              <a:t>4</a:t>
            </a:fld>
            <a:endParaRPr lang="en-US" dirty="0"/>
          </a:p>
        </p:txBody>
      </p:sp>
      <p:sp>
        <p:nvSpPr>
          <p:cNvPr id="4" name="TextBox 3"/>
          <p:cNvSpPr txBox="1"/>
          <p:nvPr/>
        </p:nvSpPr>
        <p:spPr>
          <a:xfrm>
            <a:off x="352733" y="877061"/>
            <a:ext cx="8458200" cy="5047536"/>
          </a:xfrm>
          <a:prstGeom prst="rect">
            <a:avLst/>
          </a:prstGeom>
          <a:noFill/>
        </p:spPr>
        <p:txBody>
          <a:bodyPr wrap="square" rtlCol="0">
            <a:spAutoFit/>
          </a:bodyPr>
          <a:lstStyle/>
          <a:p>
            <a:r>
              <a:rPr lang="en-US" sz="1400" b="1" dirty="0">
                <a:solidFill>
                  <a:srgbClr val="000000"/>
                </a:solidFill>
                <a:latin typeface="Times New Roman" panose="02020603050405020304" pitchFamily="18" charset="0"/>
                <a:cs typeface="Times New Roman" panose="02020603050405020304" pitchFamily="18" charset="0"/>
              </a:rPr>
              <a:t>Disclosure of Faculty/Committee Member </a:t>
            </a:r>
            <a:r>
              <a:rPr lang="en-US" sz="1400" b="1" dirty="0" smtClean="0">
                <a:solidFill>
                  <a:srgbClr val="000000"/>
                </a:solidFill>
                <a:latin typeface="Times New Roman" panose="02020603050405020304" pitchFamily="18" charset="0"/>
                <a:cs typeface="Times New Roman" panose="02020603050405020304" pitchFamily="18" charset="0"/>
              </a:rPr>
              <a:t>Relationships</a:t>
            </a:r>
          </a:p>
          <a:p>
            <a:r>
              <a:rPr lang="en-US" sz="1400" dirty="0">
                <a:solidFill>
                  <a:srgbClr val="000000"/>
                </a:solidFill>
                <a:latin typeface="Times New Roman" panose="02020603050405020304" pitchFamily="18" charset="0"/>
                <a:cs typeface="Times New Roman" panose="02020603050405020304" pitchFamily="18" charset="0"/>
              </a:rPr>
              <a:t>It is the policy of the U.S. Army Medical Command that all CME planning committee/faculty/authors disclose relationships with commercial entities upon invitation of participation. Disclosure documents are reviewed for potential conflicts of interest and, if identified, they are resolved prior to confirmation of participation</a:t>
            </a:r>
            <a:r>
              <a:rPr lang="en-US" sz="1400" dirty="0" smtClean="0">
                <a:solidFill>
                  <a:srgbClr val="000000"/>
                </a:solidFill>
                <a:latin typeface="Times New Roman" panose="02020603050405020304" pitchFamily="18" charset="0"/>
                <a:cs typeface="Times New Roman" panose="02020603050405020304" pitchFamily="18" charset="0"/>
              </a:rPr>
              <a:t>.</a:t>
            </a:r>
          </a:p>
          <a:p>
            <a:endParaRPr lang="en-US" sz="1400" dirty="0">
              <a:solidFill>
                <a:srgbClr val="000000"/>
              </a:solidFill>
              <a:latin typeface="Times New Roman" panose="02020603050405020304" pitchFamily="18" charset="0"/>
              <a:cs typeface="Times New Roman" panose="02020603050405020304" pitchFamily="18" charset="0"/>
            </a:endParaRPr>
          </a:p>
          <a:p>
            <a:pPr lvl="1"/>
            <a:r>
              <a:rPr lang="en-US" sz="1400" b="1" u="sng" dirty="0">
                <a:solidFill>
                  <a:srgbClr val="000000"/>
                </a:solidFill>
                <a:latin typeface="Times New Roman" panose="02020603050405020304" pitchFamily="18" charset="0"/>
                <a:cs typeface="Times New Roman" panose="02020603050405020304" pitchFamily="18" charset="0"/>
              </a:rPr>
              <a:t>Faculty Members</a:t>
            </a:r>
          </a:p>
          <a:p>
            <a:pPr lvl="1"/>
            <a:r>
              <a:rPr lang="en-US" sz="1400" dirty="0">
                <a:solidFill>
                  <a:srgbClr val="000000"/>
                </a:solidFill>
                <a:latin typeface="Times New Roman" panose="02020603050405020304" pitchFamily="18" charset="0"/>
                <a:cs typeface="Times New Roman" panose="02020603050405020304" pitchFamily="18" charset="0"/>
              </a:rPr>
              <a:t>Kebisek, Julianna 		- No information to disclose. </a:t>
            </a:r>
          </a:p>
          <a:p>
            <a:pPr lvl="1"/>
            <a:endParaRPr lang="en-US" sz="1400" dirty="0">
              <a:solidFill>
                <a:srgbClr val="000000"/>
              </a:solidFill>
              <a:latin typeface="Times New Roman" panose="02020603050405020304" pitchFamily="18" charset="0"/>
              <a:cs typeface="Times New Roman" panose="02020603050405020304" pitchFamily="18" charset="0"/>
            </a:endParaRPr>
          </a:p>
          <a:p>
            <a:pPr lvl="1"/>
            <a:r>
              <a:rPr lang="en-US" sz="1400" b="1" u="sng" dirty="0">
                <a:solidFill>
                  <a:srgbClr val="000000"/>
                </a:solidFill>
                <a:latin typeface="Times New Roman" panose="02020603050405020304" pitchFamily="18" charset="0"/>
                <a:cs typeface="Times New Roman" panose="02020603050405020304" pitchFamily="18" charset="0"/>
              </a:rPr>
              <a:t>Committee Members</a:t>
            </a:r>
          </a:p>
          <a:p>
            <a:pPr lvl="1"/>
            <a:r>
              <a:rPr lang="en-US" sz="1400" dirty="0">
                <a:solidFill>
                  <a:srgbClr val="000000"/>
                </a:solidFill>
                <a:latin typeface="Times New Roman" panose="02020603050405020304" pitchFamily="18" charset="0"/>
                <a:cs typeface="Times New Roman" panose="02020603050405020304" pitchFamily="18" charset="0"/>
              </a:rPr>
              <a:t>Ambrose, </a:t>
            </a:r>
            <a:r>
              <a:rPr lang="en-US" sz="1400" dirty="0" smtClean="0">
                <a:solidFill>
                  <a:srgbClr val="000000"/>
                </a:solidFill>
                <a:latin typeface="Times New Roman" panose="02020603050405020304" pitchFamily="18" charset="0"/>
                <a:cs typeface="Times New Roman" panose="02020603050405020304" pitchFamily="18" charset="0"/>
              </a:rPr>
              <a:t>John		- No </a:t>
            </a:r>
            <a:r>
              <a:rPr lang="en-US" sz="1400" dirty="0">
                <a:solidFill>
                  <a:srgbClr val="000000"/>
                </a:solidFill>
                <a:latin typeface="Times New Roman" panose="02020603050405020304" pitchFamily="18" charset="0"/>
                <a:cs typeface="Times New Roman" panose="02020603050405020304" pitchFamily="18" charset="0"/>
              </a:rPr>
              <a:t>information to disclose. </a:t>
            </a:r>
          </a:p>
          <a:p>
            <a:pPr lvl="1"/>
            <a:r>
              <a:rPr lang="en-US" sz="1400" dirty="0">
                <a:solidFill>
                  <a:srgbClr val="000000"/>
                </a:solidFill>
                <a:latin typeface="Times New Roman" panose="02020603050405020304" pitchFamily="18" charset="0"/>
                <a:cs typeface="Times New Roman" panose="02020603050405020304" pitchFamily="18" charset="0"/>
              </a:rPr>
              <a:t>Constantino, Joycelyn </a:t>
            </a:r>
            <a:r>
              <a:rPr lang="en-US" sz="1400" dirty="0" smtClean="0">
                <a:solidFill>
                  <a:srgbClr val="000000"/>
                </a:solidFill>
                <a:latin typeface="Times New Roman" panose="02020603050405020304" pitchFamily="18" charset="0"/>
                <a:cs typeface="Times New Roman" panose="02020603050405020304" pitchFamily="18" charset="0"/>
              </a:rPr>
              <a:t>	- </a:t>
            </a:r>
            <a:r>
              <a:rPr lang="en-US" sz="1400" dirty="0">
                <a:solidFill>
                  <a:srgbClr val="000000"/>
                </a:solidFill>
                <a:latin typeface="Times New Roman" panose="02020603050405020304" pitchFamily="18" charset="0"/>
                <a:cs typeface="Times New Roman" panose="02020603050405020304" pitchFamily="18" charset="0"/>
              </a:rPr>
              <a:t>No information to disclose. </a:t>
            </a:r>
          </a:p>
          <a:p>
            <a:pPr lvl="1"/>
            <a:r>
              <a:rPr lang="en-US" sz="1400" dirty="0">
                <a:solidFill>
                  <a:srgbClr val="000000"/>
                </a:solidFill>
                <a:latin typeface="Times New Roman" panose="02020603050405020304" pitchFamily="18" charset="0"/>
                <a:cs typeface="Times New Roman" panose="02020603050405020304" pitchFamily="18" charset="0"/>
              </a:rPr>
              <a:t>Diaz, Rolando </a:t>
            </a:r>
            <a:r>
              <a:rPr lang="en-US" sz="1400" dirty="0" smtClean="0">
                <a:solidFill>
                  <a:srgbClr val="000000"/>
                </a:solidFill>
                <a:latin typeface="Times New Roman" panose="02020603050405020304" pitchFamily="18" charset="0"/>
                <a:cs typeface="Times New Roman" panose="02020603050405020304" pitchFamily="18" charset="0"/>
              </a:rPr>
              <a:t>		- </a:t>
            </a:r>
            <a:r>
              <a:rPr lang="en-US" sz="1400" dirty="0">
                <a:solidFill>
                  <a:srgbClr val="000000"/>
                </a:solidFill>
                <a:latin typeface="Times New Roman" panose="02020603050405020304" pitchFamily="18" charset="0"/>
                <a:cs typeface="Times New Roman" panose="02020603050405020304" pitchFamily="18" charset="0"/>
              </a:rPr>
              <a:t>No information to disclose. </a:t>
            </a:r>
          </a:p>
          <a:p>
            <a:pPr lvl="1"/>
            <a:r>
              <a:rPr lang="en-US" sz="1400" dirty="0">
                <a:solidFill>
                  <a:srgbClr val="000000"/>
                </a:solidFill>
                <a:latin typeface="Times New Roman" panose="02020603050405020304" pitchFamily="18" charset="0"/>
                <a:cs typeface="Times New Roman" panose="02020603050405020304" pitchFamily="18" charset="0"/>
              </a:rPr>
              <a:t>Eng, Mimi </a:t>
            </a:r>
            <a:r>
              <a:rPr lang="en-US" sz="1400" dirty="0" smtClean="0">
                <a:solidFill>
                  <a:srgbClr val="000000"/>
                </a:solidFill>
                <a:latin typeface="Times New Roman" panose="02020603050405020304" pitchFamily="18" charset="0"/>
                <a:cs typeface="Times New Roman" panose="02020603050405020304" pitchFamily="18" charset="0"/>
              </a:rPr>
              <a:t>		- </a:t>
            </a:r>
            <a:r>
              <a:rPr lang="en-US" sz="1400" dirty="0">
                <a:solidFill>
                  <a:srgbClr val="000000"/>
                </a:solidFill>
                <a:latin typeface="Times New Roman" panose="02020603050405020304" pitchFamily="18" charset="0"/>
                <a:cs typeface="Times New Roman" panose="02020603050405020304" pitchFamily="18" charset="0"/>
              </a:rPr>
              <a:t>No information to disclose. </a:t>
            </a:r>
          </a:p>
          <a:p>
            <a:pPr lvl="1"/>
            <a:r>
              <a:rPr lang="en-US" sz="1400" dirty="0">
                <a:solidFill>
                  <a:srgbClr val="000000"/>
                </a:solidFill>
                <a:latin typeface="Times New Roman" panose="02020603050405020304" pitchFamily="18" charset="0"/>
                <a:cs typeface="Times New Roman" panose="02020603050405020304" pitchFamily="18" charset="0"/>
              </a:rPr>
              <a:t>Gibson, Kelly </a:t>
            </a:r>
            <a:r>
              <a:rPr lang="en-US" sz="1400" dirty="0" smtClean="0">
                <a:solidFill>
                  <a:srgbClr val="000000"/>
                </a:solidFill>
                <a:latin typeface="Times New Roman" panose="02020603050405020304" pitchFamily="18" charset="0"/>
                <a:cs typeface="Times New Roman" panose="02020603050405020304" pitchFamily="18" charset="0"/>
              </a:rPr>
              <a:t>		- </a:t>
            </a:r>
            <a:r>
              <a:rPr lang="en-US" sz="1400" dirty="0">
                <a:solidFill>
                  <a:srgbClr val="000000"/>
                </a:solidFill>
                <a:latin typeface="Times New Roman" panose="02020603050405020304" pitchFamily="18" charset="0"/>
                <a:cs typeface="Times New Roman" panose="02020603050405020304" pitchFamily="18" charset="0"/>
              </a:rPr>
              <a:t>No information to disclose. </a:t>
            </a:r>
          </a:p>
          <a:p>
            <a:pPr lvl="1"/>
            <a:r>
              <a:rPr lang="en-US" sz="1400" dirty="0" smtClean="0">
                <a:solidFill>
                  <a:srgbClr val="000000"/>
                </a:solidFill>
                <a:latin typeface="Times New Roman" panose="02020603050405020304" pitchFamily="18" charset="0"/>
                <a:cs typeface="Times New Roman" panose="02020603050405020304" pitchFamily="18" charset="0"/>
              </a:rPr>
              <a:t>Graham-Glover</a:t>
            </a:r>
            <a:r>
              <a:rPr lang="en-US" sz="1400" dirty="0">
                <a:solidFill>
                  <a:srgbClr val="000000"/>
                </a:solidFill>
                <a:latin typeface="Times New Roman" panose="02020603050405020304" pitchFamily="18" charset="0"/>
                <a:cs typeface="Times New Roman" panose="02020603050405020304" pitchFamily="18" charset="0"/>
              </a:rPr>
              <a:t>, Bria </a:t>
            </a:r>
            <a:r>
              <a:rPr lang="en-US" sz="1400" dirty="0" smtClean="0">
                <a:solidFill>
                  <a:srgbClr val="000000"/>
                </a:solidFill>
                <a:latin typeface="Times New Roman" panose="02020603050405020304" pitchFamily="18" charset="0"/>
                <a:cs typeface="Times New Roman" panose="02020603050405020304" pitchFamily="18" charset="0"/>
              </a:rPr>
              <a:t>	- </a:t>
            </a:r>
            <a:r>
              <a:rPr lang="en-US" sz="1400" dirty="0">
                <a:solidFill>
                  <a:srgbClr val="000000"/>
                </a:solidFill>
                <a:latin typeface="Times New Roman" panose="02020603050405020304" pitchFamily="18" charset="0"/>
                <a:cs typeface="Times New Roman" panose="02020603050405020304" pitchFamily="18" charset="0"/>
              </a:rPr>
              <a:t>No information to disclose. </a:t>
            </a:r>
          </a:p>
          <a:p>
            <a:pPr lvl="1"/>
            <a:r>
              <a:rPr lang="en-US" sz="1400" dirty="0">
                <a:solidFill>
                  <a:srgbClr val="000000"/>
                </a:solidFill>
                <a:latin typeface="Times New Roman" panose="02020603050405020304" pitchFamily="18" charset="0"/>
                <a:cs typeface="Times New Roman" panose="02020603050405020304" pitchFamily="18" charset="0"/>
              </a:rPr>
              <a:t>Holbrook, Victoria </a:t>
            </a:r>
            <a:r>
              <a:rPr lang="en-US" sz="1400" dirty="0" smtClean="0">
                <a:solidFill>
                  <a:srgbClr val="000000"/>
                </a:solidFill>
                <a:latin typeface="Times New Roman" panose="02020603050405020304" pitchFamily="18" charset="0"/>
                <a:cs typeface="Times New Roman" panose="02020603050405020304" pitchFamily="18" charset="0"/>
              </a:rPr>
              <a:t>		- </a:t>
            </a:r>
            <a:r>
              <a:rPr lang="en-US" sz="1400" dirty="0">
                <a:solidFill>
                  <a:srgbClr val="000000"/>
                </a:solidFill>
                <a:latin typeface="Times New Roman" panose="02020603050405020304" pitchFamily="18" charset="0"/>
                <a:cs typeface="Times New Roman" panose="02020603050405020304" pitchFamily="18" charset="0"/>
              </a:rPr>
              <a:t>No information to disclose. </a:t>
            </a:r>
          </a:p>
          <a:p>
            <a:pPr lvl="1"/>
            <a:r>
              <a:rPr lang="en-US" sz="1400" dirty="0">
                <a:solidFill>
                  <a:srgbClr val="000000"/>
                </a:solidFill>
                <a:latin typeface="Times New Roman" panose="02020603050405020304" pitchFamily="18" charset="0"/>
                <a:cs typeface="Times New Roman" panose="02020603050405020304" pitchFamily="18" charset="0"/>
              </a:rPr>
              <a:t>Kebisek, Julianna </a:t>
            </a:r>
            <a:r>
              <a:rPr lang="en-US" sz="1400" dirty="0" smtClean="0">
                <a:solidFill>
                  <a:srgbClr val="000000"/>
                </a:solidFill>
                <a:latin typeface="Times New Roman" panose="02020603050405020304" pitchFamily="18" charset="0"/>
                <a:cs typeface="Times New Roman" panose="02020603050405020304" pitchFamily="18" charset="0"/>
              </a:rPr>
              <a:t>		- </a:t>
            </a:r>
            <a:r>
              <a:rPr lang="en-US" sz="1400" dirty="0">
                <a:solidFill>
                  <a:srgbClr val="000000"/>
                </a:solidFill>
                <a:latin typeface="Times New Roman" panose="02020603050405020304" pitchFamily="18" charset="0"/>
                <a:cs typeface="Times New Roman" panose="02020603050405020304" pitchFamily="18" charset="0"/>
              </a:rPr>
              <a:t>No information to disclose. </a:t>
            </a:r>
          </a:p>
          <a:p>
            <a:pPr lvl="1"/>
            <a:r>
              <a:rPr lang="en-US" sz="1400" dirty="0">
                <a:solidFill>
                  <a:srgbClr val="000000"/>
                </a:solidFill>
                <a:latin typeface="Times New Roman" panose="02020603050405020304" pitchFamily="18" charset="0"/>
                <a:cs typeface="Times New Roman" panose="02020603050405020304" pitchFamily="18" charset="0"/>
              </a:rPr>
              <a:t>Riegodedios, Asha </a:t>
            </a:r>
            <a:r>
              <a:rPr lang="en-US" sz="1400" dirty="0" smtClean="0">
                <a:solidFill>
                  <a:srgbClr val="000000"/>
                </a:solidFill>
                <a:latin typeface="Times New Roman" panose="02020603050405020304" pitchFamily="18" charset="0"/>
                <a:cs typeface="Times New Roman" panose="02020603050405020304" pitchFamily="18" charset="0"/>
              </a:rPr>
              <a:t>		- </a:t>
            </a:r>
            <a:r>
              <a:rPr lang="en-US" sz="1400" dirty="0">
                <a:solidFill>
                  <a:srgbClr val="000000"/>
                </a:solidFill>
                <a:latin typeface="Times New Roman" panose="02020603050405020304" pitchFamily="18" charset="0"/>
                <a:cs typeface="Times New Roman" panose="02020603050405020304" pitchFamily="18" charset="0"/>
              </a:rPr>
              <a:t>No information to disclose. </a:t>
            </a:r>
          </a:p>
          <a:p>
            <a:pPr lvl="1"/>
            <a:r>
              <a:rPr lang="en-US" sz="1400" dirty="0">
                <a:solidFill>
                  <a:srgbClr val="000000"/>
                </a:solidFill>
                <a:latin typeface="Times New Roman" panose="02020603050405020304" pitchFamily="18" charset="0"/>
                <a:cs typeface="Times New Roman" panose="02020603050405020304" pitchFamily="18" charset="0"/>
              </a:rPr>
              <a:t>Rudiger, Courtney </a:t>
            </a:r>
            <a:r>
              <a:rPr lang="en-US" sz="1400" dirty="0" smtClean="0">
                <a:solidFill>
                  <a:srgbClr val="000000"/>
                </a:solidFill>
                <a:latin typeface="Times New Roman" panose="02020603050405020304" pitchFamily="18" charset="0"/>
                <a:cs typeface="Times New Roman" panose="02020603050405020304" pitchFamily="18" charset="0"/>
              </a:rPr>
              <a:t>		- </a:t>
            </a:r>
            <a:r>
              <a:rPr lang="en-US" sz="1400" dirty="0">
                <a:solidFill>
                  <a:srgbClr val="000000"/>
                </a:solidFill>
                <a:latin typeface="Times New Roman" panose="02020603050405020304" pitchFamily="18" charset="0"/>
                <a:cs typeface="Times New Roman" panose="02020603050405020304" pitchFamily="18" charset="0"/>
              </a:rPr>
              <a:t>No information to disclose. </a:t>
            </a:r>
          </a:p>
          <a:p>
            <a:endParaRPr lang="en-US" sz="1400" dirty="0">
              <a:solidFill>
                <a:srgbClr val="000000"/>
              </a:solidFill>
              <a:latin typeface="Times New Roman" panose="02020603050405020304" pitchFamily="18" charset="0"/>
              <a:cs typeface="Times New Roman" panose="02020603050405020304" pitchFamily="18" charset="0"/>
            </a:endParaRPr>
          </a:p>
          <a:p>
            <a:endParaRPr lang="en-US" sz="1400" dirty="0">
              <a:solidFill>
                <a:srgbClr val="000000"/>
              </a:solidFill>
              <a:latin typeface="Times New Roman" panose="02020603050405020304" pitchFamily="18" charset="0"/>
              <a:cs typeface="Times New Roman" panose="02020603050405020304" pitchFamily="18" charset="0"/>
            </a:endParaRPr>
          </a:p>
          <a:p>
            <a:r>
              <a:rPr lang="en-US" sz="1400" b="1" dirty="0">
                <a:solidFill>
                  <a:srgbClr val="000000"/>
                </a:solidFill>
                <a:latin typeface="Times New Roman" panose="02020603050405020304" pitchFamily="18" charset="0"/>
                <a:cs typeface="Times New Roman" panose="02020603050405020304" pitchFamily="18" charset="0"/>
              </a:rPr>
              <a:t>Acknowledgement of Commercial Support</a:t>
            </a:r>
          </a:p>
          <a:p>
            <a:r>
              <a:rPr lang="en-US" sz="1400" dirty="0">
                <a:solidFill>
                  <a:srgbClr val="000000"/>
                </a:solidFill>
                <a:latin typeface="Times New Roman" panose="02020603050405020304" pitchFamily="18" charset="0"/>
                <a:cs typeface="Times New Roman" panose="02020603050405020304" pitchFamily="18" charset="0"/>
              </a:rPr>
              <a:t>There is no commercial support associated with this educational activity.</a:t>
            </a:r>
          </a:p>
        </p:txBody>
      </p:sp>
    </p:spTree>
    <p:extLst>
      <p:ext uri="{BB962C8B-B14F-4D97-AF65-F5344CB8AC3E}">
        <p14:creationId xmlns:p14="http://schemas.microsoft.com/office/powerpoint/2010/main" val="153692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Lung Injury Associated with E-Cigarette Use and/or Vaping: </a:t>
            </a:r>
            <a:br>
              <a:rPr lang="en-US" dirty="0" smtClean="0"/>
            </a:br>
            <a:r>
              <a:rPr lang="en-US" dirty="0" smtClean="0"/>
              <a:t>Current Status and DoD Response</a:t>
            </a:r>
            <a:endParaRPr lang="en-US" dirty="0"/>
          </a:p>
        </p:txBody>
      </p:sp>
      <p:sp>
        <p:nvSpPr>
          <p:cNvPr id="3" name="TextBox 2"/>
          <p:cNvSpPr txBox="1"/>
          <p:nvPr/>
        </p:nvSpPr>
        <p:spPr>
          <a:xfrm>
            <a:off x="2712378" y="4890499"/>
            <a:ext cx="4243226" cy="1200329"/>
          </a:xfrm>
          <a:prstGeom prst="rect">
            <a:avLst/>
          </a:prstGeom>
          <a:noFill/>
        </p:spPr>
        <p:txBody>
          <a:bodyPr wrap="square" rtlCol="0">
            <a:spAutoFit/>
          </a:bodyPr>
          <a:lstStyle/>
          <a:p>
            <a:pPr algn="ctr"/>
            <a:r>
              <a:rPr lang="en-US" dirty="0" smtClean="0"/>
              <a:t>Julie Kebisek, MPH</a:t>
            </a:r>
          </a:p>
          <a:p>
            <a:pPr algn="ctr"/>
            <a:r>
              <a:rPr lang="en-US" dirty="0" smtClean="0"/>
              <a:t>Epidemiologist</a:t>
            </a:r>
          </a:p>
          <a:p>
            <a:pPr algn="ctr"/>
            <a:r>
              <a:rPr lang="en-US" dirty="0" smtClean="0"/>
              <a:t>Defense Health Agency in support of the Army Public Health Center</a:t>
            </a:r>
          </a:p>
        </p:txBody>
      </p:sp>
    </p:spTree>
    <p:extLst>
      <p:ext uri="{BB962C8B-B14F-4D97-AF65-F5344CB8AC3E}">
        <p14:creationId xmlns:p14="http://schemas.microsoft.com/office/powerpoint/2010/main" val="305270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369" y="0"/>
            <a:ext cx="8229600" cy="671263"/>
          </a:xfrm>
        </p:spPr>
        <p:txBody>
          <a:bodyPr>
            <a:normAutofit/>
          </a:bodyPr>
          <a:lstStyle/>
          <a:p>
            <a:r>
              <a:rPr lang="en-US" sz="2800" dirty="0" smtClean="0">
                <a:solidFill>
                  <a:schemeClr val="bg1"/>
                </a:solidFill>
              </a:rPr>
              <a:t>Learning Objectives</a:t>
            </a:r>
            <a:endParaRPr lang="en-US" sz="2800" dirty="0">
              <a:solidFill>
                <a:schemeClr val="bg1"/>
              </a:solidFill>
            </a:endParaRPr>
          </a:p>
        </p:txBody>
      </p:sp>
      <p:sp>
        <p:nvSpPr>
          <p:cNvPr id="3" name="Slide Number Placeholder 2"/>
          <p:cNvSpPr>
            <a:spLocks noGrp="1"/>
          </p:cNvSpPr>
          <p:nvPr>
            <p:ph type="sldNum" sz="quarter" idx="4"/>
          </p:nvPr>
        </p:nvSpPr>
        <p:spPr/>
        <p:txBody>
          <a:bodyPr/>
          <a:lstStyle/>
          <a:p>
            <a:fld id="{09C0F965-679E-4964-9AA4-302CAD5CC36B}" type="slidenum">
              <a:rPr lang="en-US" smtClean="0"/>
              <a:pPr/>
              <a:t>6</a:t>
            </a:fld>
            <a:endParaRPr lang="en-US" dirty="0"/>
          </a:p>
        </p:txBody>
      </p:sp>
      <p:sp>
        <p:nvSpPr>
          <p:cNvPr id="4" name="TextBox 3"/>
          <p:cNvSpPr txBox="1"/>
          <p:nvPr/>
        </p:nvSpPr>
        <p:spPr>
          <a:xfrm>
            <a:off x="127820" y="1697943"/>
            <a:ext cx="8669149" cy="3416320"/>
          </a:xfrm>
          <a:prstGeom prst="rect">
            <a:avLst/>
          </a:prstGeom>
          <a:noFill/>
        </p:spPr>
        <p:txBody>
          <a:bodyPr wrap="square" rtlCol="0">
            <a:spAutoFit/>
          </a:bodyPr>
          <a:lstStyle/>
          <a:p>
            <a:pPr marL="342900" indent="-342900">
              <a:buAutoNum type="arabicPeriod"/>
            </a:pPr>
            <a:r>
              <a:rPr lang="en-US" sz="2400" b="1" dirty="0" smtClean="0"/>
              <a:t>Describe</a:t>
            </a:r>
            <a:r>
              <a:rPr lang="en-US" sz="2400" dirty="0" smtClean="0"/>
              <a:t> the current epidemiology of the outbreak of lung injuries associated with e-cigarettes and/or vaping in the United States</a:t>
            </a:r>
          </a:p>
          <a:p>
            <a:pPr marL="342900" indent="-342900">
              <a:buAutoNum type="arabicPeriod"/>
            </a:pPr>
            <a:endParaRPr lang="en-US" sz="2400" dirty="0" smtClean="0"/>
          </a:p>
          <a:p>
            <a:pPr marL="342900" indent="-342900">
              <a:buAutoNum type="arabicPeriod"/>
            </a:pPr>
            <a:r>
              <a:rPr lang="en-US" sz="2400" b="1" dirty="0" smtClean="0"/>
              <a:t>Explain </a:t>
            </a:r>
            <a:r>
              <a:rPr lang="en-US" sz="2400" dirty="0" smtClean="0"/>
              <a:t>the current DoD guidelines in regard to reporting and responding to cases</a:t>
            </a:r>
            <a:endParaRPr lang="en-US" sz="2400" dirty="0"/>
          </a:p>
          <a:p>
            <a:pPr marL="342900" indent="-342900">
              <a:buAutoNum type="arabicPeriod"/>
            </a:pPr>
            <a:endParaRPr lang="en-US" sz="2400" dirty="0" smtClean="0"/>
          </a:p>
          <a:p>
            <a:pPr marL="342900" indent="-342900">
              <a:buAutoNum type="arabicPeriod"/>
            </a:pPr>
            <a:r>
              <a:rPr lang="en-US" sz="2400" b="1" dirty="0" smtClean="0"/>
              <a:t>Provide </a:t>
            </a:r>
            <a:r>
              <a:rPr lang="en-US" sz="2400" dirty="0" smtClean="0"/>
              <a:t>information on proper interviewing and reporting tactics of suspected cases</a:t>
            </a:r>
            <a:endParaRPr lang="en-US" sz="2400" b="1" dirty="0" smtClean="0"/>
          </a:p>
        </p:txBody>
      </p:sp>
      <p:cxnSp>
        <p:nvCxnSpPr>
          <p:cNvPr id="6" name="Straight Connector 5"/>
          <p:cNvCxnSpPr/>
          <p:nvPr/>
        </p:nvCxnSpPr>
        <p:spPr bwMode="auto">
          <a:xfrm>
            <a:off x="921330" y="1494503"/>
            <a:ext cx="729843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921330" y="5550310"/>
            <a:ext cx="729843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859981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What are E-Cigarettes?</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442" y="712123"/>
            <a:ext cx="6735115" cy="2372056"/>
          </a:xfrm>
          <a:prstGeom prst="rect">
            <a:avLst/>
          </a:prstGeom>
        </p:spPr>
      </p:pic>
      <p:sp>
        <p:nvSpPr>
          <p:cNvPr id="5" name="TextBox 4"/>
          <p:cNvSpPr txBox="1"/>
          <p:nvPr/>
        </p:nvSpPr>
        <p:spPr>
          <a:xfrm>
            <a:off x="380142" y="3084179"/>
            <a:ext cx="8383713"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Also known as: “e-cigs”, “e-hookahs”, “mods”, “vape pens”, “vapes”, “tank systems”, and “electronic nicotine delivery systems (ENDS)”.</a:t>
            </a:r>
          </a:p>
          <a:p>
            <a:endParaRPr lang="en-US" dirty="0" smtClean="0"/>
          </a:p>
          <a:p>
            <a:pPr marL="285750" indent="-285750">
              <a:buFont typeface="Arial" panose="020B0604020202020204" pitchFamily="34" charset="0"/>
              <a:buChar char="•"/>
            </a:pPr>
            <a:r>
              <a:rPr lang="en-US" dirty="0" smtClean="0"/>
              <a:t>E-cigarettes produce an aerosol by heating a liquid that usually contains nicotine – the addictive drug in regular cigarettes, cigars, and other tobacco products – flavorings, and other chemicals that help to make the aerosol. Users inhale the aerosol into their lungs. Bystanders can also breathe in this aerosol when the user exhales into the air.</a:t>
            </a:r>
          </a:p>
          <a:p>
            <a:endParaRPr lang="en-US" dirty="0" smtClean="0"/>
          </a:p>
          <a:p>
            <a:pPr marL="285750" indent="-285750">
              <a:buFont typeface="Arial" panose="020B0604020202020204" pitchFamily="34" charset="0"/>
              <a:buChar char="•"/>
            </a:pPr>
            <a:r>
              <a:rPr lang="en-US" dirty="0" smtClean="0"/>
              <a:t>E-cigarettes can be used to deliver marijuana and other drugs.</a:t>
            </a:r>
          </a:p>
          <a:p>
            <a:endParaRPr lang="en-US" dirty="0" smtClean="0"/>
          </a:p>
          <a:p>
            <a:pPr marL="285750" indent="-285750">
              <a:buFont typeface="Arial" panose="020B0604020202020204" pitchFamily="34" charset="0"/>
              <a:buChar char="•"/>
            </a:pPr>
            <a:r>
              <a:rPr lang="en-US" dirty="0" smtClean="0"/>
              <a:t>Some e-cigarettes can be modified by the user.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1825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What is in e-cigarette aerosols? </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976" y="2172300"/>
            <a:ext cx="5656047" cy="2805756"/>
          </a:xfrm>
          <a:prstGeom prst="rect">
            <a:avLst/>
          </a:prstGeom>
        </p:spPr>
      </p:pic>
    </p:spTree>
    <p:extLst>
      <p:ext uri="{BB962C8B-B14F-4D97-AF65-F5344CB8AC3E}">
        <p14:creationId xmlns:p14="http://schemas.microsoft.com/office/powerpoint/2010/main" val="425786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JUUL Brand E-Cigarette</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pPr/>
              <a:t>9</a:t>
            </a:fld>
            <a:endParaRPr lang="en-US" dirty="0"/>
          </a:p>
        </p:txBody>
      </p:sp>
      <p:sp>
        <p:nvSpPr>
          <p:cNvPr id="5" name="TextBox 4"/>
          <p:cNvSpPr txBox="1"/>
          <p:nvPr/>
        </p:nvSpPr>
        <p:spPr>
          <a:xfrm>
            <a:off x="195209" y="2448298"/>
            <a:ext cx="8753582"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A single JUUL pod contains as much nicotine as a pack of 20 regular cigarettes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JUUL uses nicotine salts, which allow particularly high levels of nicotine to be inhaled more easily and with less irritation than the free-base nicotine that has traditionally been used in tobacco products, including e-cigarettes.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Approximately two-thirds of JUUL users aged 15-24 do not know that JUUL pods </a:t>
            </a:r>
            <a:r>
              <a:rPr lang="en-US" b="1" dirty="0" smtClean="0"/>
              <a:t>always </a:t>
            </a:r>
            <a:r>
              <a:rPr lang="en-US" dirty="0" smtClean="0"/>
              <a:t>contain nicotine.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 recent CDC study found that 99% of the e-cigarettes (JUUL and other brands) sold in assessed venues in the United States contained nicotine</a:t>
            </a:r>
          </a:p>
          <a:p>
            <a:pPr marL="718177" lvl="1" indent="-285750">
              <a:buFont typeface="Arial" panose="020B0604020202020204" pitchFamily="34" charset="0"/>
              <a:buChar char="•"/>
            </a:pPr>
            <a:r>
              <a:rPr lang="en-US" dirty="0" smtClean="0"/>
              <a:t>Some do not disclose that they contain nicotine, and some marketed as having no nicotine have been found to contain nicotine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579" y="725631"/>
            <a:ext cx="3608842" cy="1722667"/>
          </a:xfrm>
          <a:prstGeom prst="rect">
            <a:avLst/>
          </a:prstGeom>
        </p:spPr>
      </p:pic>
    </p:spTree>
    <p:extLst>
      <p:ext uri="{BB962C8B-B14F-4D97-AF65-F5344CB8AC3E}">
        <p14:creationId xmlns:p14="http://schemas.microsoft.com/office/powerpoint/2010/main" val="1146467682"/>
      </p:ext>
    </p:extLst>
  </p:cSld>
  <p:clrMapOvr>
    <a:masterClrMapping/>
  </p:clrMapOvr>
</p:sld>
</file>

<file path=ppt/theme/theme1.xml><?xml version="1.0" encoding="utf-8"?>
<a:theme xmlns:a="http://schemas.openxmlformats.org/drawingml/2006/main" name="APHC template">
  <a:themeElements>
    <a:clrScheme name="PHC 2015">
      <a:dk1>
        <a:srgbClr val="000000"/>
      </a:dk1>
      <a:lt1>
        <a:srgbClr val="FFFFFF"/>
      </a:lt1>
      <a:dk2>
        <a:srgbClr val="FFFFFF"/>
      </a:dk2>
      <a:lt2>
        <a:srgbClr val="AEA372"/>
      </a:lt2>
      <a:accent1>
        <a:srgbClr val="551323"/>
      </a:accent1>
      <a:accent2>
        <a:srgbClr val="E8E5D8"/>
      </a:accent2>
      <a:accent3>
        <a:srgbClr val="D6D0B8"/>
      </a:accent3>
      <a:accent4>
        <a:srgbClr val="CEC6AA"/>
      </a:accent4>
      <a:accent5>
        <a:srgbClr val="DCD7C2"/>
      </a:accent5>
      <a:accent6>
        <a:srgbClr val="B8AE82"/>
      </a:accent6>
      <a:hlink>
        <a:srgbClr val="000000"/>
      </a:hlink>
      <a:folHlink>
        <a:srgbClr val="A5A5A5"/>
      </a:folHlink>
    </a:clrScheme>
    <a:fontScheme name="Default Design">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11A16791065F4A8DA2A8226EDB565E" ma:contentTypeVersion="2" ma:contentTypeDescription="Create a new document." ma:contentTypeScope="" ma:versionID="b4ef3fd51140791651ee7628d37f8c1a">
  <xsd:schema xmlns:xsd="http://www.w3.org/2001/XMLSchema" xmlns:xs="http://www.w3.org/2001/XMLSchema" xmlns:p="http://schemas.microsoft.com/office/2006/metadata/properties" xmlns:ns1="http://schemas.microsoft.com/sharepoint/v3" xmlns:ns2="e476992b-94a4-43ef-b35b-7935c738f5d9" xmlns:ns3="81401879-d9aa-4c6c-821f-799398ce3523" targetNamespace="http://schemas.microsoft.com/office/2006/metadata/properties" ma:root="true" ma:fieldsID="e8203e3cb38be3642f5e448552222bd1" ns1:_="" ns2:_="" ns3:_="">
    <xsd:import namespace="http://schemas.microsoft.com/sharepoint/v3"/>
    <xsd:import namespace="e476992b-94a4-43ef-b35b-7935c738f5d9"/>
    <xsd:import namespace="81401879-d9aa-4c6c-821f-799398ce352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76992b-94a4-43ef-b35b-7935c738f5d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1401879-d9aa-4c6c-821f-799398ce3523" elementFormDefault="qualified">
    <xsd:import namespace="http://schemas.microsoft.com/office/2006/documentManagement/types"/>
    <xsd:import namespace="http://schemas.microsoft.com/office/infopath/2007/PartnerControls"/>
    <xsd:element name="Category" ma:index="13" nillable="true" ma:displayName="Category" ma:default="about-us" ma:format="Dropdown" ma:internalName="Category">
      <xsd:simpleType>
        <xsd:restriction base="dms:Choice">
          <xsd:enumeration value="about-us"/>
          <xsd:enumeration value="admin"/>
          <xsd:enumeration value="alerts"/>
          <xsd:enumeration value="annual-awards"/>
          <xsd:enumeration value="comprehensive-industrial-hygiene-labs"/>
          <xsd:enumeration value="deployment-health"/>
          <xsd:enumeration value="education-and-training"/>
          <xsd:enumeration value="environmental-programs"/>
          <xsd:enumeration value="epi-data-center"/>
          <xsd:enumeration value="expeditionary-platforms"/>
          <xsd:enumeration value="health-analysis"/>
          <xsd:enumeration value="health-promotion-wellness"/>
          <xsd:enumeration value="home-page"/>
          <xsd:enumeration value="industrial-hygiene"/>
          <xsd:enumeration value="LGuide"/>
          <xsd:enumeration value="mobile"/>
          <xsd:enumeration value="navigation"/>
          <xsd:enumeration value="navy-drug-screening-labs"/>
          <xsd:enumeration value="nbimc"/>
          <xsd:enumeration value="ndc"/>
          <xsd:enumeration value="nece"/>
          <xsd:enumeration value="nepmu-2"/>
          <xsd:enumeration value="nepmu-5"/>
          <xsd:enumeration value="nepmu-6"/>
          <xsd:enumeration value="nepmu-7"/>
          <xsd:enumeration value="news"/>
          <xsd:enumeration value="newsalerts"/>
          <xsd:enumeration value="oem"/>
          <xsd:enumeration value="policy-and-instruction"/>
          <xsd:enumeration value="program-and-policy-support"/>
          <xsd:enumeration value="Wounded-Ill-Inju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ategory xmlns="81401879-d9aa-4c6c-821f-799398ce3523">about-us</Category>
    <PublishingExpirationDate xmlns="http://schemas.microsoft.com/sharepoint/v3" xsi:nil="true"/>
    <PublishingStartDate xmlns="http://schemas.microsoft.com/sharepoint/v3" xsi:nil="true"/>
    <_dlc_DocId xmlns="e476992b-94a4-43ef-b35b-7935c738f5d9">HVW2YZZCCH7A-3-9424</_dlc_DocId>
    <_dlc_DocIdUrl xmlns="e476992b-94a4-43ef-b35b-7935c738f5d9">
      <Url>https://admin.med.navy.mil/sites/nmcphc/_layouts/DocIdRedir.aspx?ID=HVW2YZZCCH7A-3-9424</Url>
      <Description>HVW2YZZCCH7A-3-9424</Description>
    </_dlc_DocIdUrl>
  </documentManagement>
</p:properties>
</file>

<file path=customXml/itemProps1.xml><?xml version="1.0" encoding="utf-8"?>
<ds:datastoreItem xmlns:ds="http://schemas.openxmlformats.org/officeDocument/2006/customXml" ds:itemID="{34FB5A7D-0AA2-4369-B5B0-C24CCADAB4E8}">
  <ds:schemaRefs>
    <ds:schemaRef ds:uri="http://schemas.microsoft.com/sharepoint/v3/contenttype/forms"/>
  </ds:schemaRefs>
</ds:datastoreItem>
</file>

<file path=customXml/itemProps2.xml><?xml version="1.0" encoding="utf-8"?>
<ds:datastoreItem xmlns:ds="http://schemas.openxmlformats.org/officeDocument/2006/customXml" ds:itemID="{ED026FED-16F1-45D6-B646-977A49DD9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76992b-94a4-43ef-b35b-7935c738f5d9"/>
    <ds:schemaRef ds:uri="81401879-d9aa-4c6c-821f-799398ce3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C06B4F-C30D-4EFA-BEB9-389C67875388}">
  <ds:schemaRefs>
    <ds:schemaRef ds:uri="http://schemas.microsoft.com/sharepoint/events"/>
  </ds:schemaRefs>
</ds:datastoreItem>
</file>

<file path=customXml/itemProps4.xml><?xml version="1.0" encoding="utf-8"?>
<ds:datastoreItem xmlns:ds="http://schemas.openxmlformats.org/officeDocument/2006/customXml" ds:itemID="{B8F1E21D-E98D-4AF9-B052-2E9F548D97D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1401879-d9aa-4c6c-821f-799398ce3523"/>
    <ds:schemaRef ds:uri="http://schemas.microsoft.com/sharepoint/v3"/>
    <ds:schemaRef ds:uri="e476992b-94a4-43ef-b35b-7935c738f5d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10364</TotalTime>
  <Words>5549</Words>
  <Application>Microsoft Office PowerPoint</Application>
  <PresentationFormat>On-screen Show (4:3)</PresentationFormat>
  <Paragraphs>526</Paragraphs>
  <Slides>36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 Black</vt:lpstr>
      <vt:lpstr>Arial</vt:lpstr>
      <vt:lpstr>Calibri</vt:lpstr>
      <vt:lpstr>Wingdings</vt:lpstr>
      <vt:lpstr>Arial Narrow</vt:lpstr>
      <vt:lpstr>Times New Roman</vt:lpstr>
      <vt:lpstr>APHC template</vt:lpstr>
      <vt:lpstr>Announcements</vt:lpstr>
      <vt:lpstr>PowerPoint Presentation</vt:lpstr>
      <vt:lpstr>PowerPoint Presentation</vt:lpstr>
      <vt:lpstr>PowerPoint Presentation</vt:lpstr>
      <vt:lpstr>Lung Injury Associated with E-Cigarette Use and/or Vaping:  Current Status and DoD Response</vt:lpstr>
      <vt:lpstr>Learning Objectives</vt:lpstr>
      <vt:lpstr>Background: What are E-Cigarettes?</vt:lpstr>
      <vt:lpstr>Background: What is in e-cigarette aerosols? </vt:lpstr>
      <vt:lpstr>Background: JUUL Brand E-Cigarette</vt:lpstr>
      <vt:lpstr>Background: THC Vape Products</vt:lpstr>
      <vt:lpstr>E-Cigarette Products: Behaviors</vt:lpstr>
      <vt:lpstr>Patient Exposures in the Lung Injury Outbreak</vt:lpstr>
      <vt:lpstr>Outbreak of Lung Injury Associated with E-Cigarette Use or Vaping</vt:lpstr>
      <vt:lpstr>Frequent Clinical Symptoms</vt:lpstr>
      <vt:lpstr>Flu Season and Other Considerations</vt:lpstr>
      <vt:lpstr>Outbreak of Lung Injury Associated with E-Cigarette Use or Vaping</vt:lpstr>
      <vt:lpstr>US Map of Known Cases</vt:lpstr>
      <vt:lpstr>CDC Epi Curve of Outbreak</vt:lpstr>
      <vt:lpstr>CDC and DoD Case Definition*</vt:lpstr>
      <vt:lpstr>Flowchart of Case Definition</vt:lpstr>
      <vt:lpstr>Department of Defense Reporting Requirements  for cases of EVALI  **These requirements are subject to change. Each Service will send out specific guidance to MTFs soon.</vt:lpstr>
      <vt:lpstr>Interview Expectations</vt:lpstr>
      <vt:lpstr>Interview and Reporting Expectations: CONUS</vt:lpstr>
      <vt:lpstr>Interview and Reporting Expectations: OCONUS</vt:lpstr>
      <vt:lpstr>DoD Reporting Expectations</vt:lpstr>
      <vt:lpstr>DRSi Reporting</vt:lpstr>
      <vt:lpstr>Information to Include in DRSi Report</vt:lpstr>
      <vt:lpstr>Information to Include in DRSi Report</vt:lpstr>
      <vt:lpstr>Information to Include in DRSi Report</vt:lpstr>
      <vt:lpstr>Information to Include in DRSi Report</vt:lpstr>
      <vt:lpstr>Information to Include in DRSi Report</vt:lpstr>
      <vt:lpstr>Assigning and Reporting the CDC Case ID</vt:lpstr>
      <vt:lpstr>Example of Good Case Report</vt:lpstr>
      <vt:lpstr>In Summary</vt:lpstr>
      <vt:lpstr>Contact Information</vt:lpstr>
      <vt:lpstr>Questions?</vt:lpstr>
    </vt:vector>
  </TitlesOfParts>
  <Company>OTSG, 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dc:title>
  <dc:creator>Heidi A. Pampel</dc:creator>
  <cp:lastModifiedBy>Smith, Sheryl M. (CTR)</cp:lastModifiedBy>
  <cp:revision>541</cp:revision>
  <cp:lastPrinted>2017-03-23T20:22:41Z</cp:lastPrinted>
  <dcterms:created xsi:type="dcterms:W3CDTF">2006-01-23T14:59:19Z</dcterms:created>
  <dcterms:modified xsi:type="dcterms:W3CDTF">2021-06-22T11:09:06Z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0x0101007B11A16791065F4A8DA2A8226EDB565E</vt:lpwstr>
  </property>
  <property fmtid="{D5CDD505-2E9C-101B-9397-08002B2CF9AE}" pid="3" name="_dlc_DocIdItemGuid">
    <vt:lpwstr>0cf07c23-64d8-48e3-b556-16e87aa7c371</vt:lpwstr>
  </property>
</Properties>
</file>