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5"/>
    <p:sldMasterId id="2147483708" r:id="rId6"/>
    <p:sldMasterId id="2147483728" r:id="rId7"/>
  </p:sldMasterIdLst>
  <p:notesMasterIdLst>
    <p:notesMasterId r:id="rId48"/>
  </p:notesMasterIdLst>
  <p:handoutMasterIdLst>
    <p:handoutMasterId r:id="rId49"/>
  </p:handoutMasterIdLst>
  <p:sldIdLst>
    <p:sldId id="294" r:id="rId8"/>
    <p:sldId id="295" r:id="rId9"/>
    <p:sldId id="296" r:id="rId10"/>
    <p:sldId id="297" r:id="rId11"/>
    <p:sldId id="256" r:id="rId12"/>
    <p:sldId id="283" r:id="rId13"/>
    <p:sldId id="285" r:id="rId14"/>
    <p:sldId id="284" r:id="rId15"/>
    <p:sldId id="264" r:id="rId16"/>
    <p:sldId id="265" r:id="rId17"/>
    <p:sldId id="266" r:id="rId18"/>
    <p:sldId id="263" r:id="rId19"/>
    <p:sldId id="269" r:id="rId20"/>
    <p:sldId id="288" r:id="rId21"/>
    <p:sldId id="289" r:id="rId22"/>
    <p:sldId id="290" r:id="rId23"/>
    <p:sldId id="270" r:id="rId24"/>
    <p:sldId id="273" r:id="rId25"/>
    <p:sldId id="277" r:id="rId26"/>
    <p:sldId id="291" r:id="rId27"/>
    <p:sldId id="278" r:id="rId28"/>
    <p:sldId id="292" r:id="rId29"/>
    <p:sldId id="279" r:id="rId30"/>
    <p:sldId id="280" r:id="rId31"/>
    <p:sldId id="293" r:id="rId32"/>
    <p:sldId id="281" r:id="rId33"/>
    <p:sldId id="286" r:id="rId34"/>
    <p:sldId id="287" r:id="rId35"/>
    <p:sldId id="309" r:id="rId36"/>
    <p:sldId id="299" r:id="rId37"/>
    <p:sldId id="300" r:id="rId38"/>
    <p:sldId id="301" r:id="rId39"/>
    <p:sldId id="302" r:id="rId40"/>
    <p:sldId id="303" r:id="rId41"/>
    <p:sldId id="304" r:id="rId42"/>
    <p:sldId id="305" r:id="rId43"/>
    <p:sldId id="306" r:id="rId44"/>
    <p:sldId id="307" r:id="rId45"/>
    <p:sldId id="308"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3282D"/>
    <a:srgbClr val="004B8D"/>
    <a:srgbClr val="595A59"/>
    <a:srgbClr val="CBCCCB"/>
    <a:srgbClr val="00BCE4"/>
    <a:srgbClr val="A7A9AC"/>
    <a:srgbClr val="FBCE20"/>
    <a:srgbClr val="5894AD"/>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5"/>
    <p:restoredTop sz="76286" autoAdjust="0"/>
  </p:normalViewPr>
  <p:slideViewPr>
    <p:cSldViewPr snapToGrid="0" snapToObjects="1">
      <p:cViewPr varScale="1">
        <p:scale>
          <a:sx n="87" d="100"/>
          <a:sy n="87" d="100"/>
        </p:scale>
        <p:origin x="193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17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473500767E\Desktop\epi%20tech%20jan%202020\line%20graph\flu%20percent%20positive%20line%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3"/>
          <c:tx>
            <c:strRef>
              <c:f>Sheet1!$E$1</c:f>
              <c:strCache>
                <c:ptCount val="1"/>
                <c:pt idx="0">
                  <c:v>2014-2015</c:v>
                </c:pt>
              </c:strCache>
            </c:strRef>
          </c:tx>
          <c:spPr>
            <a:ln w="28575" cap="rnd">
              <a:solidFill>
                <a:srgbClr val="0070C0"/>
              </a:solidFill>
              <a:prstDash val="lgDash"/>
              <a:round/>
            </a:ln>
            <a:effectLst/>
          </c:spPr>
          <c:marker>
            <c:symbol val="none"/>
          </c:marker>
          <c:cat>
            <c:numRef>
              <c:f>Sheet1!$A$2:$A$53</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Sheet1!$E$2:$E$53</c:f>
              <c:numCache>
                <c:formatCode>General</c:formatCode>
                <c:ptCount val="52"/>
                <c:pt idx="0">
                  <c:v>6.7568000000000001</c:v>
                </c:pt>
                <c:pt idx="1">
                  <c:v>11.458299999999999</c:v>
                </c:pt>
                <c:pt idx="2">
                  <c:v>12.3596</c:v>
                </c:pt>
                <c:pt idx="3">
                  <c:v>8.0808</c:v>
                </c:pt>
                <c:pt idx="4">
                  <c:v>7.9207999999999998</c:v>
                </c:pt>
                <c:pt idx="5">
                  <c:v>13.445399999999999</c:v>
                </c:pt>
                <c:pt idx="6">
                  <c:v>13.8889</c:v>
                </c:pt>
                <c:pt idx="7">
                  <c:v>22.222200000000001</c:v>
                </c:pt>
                <c:pt idx="8">
                  <c:v>36.842100000000002</c:v>
                </c:pt>
                <c:pt idx="9">
                  <c:v>46.320300000000003</c:v>
                </c:pt>
                <c:pt idx="10">
                  <c:v>48</c:v>
                </c:pt>
                <c:pt idx="11">
                  <c:v>57.178199999999997</c:v>
                </c:pt>
                <c:pt idx="12">
                  <c:v>55.9846</c:v>
                </c:pt>
                <c:pt idx="13">
                  <c:v>42.131999999999998</c:v>
                </c:pt>
                <c:pt idx="14">
                  <c:v>39.2941</c:v>
                </c:pt>
                <c:pt idx="15">
                  <c:v>40.540500000000002</c:v>
                </c:pt>
                <c:pt idx="16">
                  <c:v>41.191099999999999</c:v>
                </c:pt>
                <c:pt idx="17">
                  <c:v>36.436199999999999</c:v>
                </c:pt>
                <c:pt idx="18">
                  <c:v>33.085500000000003</c:v>
                </c:pt>
                <c:pt idx="19">
                  <c:v>34.170900000000003</c:v>
                </c:pt>
                <c:pt idx="20">
                  <c:v>37.185899999999997</c:v>
                </c:pt>
                <c:pt idx="21">
                  <c:v>35.625</c:v>
                </c:pt>
                <c:pt idx="22">
                  <c:v>23.9437</c:v>
                </c:pt>
                <c:pt idx="23">
                  <c:v>22.1311</c:v>
                </c:pt>
                <c:pt idx="24">
                  <c:v>25.274699999999999</c:v>
                </c:pt>
                <c:pt idx="25">
                  <c:v>16.666699999999999</c:v>
                </c:pt>
                <c:pt idx="26">
                  <c:v>13.8889</c:v>
                </c:pt>
                <c:pt idx="27">
                  <c:v>8.1966999999999999</c:v>
                </c:pt>
                <c:pt idx="28">
                  <c:v>4.6512000000000002</c:v>
                </c:pt>
                <c:pt idx="29">
                  <c:v>7.5472000000000001</c:v>
                </c:pt>
                <c:pt idx="30">
                  <c:v>0</c:v>
                </c:pt>
                <c:pt idx="31">
                  <c:v>10.8108</c:v>
                </c:pt>
                <c:pt idx="32">
                  <c:v>18.181799999999999</c:v>
                </c:pt>
                <c:pt idx="33">
                  <c:v>2.5640999999999998</c:v>
                </c:pt>
                <c:pt idx="34">
                  <c:v>5.8823999999999996</c:v>
                </c:pt>
                <c:pt idx="35">
                  <c:v>3.2258</c:v>
                </c:pt>
                <c:pt idx="36">
                  <c:v>0</c:v>
                </c:pt>
                <c:pt idx="37">
                  <c:v>0</c:v>
                </c:pt>
                <c:pt idx="38">
                  <c:v>0</c:v>
                </c:pt>
                <c:pt idx="39">
                  <c:v>0</c:v>
                </c:pt>
                <c:pt idx="40">
                  <c:v>7.6923000000000004</c:v>
                </c:pt>
                <c:pt idx="41">
                  <c:v>0</c:v>
                </c:pt>
                <c:pt idx="42">
                  <c:v>0</c:v>
                </c:pt>
                <c:pt idx="43">
                  <c:v>0</c:v>
                </c:pt>
                <c:pt idx="44">
                  <c:v>9.0908999999999995</c:v>
                </c:pt>
                <c:pt idx="45">
                  <c:v>0</c:v>
                </c:pt>
                <c:pt idx="46">
                  <c:v>0</c:v>
                </c:pt>
                <c:pt idx="47">
                  <c:v>0</c:v>
                </c:pt>
                <c:pt idx="48">
                  <c:v>2.8571</c:v>
                </c:pt>
                <c:pt idx="49">
                  <c:v>5.4054000000000002</c:v>
                </c:pt>
                <c:pt idx="50">
                  <c:v>6.5217000000000001</c:v>
                </c:pt>
                <c:pt idx="51">
                  <c:v>2.9411999999999998</c:v>
                </c:pt>
              </c:numCache>
            </c:numRef>
          </c:val>
          <c:smooth val="0"/>
          <c:extLst>
            <c:ext xmlns:c16="http://schemas.microsoft.com/office/drawing/2014/chart" uri="{C3380CC4-5D6E-409C-BE32-E72D297353CC}">
              <c16:uniqueId val="{00000000-2353-4E9A-8C71-E48132385A21}"/>
            </c:ext>
          </c:extLst>
        </c:ser>
        <c:ser>
          <c:idx val="4"/>
          <c:order val="4"/>
          <c:tx>
            <c:strRef>
              <c:f>Sheet1!$F$1</c:f>
              <c:strCache>
                <c:ptCount val="1"/>
                <c:pt idx="0">
                  <c:v>2015-2016</c:v>
                </c:pt>
              </c:strCache>
            </c:strRef>
          </c:tx>
          <c:spPr>
            <a:ln w="28575" cap="rnd">
              <a:solidFill>
                <a:srgbClr val="FF0000"/>
              </a:solidFill>
              <a:prstDash val="dashDot"/>
              <a:round/>
            </a:ln>
            <a:effectLst/>
          </c:spPr>
          <c:marker>
            <c:symbol val="none"/>
          </c:marker>
          <c:cat>
            <c:numRef>
              <c:f>Sheet1!$A$2:$A$53</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Sheet1!$F$2:$F$53</c:f>
              <c:numCache>
                <c:formatCode>General</c:formatCode>
                <c:ptCount val="52"/>
                <c:pt idx="0">
                  <c:v>0</c:v>
                </c:pt>
                <c:pt idx="1">
                  <c:v>0</c:v>
                </c:pt>
                <c:pt idx="2">
                  <c:v>1.6129</c:v>
                </c:pt>
                <c:pt idx="3">
                  <c:v>1.2658</c:v>
                </c:pt>
                <c:pt idx="4">
                  <c:v>0</c:v>
                </c:pt>
                <c:pt idx="5">
                  <c:v>3.0928</c:v>
                </c:pt>
                <c:pt idx="6">
                  <c:v>5.3333000000000004</c:v>
                </c:pt>
                <c:pt idx="7">
                  <c:v>0</c:v>
                </c:pt>
                <c:pt idx="8">
                  <c:v>3.7037</c:v>
                </c:pt>
                <c:pt idx="9">
                  <c:v>5.7850999999999999</c:v>
                </c:pt>
                <c:pt idx="10">
                  <c:v>2.5</c:v>
                </c:pt>
                <c:pt idx="11">
                  <c:v>3.7037</c:v>
                </c:pt>
                <c:pt idx="12">
                  <c:v>6.383</c:v>
                </c:pt>
                <c:pt idx="13">
                  <c:v>1.9417</c:v>
                </c:pt>
                <c:pt idx="14">
                  <c:v>14.5299</c:v>
                </c:pt>
                <c:pt idx="15">
                  <c:v>16.1905</c:v>
                </c:pt>
                <c:pt idx="16">
                  <c:v>17.5824</c:v>
                </c:pt>
                <c:pt idx="17">
                  <c:v>14.942500000000001</c:v>
                </c:pt>
                <c:pt idx="18">
                  <c:v>28.3871</c:v>
                </c:pt>
                <c:pt idx="19">
                  <c:v>42.307699999999997</c:v>
                </c:pt>
                <c:pt idx="20">
                  <c:v>39.338200000000001</c:v>
                </c:pt>
                <c:pt idx="21">
                  <c:v>46.153799999999997</c:v>
                </c:pt>
                <c:pt idx="22">
                  <c:v>52.027000000000001</c:v>
                </c:pt>
                <c:pt idx="23">
                  <c:v>43.060499999999998</c:v>
                </c:pt>
                <c:pt idx="24">
                  <c:v>45.945900000000002</c:v>
                </c:pt>
                <c:pt idx="25">
                  <c:v>36.979199999999999</c:v>
                </c:pt>
                <c:pt idx="26">
                  <c:v>35.820900000000002</c:v>
                </c:pt>
                <c:pt idx="27">
                  <c:v>29.6</c:v>
                </c:pt>
                <c:pt idx="28">
                  <c:v>36.036000000000001</c:v>
                </c:pt>
                <c:pt idx="29">
                  <c:v>28.8462</c:v>
                </c:pt>
                <c:pt idx="30">
                  <c:v>20.7317</c:v>
                </c:pt>
                <c:pt idx="31">
                  <c:v>10.7143</c:v>
                </c:pt>
                <c:pt idx="32">
                  <c:v>21.9512</c:v>
                </c:pt>
                <c:pt idx="33">
                  <c:v>17.391300000000001</c:v>
                </c:pt>
                <c:pt idx="34">
                  <c:v>21.052600000000002</c:v>
                </c:pt>
                <c:pt idx="35">
                  <c:v>7.4074</c:v>
                </c:pt>
                <c:pt idx="36">
                  <c:v>6.6666999999999996</c:v>
                </c:pt>
                <c:pt idx="37">
                  <c:v>0</c:v>
                </c:pt>
                <c:pt idx="38">
                  <c:v>11.1111</c:v>
                </c:pt>
                <c:pt idx="39">
                  <c:v>8.3332999999999995</c:v>
                </c:pt>
                <c:pt idx="40">
                  <c:v>0</c:v>
                </c:pt>
                <c:pt idx="41">
                  <c:v>6.6666999999999996</c:v>
                </c:pt>
                <c:pt idx="42">
                  <c:v>0</c:v>
                </c:pt>
                <c:pt idx="43">
                  <c:v>0</c:v>
                </c:pt>
                <c:pt idx="44">
                  <c:v>14.2857</c:v>
                </c:pt>
                <c:pt idx="45">
                  <c:v>0</c:v>
                </c:pt>
                <c:pt idx="46">
                  <c:v>0</c:v>
                </c:pt>
                <c:pt idx="47">
                  <c:v>12.5</c:v>
                </c:pt>
                <c:pt idx="48">
                  <c:v>18.75</c:v>
                </c:pt>
                <c:pt idx="49">
                  <c:v>2.8571</c:v>
                </c:pt>
                <c:pt idx="50">
                  <c:v>6.383</c:v>
                </c:pt>
                <c:pt idx="51">
                  <c:v>2.3256000000000001</c:v>
                </c:pt>
              </c:numCache>
            </c:numRef>
          </c:val>
          <c:smooth val="0"/>
          <c:extLst>
            <c:ext xmlns:c16="http://schemas.microsoft.com/office/drawing/2014/chart" uri="{C3380CC4-5D6E-409C-BE32-E72D297353CC}">
              <c16:uniqueId val="{00000001-2353-4E9A-8C71-E48132385A21}"/>
            </c:ext>
          </c:extLst>
        </c:ser>
        <c:ser>
          <c:idx val="5"/>
          <c:order val="5"/>
          <c:tx>
            <c:strRef>
              <c:f>Sheet1!$G$1</c:f>
              <c:strCache>
                <c:ptCount val="1"/>
                <c:pt idx="0">
                  <c:v>2016-2017</c:v>
                </c:pt>
              </c:strCache>
            </c:strRef>
          </c:tx>
          <c:spPr>
            <a:ln w="28575" cap="rnd">
              <a:solidFill>
                <a:srgbClr val="FFC000"/>
              </a:solidFill>
              <a:prstDash val="dash"/>
              <a:round/>
            </a:ln>
            <a:effectLst/>
          </c:spPr>
          <c:marker>
            <c:symbol val="none"/>
          </c:marker>
          <c:cat>
            <c:numRef>
              <c:f>Sheet1!$A$2:$A$53</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Sheet1!$G$2:$G$53</c:f>
              <c:numCache>
                <c:formatCode>General</c:formatCode>
                <c:ptCount val="52"/>
                <c:pt idx="0">
                  <c:v>8.8234999999999992</c:v>
                </c:pt>
                <c:pt idx="1">
                  <c:v>2.2726999999999999</c:v>
                </c:pt>
                <c:pt idx="2">
                  <c:v>1.5152000000000001</c:v>
                </c:pt>
                <c:pt idx="3">
                  <c:v>1.4705999999999999</c:v>
                </c:pt>
                <c:pt idx="4">
                  <c:v>3.0928</c:v>
                </c:pt>
                <c:pt idx="5">
                  <c:v>2.4390000000000001</c:v>
                </c:pt>
                <c:pt idx="6">
                  <c:v>3.125</c:v>
                </c:pt>
                <c:pt idx="7">
                  <c:v>1.3158000000000001</c:v>
                </c:pt>
                <c:pt idx="8">
                  <c:v>10.791399999999999</c:v>
                </c:pt>
                <c:pt idx="9">
                  <c:v>17.241399999999999</c:v>
                </c:pt>
                <c:pt idx="10">
                  <c:v>20.279699999999998</c:v>
                </c:pt>
                <c:pt idx="11">
                  <c:v>39.097700000000003</c:v>
                </c:pt>
                <c:pt idx="12">
                  <c:v>46.534700000000001</c:v>
                </c:pt>
                <c:pt idx="13">
                  <c:v>32.7044</c:v>
                </c:pt>
                <c:pt idx="14">
                  <c:v>34.684699999999999</c:v>
                </c:pt>
                <c:pt idx="15">
                  <c:v>46.261699999999998</c:v>
                </c:pt>
                <c:pt idx="16">
                  <c:v>41.489400000000003</c:v>
                </c:pt>
                <c:pt idx="17">
                  <c:v>45.245899999999999</c:v>
                </c:pt>
                <c:pt idx="18">
                  <c:v>46.242800000000003</c:v>
                </c:pt>
                <c:pt idx="19">
                  <c:v>49.435000000000002</c:v>
                </c:pt>
                <c:pt idx="20">
                  <c:v>49.820799999999998</c:v>
                </c:pt>
                <c:pt idx="21">
                  <c:v>43.109499999999997</c:v>
                </c:pt>
                <c:pt idx="22">
                  <c:v>35.055399999999999</c:v>
                </c:pt>
                <c:pt idx="23">
                  <c:v>41.850200000000001</c:v>
                </c:pt>
                <c:pt idx="24">
                  <c:v>44.140599999999999</c:v>
                </c:pt>
                <c:pt idx="25">
                  <c:v>44.285699999999999</c:v>
                </c:pt>
                <c:pt idx="26">
                  <c:v>40.1235</c:v>
                </c:pt>
                <c:pt idx="27">
                  <c:v>30.597000000000001</c:v>
                </c:pt>
                <c:pt idx="28">
                  <c:v>28.205100000000002</c:v>
                </c:pt>
                <c:pt idx="29">
                  <c:v>20.3125</c:v>
                </c:pt>
                <c:pt idx="30">
                  <c:v>21.1538</c:v>
                </c:pt>
                <c:pt idx="31">
                  <c:v>17.391300000000001</c:v>
                </c:pt>
                <c:pt idx="32">
                  <c:v>4.5454999999999997</c:v>
                </c:pt>
                <c:pt idx="33">
                  <c:v>9.0908999999999995</c:v>
                </c:pt>
                <c:pt idx="34">
                  <c:v>10.526300000000001</c:v>
                </c:pt>
                <c:pt idx="35">
                  <c:v>4.5454999999999997</c:v>
                </c:pt>
                <c:pt idx="36">
                  <c:v>0</c:v>
                </c:pt>
                <c:pt idx="37">
                  <c:v>7.6923000000000004</c:v>
                </c:pt>
                <c:pt idx="38">
                  <c:v>5.8823999999999996</c:v>
                </c:pt>
                <c:pt idx="39">
                  <c:v>0</c:v>
                </c:pt>
                <c:pt idx="40">
                  <c:v>0</c:v>
                </c:pt>
                <c:pt idx="41">
                  <c:v>9.0908999999999995</c:v>
                </c:pt>
                <c:pt idx="42">
                  <c:v>0</c:v>
                </c:pt>
                <c:pt idx="43">
                  <c:v>0</c:v>
                </c:pt>
                <c:pt idx="44">
                  <c:v>0</c:v>
                </c:pt>
                <c:pt idx="45">
                  <c:v>0</c:v>
                </c:pt>
                <c:pt idx="46">
                  <c:v>6.6666999999999996</c:v>
                </c:pt>
                <c:pt idx="47">
                  <c:v>5.8823999999999996</c:v>
                </c:pt>
                <c:pt idx="48">
                  <c:v>4.3478000000000003</c:v>
                </c:pt>
                <c:pt idx="49">
                  <c:v>3.7037</c:v>
                </c:pt>
                <c:pt idx="50">
                  <c:v>6.25</c:v>
                </c:pt>
                <c:pt idx="51">
                  <c:v>3.9474</c:v>
                </c:pt>
              </c:numCache>
            </c:numRef>
          </c:val>
          <c:smooth val="0"/>
          <c:extLst>
            <c:ext xmlns:c16="http://schemas.microsoft.com/office/drawing/2014/chart" uri="{C3380CC4-5D6E-409C-BE32-E72D297353CC}">
              <c16:uniqueId val="{00000002-2353-4E9A-8C71-E48132385A21}"/>
            </c:ext>
          </c:extLst>
        </c:ser>
        <c:ser>
          <c:idx val="6"/>
          <c:order val="6"/>
          <c:tx>
            <c:strRef>
              <c:f>Sheet1!$H$1</c:f>
              <c:strCache>
                <c:ptCount val="1"/>
                <c:pt idx="0">
                  <c:v>2017-2018</c:v>
                </c:pt>
              </c:strCache>
            </c:strRef>
          </c:tx>
          <c:spPr>
            <a:ln w="28575" cap="rnd">
              <a:solidFill>
                <a:srgbClr val="00B0F0"/>
              </a:solidFill>
              <a:prstDash val="sysDash"/>
              <a:round/>
            </a:ln>
            <a:effectLst/>
          </c:spPr>
          <c:marker>
            <c:symbol val="none"/>
          </c:marker>
          <c:cat>
            <c:numRef>
              <c:f>Sheet1!$A$2:$A$53</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Sheet1!$H$2:$H$53</c:f>
              <c:numCache>
                <c:formatCode>General</c:formatCode>
                <c:ptCount val="52"/>
                <c:pt idx="0">
                  <c:v>6.3291000000000004</c:v>
                </c:pt>
                <c:pt idx="1">
                  <c:v>5.4054000000000002</c:v>
                </c:pt>
                <c:pt idx="2">
                  <c:v>5.1546000000000003</c:v>
                </c:pt>
                <c:pt idx="3">
                  <c:v>3.1915</c:v>
                </c:pt>
                <c:pt idx="4">
                  <c:v>7.5</c:v>
                </c:pt>
                <c:pt idx="5">
                  <c:v>13</c:v>
                </c:pt>
                <c:pt idx="6">
                  <c:v>11.9718</c:v>
                </c:pt>
                <c:pt idx="7">
                  <c:v>16.483499999999999</c:v>
                </c:pt>
                <c:pt idx="8">
                  <c:v>13.924099999999999</c:v>
                </c:pt>
                <c:pt idx="9">
                  <c:v>16.4773</c:v>
                </c:pt>
                <c:pt idx="10">
                  <c:v>26.293099999999999</c:v>
                </c:pt>
                <c:pt idx="11">
                  <c:v>41.780799999999999</c:v>
                </c:pt>
                <c:pt idx="12">
                  <c:v>54.545499999999997</c:v>
                </c:pt>
                <c:pt idx="13">
                  <c:v>46.228700000000003</c:v>
                </c:pt>
                <c:pt idx="14">
                  <c:v>47.908700000000003</c:v>
                </c:pt>
                <c:pt idx="15">
                  <c:v>48.698900000000002</c:v>
                </c:pt>
                <c:pt idx="16">
                  <c:v>46.262900000000002</c:v>
                </c:pt>
                <c:pt idx="17">
                  <c:v>46.551699999999997</c:v>
                </c:pt>
                <c:pt idx="18">
                  <c:v>42.435400000000001</c:v>
                </c:pt>
                <c:pt idx="19">
                  <c:v>40.888199999999998</c:v>
                </c:pt>
                <c:pt idx="20">
                  <c:v>37.170299999999997</c:v>
                </c:pt>
                <c:pt idx="21">
                  <c:v>32.439</c:v>
                </c:pt>
                <c:pt idx="22">
                  <c:v>26.409500000000001</c:v>
                </c:pt>
                <c:pt idx="23">
                  <c:v>28.136900000000001</c:v>
                </c:pt>
                <c:pt idx="24">
                  <c:v>29.411799999999999</c:v>
                </c:pt>
                <c:pt idx="25">
                  <c:v>26.470600000000001</c:v>
                </c:pt>
                <c:pt idx="26">
                  <c:v>20.0855</c:v>
                </c:pt>
                <c:pt idx="27">
                  <c:v>25.3247</c:v>
                </c:pt>
                <c:pt idx="28">
                  <c:v>25.581399999999999</c:v>
                </c:pt>
                <c:pt idx="29">
                  <c:v>17.142900000000001</c:v>
                </c:pt>
                <c:pt idx="30">
                  <c:v>8.4506999999999994</c:v>
                </c:pt>
                <c:pt idx="31">
                  <c:v>7.1429</c:v>
                </c:pt>
                <c:pt idx="32">
                  <c:v>6.383</c:v>
                </c:pt>
                <c:pt idx="33">
                  <c:v>0</c:v>
                </c:pt>
                <c:pt idx="34">
                  <c:v>0</c:v>
                </c:pt>
                <c:pt idx="35">
                  <c:v>7.6923000000000004</c:v>
                </c:pt>
                <c:pt idx="36">
                  <c:v>0</c:v>
                </c:pt>
                <c:pt idx="37">
                  <c:v>0</c:v>
                </c:pt>
                <c:pt idx="38">
                  <c:v>0</c:v>
                </c:pt>
                <c:pt idx="39">
                  <c:v>0</c:v>
                </c:pt>
                <c:pt idx="40">
                  <c:v>0</c:v>
                </c:pt>
                <c:pt idx="41">
                  <c:v>8.3332999999999995</c:v>
                </c:pt>
                <c:pt idx="42">
                  <c:v>0</c:v>
                </c:pt>
                <c:pt idx="43">
                  <c:v>0</c:v>
                </c:pt>
                <c:pt idx="44">
                  <c:v>12.5</c:v>
                </c:pt>
                <c:pt idx="45">
                  <c:v>0</c:v>
                </c:pt>
                <c:pt idx="46">
                  <c:v>0</c:v>
                </c:pt>
                <c:pt idx="47">
                  <c:v>0</c:v>
                </c:pt>
                <c:pt idx="48">
                  <c:v>4.1666999999999996</c:v>
                </c:pt>
                <c:pt idx="49">
                  <c:v>0</c:v>
                </c:pt>
                <c:pt idx="50">
                  <c:v>1.6393</c:v>
                </c:pt>
                <c:pt idx="51">
                  <c:v>1.9231</c:v>
                </c:pt>
              </c:numCache>
            </c:numRef>
          </c:val>
          <c:smooth val="0"/>
          <c:extLst>
            <c:ext xmlns:c16="http://schemas.microsoft.com/office/drawing/2014/chart" uri="{C3380CC4-5D6E-409C-BE32-E72D297353CC}">
              <c16:uniqueId val="{00000003-2353-4E9A-8C71-E48132385A21}"/>
            </c:ext>
          </c:extLst>
        </c:ser>
        <c:ser>
          <c:idx val="7"/>
          <c:order val="7"/>
          <c:tx>
            <c:strRef>
              <c:f>Sheet1!$I$1</c:f>
              <c:strCache>
                <c:ptCount val="1"/>
                <c:pt idx="0">
                  <c:v>2018-2019</c:v>
                </c:pt>
              </c:strCache>
            </c:strRef>
          </c:tx>
          <c:spPr>
            <a:ln w="38100" cap="rnd">
              <a:solidFill>
                <a:srgbClr val="7030A0"/>
              </a:solidFill>
              <a:prstDash val="sysDot"/>
              <a:round/>
            </a:ln>
            <a:effectLst/>
          </c:spPr>
          <c:marker>
            <c:symbol val="none"/>
          </c:marker>
          <c:cat>
            <c:numRef>
              <c:f>Sheet1!$A$2:$A$53</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Sheet1!$I$2:$I$53</c:f>
              <c:numCache>
                <c:formatCode>General</c:formatCode>
                <c:ptCount val="52"/>
                <c:pt idx="0">
                  <c:v>0</c:v>
                </c:pt>
                <c:pt idx="1">
                  <c:v>2.0832999999999999</c:v>
                </c:pt>
                <c:pt idx="2">
                  <c:v>2.2099000000000002</c:v>
                </c:pt>
                <c:pt idx="3">
                  <c:v>3.3018999999999998</c:v>
                </c:pt>
                <c:pt idx="4">
                  <c:v>1.7466999999999999</c:v>
                </c:pt>
                <c:pt idx="5">
                  <c:v>2.0661</c:v>
                </c:pt>
                <c:pt idx="6">
                  <c:v>6.3635999999999999</c:v>
                </c:pt>
                <c:pt idx="7">
                  <c:v>8.5937999999999999</c:v>
                </c:pt>
                <c:pt idx="8">
                  <c:v>4.2857000000000003</c:v>
                </c:pt>
                <c:pt idx="9">
                  <c:v>3.8043</c:v>
                </c:pt>
                <c:pt idx="10">
                  <c:v>10.801399999999999</c:v>
                </c:pt>
                <c:pt idx="11">
                  <c:v>12.408799999999999</c:v>
                </c:pt>
                <c:pt idx="12">
                  <c:v>26.991199999999999</c:v>
                </c:pt>
                <c:pt idx="13">
                  <c:v>27.312799999999999</c:v>
                </c:pt>
                <c:pt idx="14">
                  <c:v>25.773199999999999</c:v>
                </c:pt>
                <c:pt idx="15">
                  <c:v>26.448399999999999</c:v>
                </c:pt>
                <c:pt idx="16">
                  <c:v>31.054099999999998</c:v>
                </c:pt>
                <c:pt idx="17">
                  <c:v>38.431399999999996</c:v>
                </c:pt>
                <c:pt idx="18">
                  <c:v>42.338099999999997</c:v>
                </c:pt>
                <c:pt idx="19">
                  <c:v>48.1203</c:v>
                </c:pt>
                <c:pt idx="20">
                  <c:v>48.784700000000001</c:v>
                </c:pt>
                <c:pt idx="21">
                  <c:v>46.1997</c:v>
                </c:pt>
                <c:pt idx="22">
                  <c:v>45.3718</c:v>
                </c:pt>
                <c:pt idx="23">
                  <c:v>46.007599999999996</c:v>
                </c:pt>
                <c:pt idx="24">
                  <c:v>32.805399999999999</c:v>
                </c:pt>
                <c:pt idx="25">
                  <c:v>29.287600000000001</c:v>
                </c:pt>
                <c:pt idx="26">
                  <c:v>33.762099999999997</c:v>
                </c:pt>
                <c:pt idx="27">
                  <c:v>22.909099999999999</c:v>
                </c:pt>
                <c:pt idx="28">
                  <c:v>21.761700000000001</c:v>
                </c:pt>
                <c:pt idx="29">
                  <c:v>16.071400000000001</c:v>
                </c:pt>
                <c:pt idx="30">
                  <c:v>7.5629999999999997</c:v>
                </c:pt>
                <c:pt idx="31">
                  <c:v>6.9565000000000001</c:v>
                </c:pt>
                <c:pt idx="32">
                  <c:v>5.5045999999999999</c:v>
                </c:pt>
                <c:pt idx="33">
                  <c:v>4.2253999999999996</c:v>
                </c:pt>
                <c:pt idx="34">
                  <c:v>10.1449</c:v>
                </c:pt>
                <c:pt idx="35">
                  <c:v>0</c:v>
                </c:pt>
                <c:pt idx="36">
                  <c:v>3.3898000000000001</c:v>
                </c:pt>
                <c:pt idx="37">
                  <c:v>5.8823999999999996</c:v>
                </c:pt>
                <c:pt idx="38">
                  <c:v>0</c:v>
                </c:pt>
                <c:pt idx="39">
                  <c:v>3.7037</c:v>
                </c:pt>
                <c:pt idx="40">
                  <c:v>4</c:v>
                </c:pt>
                <c:pt idx="41">
                  <c:v>0</c:v>
                </c:pt>
                <c:pt idx="42">
                  <c:v>10.7143</c:v>
                </c:pt>
                <c:pt idx="43">
                  <c:v>2.7778</c:v>
                </c:pt>
                <c:pt idx="44">
                  <c:v>12</c:v>
                </c:pt>
                <c:pt idx="45">
                  <c:v>8.8234999999999992</c:v>
                </c:pt>
                <c:pt idx="46">
                  <c:v>0</c:v>
                </c:pt>
                <c:pt idx="47">
                  <c:v>4.1666999999999996</c:v>
                </c:pt>
                <c:pt idx="48">
                  <c:v>0</c:v>
                </c:pt>
                <c:pt idx="49">
                  <c:v>1.4493</c:v>
                </c:pt>
                <c:pt idx="50">
                  <c:v>1.0638000000000001</c:v>
                </c:pt>
                <c:pt idx="51">
                  <c:v>3.4188000000000001</c:v>
                </c:pt>
              </c:numCache>
            </c:numRef>
          </c:val>
          <c:smooth val="0"/>
          <c:extLst>
            <c:ext xmlns:c16="http://schemas.microsoft.com/office/drawing/2014/chart" uri="{C3380CC4-5D6E-409C-BE32-E72D297353CC}">
              <c16:uniqueId val="{00000004-2353-4E9A-8C71-E48132385A21}"/>
            </c:ext>
          </c:extLst>
        </c:ser>
        <c:ser>
          <c:idx val="8"/>
          <c:order val="8"/>
          <c:tx>
            <c:strRef>
              <c:f>Sheet1!$J$1</c:f>
              <c:strCache>
                <c:ptCount val="1"/>
                <c:pt idx="0">
                  <c:v>2019-2020</c:v>
                </c:pt>
              </c:strCache>
            </c:strRef>
          </c:tx>
          <c:spPr>
            <a:ln w="28575" cap="rnd">
              <a:solidFill>
                <a:srgbClr val="00B050"/>
              </a:solidFill>
              <a:prstDash val="solid"/>
              <a:round/>
            </a:ln>
            <a:effectLst/>
          </c:spPr>
          <c:marker>
            <c:symbol val="none"/>
          </c:marker>
          <c:cat>
            <c:numRef>
              <c:f>Sheet1!$A$2:$A$53</c:f>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Sheet1!$J$2:$J$53</c:f>
              <c:numCache>
                <c:formatCode>General</c:formatCode>
                <c:ptCount val="52"/>
                <c:pt idx="0">
                  <c:v>2.0724999999999998</c:v>
                </c:pt>
                <c:pt idx="1">
                  <c:v>1.8292999999999999</c:v>
                </c:pt>
                <c:pt idx="2">
                  <c:v>4.0461999999999998</c:v>
                </c:pt>
                <c:pt idx="3">
                  <c:v>5.7142999999999997</c:v>
                </c:pt>
                <c:pt idx="4">
                  <c:v>6.6433999999999997</c:v>
                </c:pt>
                <c:pt idx="5">
                  <c:v>9.5237999999999996</c:v>
                </c:pt>
                <c:pt idx="6">
                  <c:v>13.994199999999999</c:v>
                </c:pt>
                <c:pt idx="7">
                  <c:v>17.148399999999999</c:v>
                </c:pt>
                <c:pt idx="8">
                  <c:v>20.295200000000001</c:v>
                </c:pt>
                <c:pt idx="9">
                  <c:v>20.761900000000001</c:v>
                </c:pt>
                <c:pt idx="10">
                  <c:v>28.7744</c:v>
                </c:pt>
                <c:pt idx="11">
                  <c:v>33.273400000000002</c:v>
                </c:pt>
                <c:pt idx="12">
                  <c:v>48.106099999999998</c:v>
                </c:pt>
              </c:numCache>
            </c:numRef>
          </c:val>
          <c:smooth val="0"/>
          <c:extLst>
            <c:ext xmlns:c16="http://schemas.microsoft.com/office/drawing/2014/chart" uri="{C3380CC4-5D6E-409C-BE32-E72D297353CC}">
              <c16:uniqueId val="{00000005-2353-4E9A-8C71-E48132385A21}"/>
            </c:ext>
          </c:extLst>
        </c:ser>
        <c:dLbls>
          <c:showLegendKey val="0"/>
          <c:showVal val="0"/>
          <c:showCatName val="0"/>
          <c:showSerName val="0"/>
          <c:showPercent val="0"/>
          <c:showBubbleSize val="0"/>
        </c:dLbls>
        <c:smooth val="0"/>
        <c:axId val="624514576"/>
        <c:axId val="62451490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2011-2012</c:v>
                      </c:pt>
                    </c:strCache>
                  </c:strRef>
                </c:tx>
                <c:spPr>
                  <a:ln w="28575" cap="rnd">
                    <a:solidFill>
                      <a:schemeClr val="accent1"/>
                    </a:solidFill>
                    <a:round/>
                  </a:ln>
                  <a:effectLst/>
                </c:spPr>
                <c:marker>
                  <c:symbol val="none"/>
                </c:marker>
                <c:cat>
                  <c:numRef>
                    <c:extLst>
                      <c:ext uri="{02D57815-91ED-43cb-92C2-25804820EDAC}">
                        <c15:formulaRef>
                          <c15:sqref>Sheet1!$A$2:$A$53</c15:sqref>
                        </c15:formulaRef>
                      </c:ext>
                    </c:extLst>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extLst>
                      <c:ext uri="{02D57815-91ED-43cb-92C2-25804820EDAC}">
                        <c15:formulaRef>
                          <c15:sqref>Sheet1!$B$2:$B$53</c15:sqref>
                        </c15:formulaRef>
                      </c:ext>
                    </c:extLst>
                    <c:numCache>
                      <c:formatCode>General</c:formatCode>
                      <c:ptCount val="52"/>
                      <c:pt idx="0">
                        <c:v>0</c:v>
                      </c:pt>
                      <c:pt idx="1">
                        <c:v>3.5714000000000001</c:v>
                      </c:pt>
                      <c:pt idx="2">
                        <c:v>0</c:v>
                      </c:pt>
                      <c:pt idx="3">
                        <c:v>2.3256000000000001</c:v>
                      </c:pt>
                      <c:pt idx="4">
                        <c:v>5.1281999999999996</c:v>
                      </c:pt>
                      <c:pt idx="5">
                        <c:v>10.8108</c:v>
                      </c:pt>
                      <c:pt idx="6">
                        <c:v>0</c:v>
                      </c:pt>
                      <c:pt idx="7">
                        <c:v>11.1111</c:v>
                      </c:pt>
                      <c:pt idx="8">
                        <c:v>6.5217000000000001</c:v>
                      </c:pt>
                      <c:pt idx="9">
                        <c:v>4.5454999999999997</c:v>
                      </c:pt>
                      <c:pt idx="10">
                        <c:v>4.5454999999999997</c:v>
                      </c:pt>
                      <c:pt idx="11">
                        <c:v>10</c:v>
                      </c:pt>
                      <c:pt idx="12">
                        <c:v>0</c:v>
                      </c:pt>
                      <c:pt idx="13">
                        <c:v>2.9411999999999998</c:v>
                      </c:pt>
                      <c:pt idx="14">
                        <c:v>27.536200000000001</c:v>
                      </c:pt>
                      <c:pt idx="15">
                        <c:v>31.944400000000002</c:v>
                      </c:pt>
                      <c:pt idx="16">
                        <c:v>39.393900000000002</c:v>
                      </c:pt>
                      <c:pt idx="17">
                        <c:v>25.640999999999998</c:v>
                      </c:pt>
                      <c:pt idx="18">
                        <c:v>23.3766</c:v>
                      </c:pt>
                      <c:pt idx="19">
                        <c:v>30</c:v>
                      </c:pt>
                      <c:pt idx="20">
                        <c:v>25</c:v>
                      </c:pt>
                      <c:pt idx="21">
                        <c:v>32.941200000000002</c:v>
                      </c:pt>
                      <c:pt idx="22">
                        <c:v>32.183900000000001</c:v>
                      </c:pt>
                      <c:pt idx="23">
                        <c:v>40</c:v>
                      </c:pt>
                      <c:pt idx="24">
                        <c:v>32.8947</c:v>
                      </c:pt>
                      <c:pt idx="25">
                        <c:v>34.939799999999998</c:v>
                      </c:pt>
                      <c:pt idx="26">
                        <c:v>20.588200000000001</c:v>
                      </c:pt>
                      <c:pt idx="27">
                        <c:v>25.396799999999999</c:v>
                      </c:pt>
                      <c:pt idx="28">
                        <c:v>26.5306</c:v>
                      </c:pt>
                      <c:pt idx="29">
                        <c:v>18.571400000000001</c:v>
                      </c:pt>
                      <c:pt idx="30">
                        <c:v>18.75</c:v>
                      </c:pt>
                      <c:pt idx="31">
                        <c:v>18.181799999999999</c:v>
                      </c:pt>
                      <c:pt idx="32">
                        <c:v>14.8148</c:v>
                      </c:pt>
                      <c:pt idx="33">
                        <c:v>10</c:v>
                      </c:pt>
                      <c:pt idx="34">
                        <c:v>8.3332999999999995</c:v>
                      </c:pt>
                      <c:pt idx="35">
                        <c:v>0</c:v>
                      </c:pt>
                      <c:pt idx="36">
                        <c:v>8.3332999999999995</c:v>
                      </c:pt>
                      <c:pt idx="37">
                        <c:v>7.1429</c:v>
                      </c:pt>
                      <c:pt idx="38">
                        <c:v>11.1111</c:v>
                      </c:pt>
                      <c:pt idx="39">
                        <c:v>16.666699999999999</c:v>
                      </c:pt>
                      <c:pt idx="40">
                        <c:v>0</c:v>
                      </c:pt>
                      <c:pt idx="41">
                        <c:v>0</c:v>
                      </c:pt>
                      <c:pt idx="42">
                        <c:v>5.8823999999999996</c:v>
                      </c:pt>
                      <c:pt idx="43">
                        <c:v>0</c:v>
                      </c:pt>
                      <c:pt idx="44">
                        <c:v>11.1111</c:v>
                      </c:pt>
                      <c:pt idx="45">
                        <c:v>7.1429</c:v>
                      </c:pt>
                      <c:pt idx="46">
                        <c:v>11.1111</c:v>
                      </c:pt>
                      <c:pt idx="47">
                        <c:v>0</c:v>
                      </c:pt>
                      <c:pt idx="48">
                        <c:v>12.5</c:v>
                      </c:pt>
                      <c:pt idx="49">
                        <c:v>4.7618999999999998</c:v>
                      </c:pt>
                      <c:pt idx="50">
                        <c:v>11.1111</c:v>
                      </c:pt>
                      <c:pt idx="51">
                        <c:v>3.125</c:v>
                      </c:pt>
                    </c:numCache>
                  </c:numRef>
                </c:val>
                <c:smooth val="0"/>
                <c:extLst>
                  <c:ext xmlns:c16="http://schemas.microsoft.com/office/drawing/2014/chart" uri="{C3380CC4-5D6E-409C-BE32-E72D297353CC}">
                    <c16:uniqueId val="{00000006-2353-4E9A-8C71-E48132385A2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2012-2013</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Sheet1!$A$2:$A$53</c15:sqref>
                        </c15:formulaRef>
                      </c:ext>
                    </c:extLst>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extLst xmlns:c15="http://schemas.microsoft.com/office/drawing/2012/chart">
                      <c:ext xmlns:c15="http://schemas.microsoft.com/office/drawing/2012/chart" uri="{02D57815-91ED-43cb-92C2-25804820EDAC}">
                        <c15:formulaRef>
                          <c15:sqref>Sheet1!$C$2:$C$53</c15:sqref>
                        </c15:formulaRef>
                      </c:ext>
                    </c:extLst>
                    <c:numCache>
                      <c:formatCode>General</c:formatCode>
                      <c:ptCount val="52"/>
                      <c:pt idx="0">
                        <c:v>14.8148</c:v>
                      </c:pt>
                      <c:pt idx="1">
                        <c:v>0</c:v>
                      </c:pt>
                      <c:pt idx="2">
                        <c:v>6.1538000000000004</c:v>
                      </c:pt>
                      <c:pt idx="3">
                        <c:v>6.6666999999999996</c:v>
                      </c:pt>
                      <c:pt idx="4">
                        <c:v>8.9551999999999996</c:v>
                      </c:pt>
                      <c:pt idx="5">
                        <c:v>5.4545000000000003</c:v>
                      </c:pt>
                      <c:pt idx="6">
                        <c:v>28.125</c:v>
                      </c:pt>
                      <c:pt idx="7">
                        <c:v>22.5806</c:v>
                      </c:pt>
                      <c:pt idx="8">
                        <c:v>34.821399999999997</c:v>
                      </c:pt>
                      <c:pt idx="9">
                        <c:v>41.538499999999999</c:v>
                      </c:pt>
                      <c:pt idx="10">
                        <c:v>49.732599999999998</c:v>
                      </c:pt>
                      <c:pt idx="11">
                        <c:v>52.8889</c:v>
                      </c:pt>
                      <c:pt idx="12">
                        <c:v>49.634999999999998</c:v>
                      </c:pt>
                      <c:pt idx="13">
                        <c:v>42.235999999999997</c:v>
                      </c:pt>
                      <c:pt idx="14">
                        <c:v>46.075099999999999</c:v>
                      </c:pt>
                      <c:pt idx="15">
                        <c:v>46.816499999999998</c:v>
                      </c:pt>
                      <c:pt idx="16">
                        <c:v>45.652200000000001</c:v>
                      </c:pt>
                      <c:pt idx="17">
                        <c:v>46.979900000000001</c:v>
                      </c:pt>
                      <c:pt idx="18">
                        <c:v>38.505699999999997</c:v>
                      </c:pt>
                      <c:pt idx="19">
                        <c:v>40.760899999999999</c:v>
                      </c:pt>
                      <c:pt idx="20">
                        <c:v>44.642899999999997</c:v>
                      </c:pt>
                      <c:pt idx="21">
                        <c:v>29.0076</c:v>
                      </c:pt>
                      <c:pt idx="22">
                        <c:v>36.1111</c:v>
                      </c:pt>
                      <c:pt idx="23">
                        <c:v>47.008499999999998</c:v>
                      </c:pt>
                      <c:pt idx="24">
                        <c:v>35</c:v>
                      </c:pt>
                      <c:pt idx="25">
                        <c:v>29.411799999999999</c:v>
                      </c:pt>
                      <c:pt idx="26">
                        <c:v>23.913</c:v>
                      </c:pt>
                      <c:pt idx="27">
                        <c:v>23.404299999999999</c:v>
                      </c:pt>
                      <c:pt idx="28">
                        <c:v>25</c:v>
                      </c:pt>
                      <c:pt idx="29">
                        <c:v>16.666699999999999</c:v>
                      </c:pt>
                      <c:pt idx="30">
                        <c:v>29.411799999999999</c:v>
                      </c:pt>
                      <c:pt idx="31">
                        <c:v>10</c:v>
                      </c:pt>
                      <c:pt idx="32">
                        <c:v>13.333299999999999</c:v>
                      </c:pt>
                      <c:pt idx="33">
                        <c:v>38.709699999999998</c:v>
                      </c:pt>
                      <c:pt idx="34">
                        <c:v>0</c:v>
                      </c:pt>
                      <c:pt idx="35">
                        <c:v>0</c:v>
                      </c:pt>
                      <c:pt idx="36">
                        <c:v>7.6923000000000004</c:v>
                      </c:pt>
                      <c:pt idx="37">
                        <c:v>16.666699999999999</c:v>
                      </c:pt>
                      <c:pt idx="38">
                        <c:v>0</c:v>
                      </c:pt>
                      <c:pt idx="39">
                        <c:v>0</c:v>
                      </c:pt>
                      <c:pt idx="40">
                        <c:v>0</c:v>
                      </c:pt>
                      <c:pt idx="41">
                        <c:v>33.333300000000001</c:v>
                      </c:pt>
                      <c:pt idx="42">
                        <c:v>8.3332999999999995</c:v>
                      </c:pt>
                      <c:pt idx="43">
                        <c:v>0</c:v>
                      </c:pt>
                      <c:pt idx="44">
                        <c:v>0</c:v>
                      </c:pt>
                      <c:pt idx="45">
                        <c:v>0</c:v>
                      </c:pt>
                      <c:pt idx="46">
                        <c:v>0</c:v>
                      </c:pt>
                      <c:pt idx="47">
                        <c:v>0</c:v>
                      </c:pt>
                      <c:pt idx="48">
                        <c:v>12.5</c:v>
                      </c:pt>
                      <c:pt idx="49">
                        <c:v>0</c:v>
                      </c:pt>
                      <c:pt idx="50">
                        <c:v>0</c:v>
                      </c:pt>
                      <c:pt idx="51">
                        <c:v>0</c:v>
                      </c:pt>
                    </c:numCache>
                  </c:numRef>
                </c:val>
                <c:smooth val="0"/>
                <c:extLst xmlns:c15="http://schemas.microsoft.com/office/drawing/2012/chart">
                  <c:ext xmlns:c16="http://schemas.microsoft.com/office/drawing/2014/chart" uri="{C3380CC4-5D6E-409C-BE32-E72D297353CC}">
                    <c16:uniqueId val="{00000007-2353-4E9A-8C71-E48132385A2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2013-2014</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Sheet1!$A$2:$A$53</c15:sqref>
                        </c15:formulaRef>
                      </c:ext>
                    </c:extLst>
                    <c:numCache>
                      <c:formatCode>General</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extLst xmlns:c15="http://schemas.microsoft.com/office/drawing/2012/chart">
                      <c:ext xmlns:c15="http://schemas.microsoft.com/office/drawing/2012/chart" uri="{02D57815-91ED-43cb-92C2-25804820EDAC}">
                        <c15:formulaRef>
                          <c15:sqref>Sheet1!$D$2:$D$53</c15:sqref>
                        </c15:formulaRef>
                      </c:ext>
                    </c:extLst>
                    <c:numCache>
                      <c:formatCode>General</c:formatCode>
                      <c:ptCount val="52"/>
                      <c:pt idx="0">
                        <c:v>6.5217000000000001</c:v>
                      </c:pt>
                      <c:pt idx="1">
                        <c:v>3.2258</c:v>
                      </c:pt>
                      <c:pt idx="2">
                        <c:v>8.5714000000000006</c:v>
                      </c:pt>
                      <c:pt idx="3">
                        <c:v>6.3491999999999997</c:v>
                      </c:pt>
                      <c:pt idx="4">
                        <c:v>1.6949000000000001</c:v>
                      </c:pt>
                      <c:pt idx="5">
                        <c:v>10</c:v>
                      </c:pt>
                      <c:pt idx="6">
                        <c:v>4</c:v>
                      </c:pt>
                      <c:pt idx="7">
                        <c:v>9.8591999999999995</c:v>
                      </c:pt>
                      <c:pt idx="8">
                        <c:v>12.5</c:v>
                      </c:pt>
                      <c:pt idx="9">
                        <c:v>17.647099999999998</c:v>
                      </c:pt>
                      <c:pt idx="10">
                        <c:v>26.605499999999999</c:v>
                      </c:pt>
                      <c:pt idx="11">
                        <c:v>52.631599999999999</c:v>
                      </c:pt>
                      <c:pt idx="12">
                        <c:v>54.639200000000002</c:v>
                      </c:pt>
                      <c:pt idx="13">
                        <c:v>49.230800000000002</c:v>
                      </c:pt>
                      <c:pt idx="14">
                        <c:v>49.185699999999997</c:v>
                      </c:pt>
                      <c:pt idx="15">
                        <c:v>42.253500000000003</c:v>
                      </c:pt>
                      <c:pt idx="16">
                        <c:v>42.253500000000003</c:v>
                      </c:pt>
                      <c:pt idx="17">
                        <c:v>33.640599999999999</c:v>
                      </c:pt>
                      <c:pt idx="18">
                        <c:v>41.152299999999997</c:v>
                      </c:pt>
                      <c:pt idx="19">
                        <c:v>33.928600000000003</c:v>
                      </c:pt>
                      <c:pt idx="20">
                        <c:v>32.456099999999999</c:v>
                      </c:pt>
                      <c:pt idx="21">
                        <c:v>22.7273</c:v>
                      </c:pt>
                      <c:pt idx="22">
                        <c:v>19.791699999999999</c:v>
                      </c:pt>
                      <c:pt idx="23">
                        <c:v>20.652200000000001</c:v>
                      </c:pt>
                      <c:pt idx="24">
                        <c:v>28.3582</c:v>
                      </c:pt>
                      <c:pt idx="25">
                        <c:v>33.333300000000001</c:v>
                      </c:pt>
                      <c:pt idx="26">
                        <c:v>32.8125</c:v>
                      </c:pt>
                      <c:pt idx="27">
                        <c:v>20</c:v>
                      </c:pt>
                      <c:pt idx="28">
                        <c:v>21.276599999999998</c:v>
                      </c:pt>
                      <c:pt idx="29">
                        <c:v>13.8889</c:v>
                      </c:pt>
                      <c:pt idx="30">
                        <c:v>15</c:v>
                      </c:pt>
                      <c:pt idx="31">
                        <c:v>7.8947000000000003</c:v>
                      </c:pt>
                      <c:pt idx="32">
                        <c:v>6.6666999999999996</c:v>
                      </c:pt>
                      <c:pt idx="33">
                        <c:v>5.5556000000000001</c:v>
                      </c:pt>
                      <c:pt idx="34">
                        <c:v>0</c:v>
                      </c:pt>
                      <c:pt idx="35">
                        <c:v>9.5237999999999996</c:v>
                      </c:pt>
                      <c:pt idx="36">
                        <c:v>0</c:v>
                      </c:pt>
                      <c:pt idx="37">
                        <c:v>0</c:v>
                      </c:pt>
                      <c:pt idx="38">
                        <c:v>0</c:v>
                      </c:pt>
                      <c:pt idx="39">
                        <c:v>0</c:v>
                      </c:pt>
                      <c:pt idx="40">
                        <c:v>11.1111</c:v>
                      </c:pt>
                      <c:pt idx="41">
                        <c:v>0</c:v>
                      </c:pt>
                      <c:pt idx="42">
                        <c:v>0</c:v>
                      </c:pt>
                      <c:pt idx="43">
                        <c:v>0</c:v>
                      </c:pt>
                      <c:pt idx="44">
                        <c:v>0</c:v>
                      </c:pt>
                      <c:pt idx="45">
                        <c:v>16.666699999999999</c:v>
                      </c:pt>
                      <c:pt idx="46">
                        <c:v>10</c:v>
                      </c:pt>
                      <c:pt idx="47">
                        <c:v>37.5</c:v>
                      </c:pt>
                      <c:pt idx="48">
                        <c:v>14.2857</c:v>
                      </c:pt>
                      <c:pt idx="49">
                        <c:v>0</c:v>
                      </c:pt>
                      <c:pt idx="50">
                        <c:v>2.3809999999999998</c:v>
                      </c:pt>
                      <c:pt idx="51">
                        <c:v>14.0625</c:v>
                      </c:pt>
                    </c:numCache>
                  </c:numRef>
                </c:val>
                <c:smooth val="0"/>
                <c:extLst xmlns:c15="http://schemas.microsoft.com/office/drawing/2012/chart">
                  <c:ext xmlns:c16="http://schemas.microsoft.com/office/drawing/2014/chart" uri="{C3380CC4-5D6E-409C-BE32-E72D297353CC}">
                    <c16:uniqueId val="{00000008-2353-4E9A-8C71-E48132385A21}"/>
                  </c:ext>
                </c:extLst>
              </c15:ser>
            </c15:filteredLineSeries>
          </c:ext>
        </c:extLst>
      </c:lineChart>
      <c:catAx>
        <c:axId val="62451457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MMWR Week</a:t>
                </a:r>
              </a:p>
            </c:rich>
          </c:tx>
          <c:layout>
            <c:manualLayout>
              <c:xMode val="edge"/>
              <c:yMode val="edge"/>
              <c:x val="0.42078044998195258"/>
              <c:y val="0.928958696916812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24514904"/>
        <c:crosses val="autoZero"/>
        <c:auto val="1"/>
        <c:lblAlgn val="ctr"/>
        <c:lblOffset val="100"/>
        <c:noMultiLvlLbl val="0"/>
      </c:catAx>
      <c:valAx>
        <c:axId val="62451490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Influenza Percent Positive</a:t>
                </a:r>
              </a:p>
            </c:rich>
          </c:tx>
          <c:layout>
            <c:manualLayout>
              <c:xMode val="edge"/>
              <c:yMode val="edge"/>
              <c:x val="8.6164102152765706E-3"/>
              <c:y val="0.280513757769807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24514576"/>
        <c:crosses val="autoZero"/>
        <c:crossBetween val="between"/>
      </c:valAx>
      <c:spPr>
        <a:noFill/>
        <a:ln>
          <a:noFill/>
        </a:ln>
        <a:effectLst/>
      </c:spPr>
    </c:plotArea>
    <c:legend>
      <c:legendPos val="r"/>
      <c:overlay val="0"/>
      <c:spPr>
        <a:noFill/>
        <a:ln>
          <a:solidFill>
            <a:sysClr val="windowText" lastClr="000000"/>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35428784625183629"/>
          <c:y val="3.340436802881087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0419851453807069E-2"/>
          <c:y val="0.10832087458965399"/>
          <c:w val="0.97131637868470233"/>
          <c:h val="0.89022823135278473"/>
        </c:manualLayout>
      </c:layout>
      <c:pieChart>
        <c:varyColors val="1"/>
        <c:ser>
          <c:idx val="0"/>
          <c:order val="0"/>
          <c:tx>
            <c:strRef>
              <c:f>Sheet1!$B$1</c:f>
              <c:strCache>
                <c:ptCount val="1"/>
                <c:pt idx="0">
                  <c:v>Age distribution</c:v>
                </c:pt>
              </c:strCache>
            </c:strRef>
          </c:tx>
          <c:dPt>
            <c:idx val="0"/>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1-6D39-4907-9B1B-A3D19AE21C28}"/>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78A-4BA4-B446-5BA4BF76304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B78A-4BA4-B446-5BA4BF763043}"/>
              </c:ext>
            </c:extLst>
          </c:dPt>
          <c:dPt>
            <c:idx val="3"/>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7-B78A-4BA4-B446-5BA4BF763043}"/>
              </c:ext>
            </c:extLst>
          </c:dPt>
          <c:dPt>
            <c:idx val="4"/>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2-6D39-4907-9B1B-A3D19AE21C2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2-8 years</c:v>
                </c:pt>
                <c:pt idx="1">
                  <c:v>9-17 years</c:v>
                </c:pt>
                <c:pt idx="2">
                  <c:v>18-49 years</c:v>
                </c:pt>
                <c:pt idx="3">
                  <c:v>50-64 years</c:v>
                </c:pt>
                <c:pt idx="4">
                  <c:v>65+ years</c:v>
                </c:pt>
              </c:strCache>
            </c:strRef>
          </c:cat>
          <c:val>
            <c:numRef>
              <c:f>Sheet1!$B$2:$B$6</c:f>
              <c:numCache>
                <c:formatCode>General</c:formatCode>
                <c:ptCount val="5"/>
                <c:pt idx="0">
                  <c:v>513</c:v>
                </c:pt>
                <c:pt idx="1">
                  <c:v>275</c:v>
                </c:pt>
                <c:pt idx="2">
                  <c:v>323</c:v>
                </c:pt>
                <c:pt idx="3">
                  <c:v>145</c:v>
                </c:pt>
                <c:pt idx="4">
                  <c:v>112</c:v>
                </c:pt>
              </c:numCache>
            </c:numRef>
          </c:val>
          <c:extLst>
            <c:ext xmlns:c16="http://schemas.microsoft.com/office/drawing/2014/chart" uri="{C3380CC4-5D6E-409C-BE32-E72D297353CC}">
              <c16:uniqueId val="{00000000-6D39-4907-9B1B-A3D19AE21C2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8B778-EE3F-5541-80B6-A033169F05AB}" type="datetimeFigureOut">
              <a:rPr lang="en-US" smtClean="0"/>
              <a:t>1/22/2020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E72D6-76A0-B84C-AA86-CCE53056228C}" type="slidenum">
              <a:rPr lang="en-US" smtClean="0"/>
              <a:t>‹#›</a:t>
            </a:fld>
            <a:endParaRPr lang="en-US"/>
          </a:p>
        </p:txBody>
      </p:sp>
    </p:spTree>
    <p:extLst>
      <p:ext uri="{BB962C8B-B14F-4D97-AF65-F5344CB8AC3E}">
        <p14:creationId xmlns:p14="http://schemas.microsoft.com/office/powerpoint/2010/main" val="22856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D8D47-F8B2-844E-B15E-9C55313B0B46}"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DA7D4-2281-3F41-A9A9-DF2CBC1C06D7}" type="slidenum">
              <a:rPr lang="en-US" smtClean="0"/>
              <a:t>‹#›</a:t>
            </a:fld>
            <a:endParaRPr lang="en-US"/>
          </a:p>
        </p:txBody>
      </p:sp>
    </p:spTree>
    <p:extLst>
      <p:ext uri="{BB962C8B-B14F-4D97-AF65-F5344CB8AC3E}">
        <p14:creationId xmlns:p14="http://schemas.microsoft.com/office/powerpoint/2010/main" val="155340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Arial" charset="0"/>
                <a:ea typeface="+mn-ea"/>
                <a:cs typeface="+mn-cs"/>
              </a:rPr>
              <a:t>Good [morning, afternoon, evening] everyone and welcome to today’s Epi-tech training session: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My name is [name], and I’m an [title] with the [Public Health location]. I’m joined by my colleagues at the [Navy and Marine Corps Public Health Center / U.S. Air Force School of Aerospace Medicine / Army Public Health Center].</a:t>
            </a:r>
            <a:endParaRPr lang="en-US" sz="1100" kern="1200" dirty="0" smtClean="0">
              <a:solidFill>
                <a:schemeClr val="tx1"/>
              </a:solidFill>
              <a:effectLst/>
              <a:latin typeface="Arial" charset="0"/>
              <a:ea typeface="+mn-ea"/>
              <a:cs typeface="+mn-cs"/>
            </a:endParaRPr>
          </a:p>
          <a:p>
            <a:r>
              <a:rPr lang="en-US" sz="1100" b="1" kern="1200" dirty="0" smtClean="0">
                <a:solidFill>
                  <a:schemeClr val="tx1"/>
                </a:solidFill>
                <a:effectLst/>
                <a:latin typeface="Arial" charset="0"/>
                <a:ea typeface="+mn-ea"/>
                <a:cs typeface="+mn-cs"/>
              </a:rPr>
              <a:t> </a:t>
            </a:r>
            <a:endParaRPr lang="en-US" sz="1100" kern="1200" dirty="0" smtClean="0">
              <a:solidFill>
                <a:schemeClr val="tx1"/>
              </a:solidFill>
              <a:effectLst/>
              <a:latin typeface="Arial" charset="0"/>
              <a:ea typeface="+mn-ea"/>
              <a:cs typeface="+mn-cs"/>
            </a:endParaRPr>
          </a:p>
          <a:p>
            <a:r>
              <a:rPr lang="en-US" sz="1100" b="1" kern="1200" dirty="0" smtClean="0">
                <a:solidFill>
                  <a:schemeClr val="tx1"/>
                </a:solidFill>
                <a:effectLst/>
                <a:latin typeface="Arial" charset="0"/>
                <a:ea typeface="+mn-ea"/>
                <a:cs typeface="+mn-cs"/>
              </a:rPr>
              <a:t>A few housekeeping items before we get started: </a:t>
            </a:r>
            <a:endParaRPr lang="en-US" sz="1100" kern="1200" dirty="0" smtClean="0">
              <a:solidFill>
                <a:schemeClr val="tx1"/>
              </a:solidFill>
              <a:effectLst/>
              <a:latin typeface="Arial" charset="0"/>
              <a:ea typeface="+mn-ea"/>
              <a:cs typeface="+mn-cs"/>
            </a:endParaRPr>
          </a:p>
          <a:p>
            <a:pPr marL="228600" indent="-228600">
              <a:buAutoNum type="arabicPeriod"/>
            </a:pPr>
            <a:r>
              <a:rPr lang="en-US" sz="1100" b="1" kern="1200" dirty="0" smtClean="0">
                <a:solidFill>
                  <a:schemeClr val="tx1"/>
                </a:solidFill>
                <a:effectLst/>
                <a:latin typeface="Arial" charset="0"/>
                <a:ea typeface="+mn-ea"/>
                <a:cs typeface="+mn-cs"/>
              </a:rPr>
              <a:t>Registration is required;</a:t>
            </a:r>
            <a:r>
              <a:rPr lang="en-US" sz="1100" b="1" kern="1200" baseline="0" dirty="0" smtClean="0">
                <a:solidFill>
                  <a:schemeClr val="tx1"/>
                </a:solidFill>
                <a:effectLst/>
                <a:latin typeface="Arial" charset="0"/>
                <a:ea typeface="+mn-ea"/>
                <a:cs typeface="+mn-cs"/>
              </a:rPr>
              <a:t> i</a:t>
            </a:r>
            <a:r>
              <a:rPr lang="en-US" sz="1100" b="1" kern="1200" dirty="0" smtClean="0">
                <a:solidFill>
                  <a:schemeClr val="tx1"/>
                </a:solidFill>
                <a:effectLst/>
                <a:latin typeface="Arial" charset="0"/>
                <a:ea typeface="+mn-ea"/>
                <a:cs typeface="+mn-cs"/>
              </a:rPr>
              <a:t>f you registered for the FY20 monthly trainings already, you do not need to register every month, you simply need to register once</a:t>
            </a:r>
            <a:r>
              <a:rPr lang="en-US" sz="1100" b="1" kern="1200" baseline="0" dirty="0" smtClean="0">
                <a:solidFill>
                  <a:schemeClr val="tx1"/>
                </a:solidFill>
                <a:effectLst/>
                <a:latin typeface="Arial" charset="0"/>
                <a:ea typeface="+mn-ea"/>
                <a:cs typeface="+mn-cs"/>
              </a:rPr>
              <a:t> a year</a:t>
            </a:r>
            <a:r>
              <a:rPr lang="en-US" sz="1100" b="1" kern="1200" dirty="0" smtClean="0">
                <a:solidFill>
                  <a:schemeClr val="tx1"/>
                </a:solidFill>
                <a:effectLst/>
                <a:latin typeface="Arial" charset="0"/>
                <a:ea typeface="+mn-ea"/>
                <a:cs typeface="+mn-cs"/>
              </a:rPr>
              <a:t>.  The registration link is shown on the screen.</a:t>
            </a:r>
            <a:r>
              <a:rPr lang="en-US" sz="1100" b="1" kern="1200" baseline="0" dirty="0" smtClean="0">
                <a:solidFill>
                  <a:schemeClr val="tx1"/>
                </a:solidFill>
                <a:effectLst/>
                <a:latin typeface="Arial" charset="0"/>
                <a:ea typeface="+mn-ea"/>
                <a:cs typeface="+mn-cs"/>
              </a:rPr>
              <a:t> </a:t>
            </a:r>
          </a:p>
          <a:p>
            <a:pPr marL="228600" indent="-228600">
              <a:buAutoNum type="arabicPeriod"/>
            </a:pPr>
            <a:r>
              <a:rPr lang="en-US" sz="1100" b="1" kern="1200" dirty="0" smtClean="0">
                <a:solidFill>
                  <a:schemeClr val="tx1"/>
                </a:solidFill>
                <a:effectLst/>
                <a:latin typeface="Arial" charset="0"/>
                <a:ea typeface="+mn-ea"/>
                <a:cs typeface="+mn-cs"/>
              </a:rPr>
              <a:t>For attendance purposes, please enter your name, location, and email into the chat box to the right</a:t>
            </a:r>
            <a:r>
              <a:rPr lang="en-US" sz="1100" b="1" kern="1200" baseline="0" dirty="0" smtClean="0">
                <a:solidFill>
                  <a:schemeClr val="tx1"/>
                </a:solidFill>
                <a:effectLst/>
                <a:latin typeface="Arial" charset="0"/>
                <a:ea typeface="+mn-ea"/>
                <a:cs typeface="+mn-cs"/>
              </a:rPr>
              <a:t>.  If you are attending as a group, be sure to list all individuals present.  </a:t>
            </a:r>
          </a:p>
          <a:p>
            <a:pPr marL="228600" indent="-228600">
              <a:buAutoNum type="arabicPeriod"/>
            </a:pPr>
            <a:r>
              <a:rPr lang="en-US" sz="1100" b="1" kern="1200" baseline="0" dirty="0" smtClean="0">
                <a:solidFill>
                  <a:schemeClr val="tx1"/>
                </a:solidFill>
                <a:effectLst/>
                <a:latin typeface="Arial" charset="0"/>
                <a:ea typeface="+mn-ea"/>
                <a:cs typeface="+mn-cs"/>
              </a:rPr>
              <a:t>If you are on the phone, please put your phone on mute (if you do not have a mute button, you can press *6 to mute and unmute as needed.  </a:t>
            </a:r>
            <a:r>
              <a:rPr lang="en-US" sz="1100" b="1" kern="1200" baseline="0" smtClean="0">
                <a:solidFill>
                  <a:schemeClr val="tx1"/>
                </a:solidFill>
                <a:effectLst/>
                <a:latin typeface="Arial" charset="0"/>
                <a:ea typeface="+mn-ea"/>
                <a:cs typeface="+mn-cs"/>
              </a:rPr>
              <a:t>If </a:t>
            </a:r>
            <a:r>
              <a:rPr lang="en-US" sz="1100" b="1" kern="1200" baseline="0" dirty="0" smtClean="0">
                <a:solidFill>
                  <a:schemeClr val="tx1"/>
                </a:solidFill>
                <a:effectLst/>
                <a:latin typeface="Arial" charset="0"/>
                <a:ea typeface="+mn-ea"/>
                <a:cs typeface="+mn-cs"/>
              </a:rPr>
              <a:t>you get another call during this meeting, please do not put us on hold otherwise we’ll hear the hold music. </a:t>
            </a:r>
          </a:p>
          <a:p>
            <a:pPr marL="228600" indent="-228600">
              <a:buAutoNum type="arabicPeriod"/>
            </a:pPr>
            <a:r>
              <a:rPr lang="en-US" sz="1100" b="1" kern="1200" baseline="0" dirty="0" smtClean="0">
                <a:solidFill>
                  <a:schemeClr val="tx1"/>
                </a:solidFill>
                <a:effectLst/>
                <a:latin typeface="Arial" charset="0"/>
                <a:ea typeface="+mn-ea"/>
                <a:cs typeface="+mn-cs"/>
              </a:rPr>
              <a:t>To download the entire presentation directly from DCS, click on the icon of the large arrow pointing into a tray, displayed at the bottom center of the screen.  A copy of the slides, and a video recording, will also be available on the epi-tech surveillance training webpage shortly. </a:t>
            </a:r>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E52CAA3-DBBA-4272-8743-AD030CA91E6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085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We’re going to cover 8 specific RMEs</a:t>
            </a:r>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12</a:t>
            </a:fld>
            <a:endParaRPr lang="en-US"/>
          </a:p>
        </p:txBody>
      </p:sp>
    </p:spTree>
    <p:extLst>
      <p:ext uri="{BB962C8B-B14F-4D97-AF65-F5344CB8AC3E}">
        <p14:creationId xmlns:p14="http://schemas.microsoft.com/office/powerpoint/2010/main" val="222190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smtClean="0"/>
              <a:t>First lets</a:t>
            </a:r>
            <a:r>
              <a:rPr lang="en-US" sz="1800" b="0" baseline="0" dirty="0" smtClean="0"/>
              <a:t> look at </a:t>
            </a:r>
            <a:r>
              <a:rPr lang="en-US" sz="1800" b="0" dirty="0" smtClean="0"/>
              <a:t>E.</a:t>
            </a:r>
            <a:r>
              <a:rPr lang="en-US" sz="1800" b="0" baseline="0" dirty="0" smtClean="0"/>
              <a:t> coli, Shiga toxin producing (STEC) infection on page 29 of the Guidelines.</a:t>
            </a:r>
          </a:p>
          <a:p>
            <a:endParaRPr lang="en-US" sz="1800" b="0" baseline="0" dirty="0" smtClean="0"/>
          </a:p>
          <a:p>
            <a:r>
              <a:rPr lang="en-US" sz="1800" b="0" baseline="0" dirty="0" smtClean="0"/>
              <a:t>All three case classifications have been updated, but the most significant change is that positive PCR results are now accepted as Suspected or Probable cases, depending on the details. Looking at the Suspected case classification it says “A case with no known clinical information and any of the following: Shiga toxin or </a:t>
            </a:r>
            <a:r>
              <a:rPr lang="en-US" sz="1800" b="0" baseline="0" dirty="0" err="1" smtClean="0"/>
              <a:t>shiga</a:t>
            </a:r>
            <a:r>
              <a:rPr lang="en-US" sz="1800" b="0" baseline="0" dirty="0" smtClean="0"/>
              <a:t> toxin genes detected by a method other than culture (EIA, PCR) … and no known </a:t>
            </a:r>
            <a:r>
              <a:rPr lang="en-US" sz="1800" b="0" baseline="0" dirty="0" err="1" smtClean="0"/>
              <a:t>Shigella</a:t>
            </a:r>
            <a:r>
              <a:rPr lang="en-US" sz="1800" b="0" baseline="0" dirty="0" smtClean="0"/>
              <a:t> culture OR E. coli O157 or other STEC by a method other than culture (PCR, EIA).” In other words, a positive PCR result for Shiga toxin genes or E. coli O157 genes is reportable as suspected if there is no information about symptoms.. And if there is no culture for </a:t>
            </a:r>
            <a:r>
              <a:rPr lang="en-US" sz="1800" b="0" baseline="0" dirty="0" err="1" smtClean="0"/>
              <a:t>Shigella</a:t>
            </a:r>
            <a:r>
              <a:rPr lang="en-US" sz="1800" b="0" baseline="0" dirty="0" smtClean="0"/>
              <a:t>.</a:t>
            </a:r>
          </a:p>
          <a:p>
            <a:endParaRPr lang="en-US" sz="1800" b="0" baseline="0" dirty="0" smtClean="0"/>
          </a:p>
          <a:p>
            <a:r>
              <a:rPr lang="en-US" sz="1800" b="0" baseline="0" dirty="0" smtClean="0"/>
              <a:t>Looking at the probable case classification, it says “A case that meets the clinical description as described above and any of the following:” then lists the same lab requirements as suspected. The difference is, if there are positive PCR result for Shiga toxin genes or E. coli O157 genes, AND the case has symptoms, the case is reportable as probable. </a:t>
            </a:r>
            <a:endParaRPr lang="en-US" sz="1800" b="0" dirty="0" smtClean="0"/>
          </a:p>
        </p:txBody>
      </p:sp>
      <p:sp>
        <p:nvSpPr>
          <p:cNvPr id="4" name="Slide Number Placeholder 3"/>
          <p:cNvSpPr>
            <a:spLocks noGrp="1"/>
          </p:cNvSpPr>
          <p:nvPr>
            <p:ph type="sldNum" sz="quarter" idx="10"/>
          </p:nvPr>
        </p:nvSpPr>
        <p:spPr/>
        <p:txBody>
          <a:bodyPr/>
          <a:lstStyle/>
          <a:p>
            <a:fld id="{EE0DA7D4-2281-3F41-A9A9-DF2CBC1C06D7}" type="slidenum">
              <a:rPr lang="en-US" smtClean="0"/>
              <a:t>13</a:t>
            </a:fld>
            <a:endParaRPr lang="en-US"/>
          </a:p>
        </p:txBody>
      </p:sp>
    </p:spTree>
    <p:extLst>
      <p:ext uri="{BB962C8B-B14F-4D97-AF65-F5344CB8AC3E}">
        <p14:creationId xmlns:p14="http://schemas.microsoft.com/office/powerpoint/2010/main" val="191245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Now, in the typical </a:t>
            </a:r>
            <a:r>
              <a:rPr lang="en-US" sz="1200" baseline="0" dirty="0" err="1" smtClean="0"/>
              <a:t>biofire</a:t>
            </a:r>
            <a:r>
              <a:rPr lang="en-US" sz="1200" baseline="0" dirty="0" smtClean="0"/>
              <a:t> PCR panel, both of these results, if positive, are reportable. It is likely that ad hoc spools are not currently written to include these lab results.</a:t>
            </a:r>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14</a:t>
            </a:fld>
            <a:endParaRPr lang="en-US"/>
          </a:p>
        </p:txBody>
      </p:sp>
    </p:spTree>
    <p:extLst>
      <p:ext uri="{BB962C8B-B14F-4D97-AF65-F5344CB8AC3E}">
        <p14:creationId xmlns:p14="http://schemas.microsoft.com/office/powerpoint/2010/main" val="105618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these e. coli results?</a:t>
            </a:r>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15</a:t>
            </a:fld>
            <a:endParaRPr lang="en-US"/>
          </a:p>
        </p:txBody>
      </p:sp>
    </p:spTree>
    <p:extLst>
      <p:ext uri="{BB962C8B-B14F-4D97-AF65-F5344CB8AC3E}">
        <p14:creationId xmlns:p14="http://schemas.microsoft.com/office/powerpoint/2010/main" val="3327448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REPORTABLE as STEC.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16</a:t>
            </a:fld>
            <a:endParaRPr lang="en-US"/>
          </a:p>
        </p:txBody>
      </p:sp>
    </p:spTree>
    <p:extLst>
      <p:ext uri="{BB962C8B-B14F-4D97-AF65-F5344CB8AC3E}">
        <p14:creationId xmlns:p14="http://schemas.microsoft.com/office/powerpoint/2010/main" val="128713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is Hepatitis A on page 41. </a:t>
            </a:r>
          </a:p>
          <a:p>
            <a:endParaRPr lang="en-US" sz="1200" dirty="0" smtClean="0"/>
          </a:p>
          <a:p>
            <a:r>
              <a:rPr lang="en-US" sz="1200" dirty="0" smtClean="0"/>
              <a:t>The clinical description was updated</a:t>
            </a:r>
            <a:r>
              <a:rPr lang="en-US" sz="1200" baseline="0" dirty="0" smtClean="0"/>
              <a:t> to</a:t>
            </a:r>
            <a:r>
              <a:rPr lang="en-US" sz="1200" dirty="0" smtClean="0"/>
              <a:t> require specific elevated bilirubin and ALT levels.</a:t>
            </a:r>
            <a:r>
              <a:rPr lang="en-US" sz="1200" baseline="0" dirty="0" smtClean="0"/>
              <a:t> Elevated </a:t>
            </a:r>
            <a:r>
              <a:rPr lang="en-US" sz="1200" dirty="0" smtClean="0"/>
              <a:t>AST levels were removed. Most importantly, the </a:t>
            </a:r>
            <a:r>
              <a:rPr lang="en-US" sz="1200" b="1" dirty="0" smtClean="0"/>
              <a:t>Confirmed </a:t>
            </a:r>
            <a:r>
              <a:rPr lang="en-US" sz="1200" dirty="0" smtClean="0"/>
              <a:t>case classification was updated to include detection of hepatitis A by PCR</a:t>
            </a:r>
            <a:r>
              <a:rPr lang="en-US" sz="1200" baseline="0" dirty="0" smtClean="0"/>
              <a:t> from any clinical specimen. Much like in E. coli, it is likely that ad hoc spools are not currently written to include this lab result. </a:t>
            </a:r>
            <a:endParaRPr lang="en-US" sz="1200"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17</a:t>
            </a:fld>
            <a:endParaRPr lang="en-US"/>
          </a:p>
        </p:txBody>
      </p:sp>
    </p:spTree>
    <p:extLst>
      <p:ext uri="{BB962C8B-B14F-4D97-AF65-F5344CB8AC3E}">
        <p14:creationId xmlns:p14="http://schemas.microsoft.com/office/powerpoint/2010/main" val="368879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Up next, norovirus</a:t>
            </a:r>
            <a:r>
              <a:rPr lang="en-US" sz="1200" b="0" baseline="0" dirty="0" smtClean="0"/>
              <a:t> on p 57.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In cases where an individual has symptoms consistent with the clinical description and is epi linked to a confirmed case, they should be reported as a “Probable” case. Previously there was no probable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If they eventually have a positive lab result that meets the confirmed case classification then they should be updated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Probable </a:t>
            </a:r>
            <a:r>
              <a:rPr lang="en-US" sz="1200" dirty="0" smtClean="0"/>
              <a:t>case classification added; allows reporting of cases when symptomatic and epi-linked to a confirmed case </a:t>
            </a:r>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18</a:t>
            </a:fld>
            <a:endParaRPr lang="en-US"/>
          </a:p>
        </p:txBody>
      </p:sp>
    </p:spTree>
    <p:extLst>
      <p:ext uri="{BB962C8B-B14F-4D97-AF65-F5344CB8AC3E}">
        <p14:creationId xmlns:p14="http://schemas.microsoft.com/office/powerpoint/2010/main" val="251175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sz="1200" dirty="0" smtClean="0"/>
          </a:p>
          <a:p>
            <a:endParaRPr lang="en-US" sz="1200" dirty="0" smtClean="0"/>
          </a:p>
          <a:p>
            <a:r>
              <a:rPr lang="en-US" sz="1200" dirty="0" smtClean="0"/>
              <a:t>Removed </a:t>
            </a:r>
            <a:r>
              <a:rPr lang="en-US" sz="1200" b="1" dirty="0" smtClean="0"/>
              <a:t>Suspected</a:t>
            </a:r>
            <a:r>
              <a:rPr lang="en-US" sz="1200" dirty="0" smtClean="0"/>
              <a:t> case classification</a:t>
            </a:r>
          </a:p>
          <a:p>
            <a:r>
              <a:rPr lang="en-US" sz="1200" dirty="0" smtClean="0"/>
              <a:t>Updated clinical criteria; fever and one or more symptoms are required</a:t>
            </a:r>
          </a:p>
          <a:p>
            <a:r>
              <a:rPr lang="en-US" sz="1200" dirty="0" smtClean="0"/>
              <a:t>Added comment to assist in interpreting cross-reactivity between SFR and typhus fever antibodies</a:t>
            </a:r>
            <a:endParaRPr lang="en-US" sz="1200" u="sng"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19</a:t>
            </a:fld>
            <a:endParaRPr lang="en-US"/>
          </a:p>
        </p:txBody>
      </p:sp>
    </p:spTree>
    <p:extLst>
      <p:ext uri="{BB962C8B-B14F-4D97-AF65-F5344CB8AC3E}">
        <p14:creationId xmlns:p14="http://schemas.microsoft.com/office/powerpoint/2010/main" val="185091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sz="1800" dirty="0" smtClean="0"/>
              <a:t>Updated clinical description for American </a:t>
            </a:r>
            <a:r>
              <a:rPr lang="en-US" sz="1800" dirty="0" err="1" smtClean="0"/>
              <a:t>Trypanosomiasis</a:t>
            </a:r>
            <a:endParaRPr lang="en-US" sz="1800" dirty="0" smtClean="0"/>
          </a:p>
          <a:p>
            <a:r>
              <a:rPr lang="en-US" sz="1800" dirty="0" smtClean="0"/>
              <a:t>All new </a:t>
            </a:r>
            <a:r>
              <a:rPr lang="en-US" sz="1800" b="1" dirty="0" smtClean="0"/>
              <a:t>Probable</a:t>
            </a:r>
            <a:r>
              <a:rPr lang="en-US" sz="1800" dirty="0" smtClean="0"/>
              <a:t> and </a:t>
            </a:r>
            <a:r>
              <a:rPr lang="en-US" sz="1800" b="1" dirty="0" smtClean="0"/>
              <a:t>Confirmed </a:t>
            </a:r>
            <a:r>
              <a:rPr lang="en-US" sz="1800" dirty="0" smtClean="0"/>
              <a:t>case classification requirements</a:t>
            </a:r>
          </a:p>
          <a:p>
            <a:pPr lvl="1"/>
            <a:r>
              <a:rPr lang="en-US" sz="1800" b="1" dirty="0" smtClean="0"/>
              <a:t>Probable</a:t>
            </a:r>
            <a:r>
              <a:rPr lang="en-US" sz="1800" dirty="0" smtClean="0"/>
              <a:t> requires laboratory results from screening tests</a:t>
            </a:r>
          </a:p>
          <a:p>
            <a:pPr lvl="1"/>
            <a:r>
              <a:rPr lang="en-US" sz="1800" b="1" dirty="0" smtClean="0"/>
              <a:t>Confirmed</a:t>
            </a:r>
            <a:r>
              <a:rPr lang="en-US" sz="1800" dirty="0" smtClean="0"/>
              <a:t> clarifies laboratory requirements; adds detection by PCR</a:t>
            </a:r>
            <a:endParaRPr lang="en-US" sz="1800" b="1"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21</a:t>
            </a:fld>
            <a:endParaRPr lang="en-US"/>
          </a:p>
        </p:txBody>
      </p:sp>
    </p:spTree>
    <p:extLst>
      <p:ext uri="{BB962C8B-B14F-4D97-AF65-F5344CB8AC3E}">
        <p14:creationId xmlns:p14="http://schemas.microsoft.com/office/powerpoint/2010/main" val="11820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sz="1800" dirty="0" smtClean="0"/>
              <a:t>Updated clinical description for American </a:t>
            </a:r>
            <a:r>
              <a:rPr lang="en-US" sz="1800" dirty="0" err="1" smtClean="0"/>
              <a:t>Trypanosomiasis</a:t>
            </a:r>
            <a:endParaRPr lang="en-US" sz="1800" dirty="0" smtClean="0"/>
          </a:p>
          <a:p>
            <a:r>
              <a:rPr lang="en-US" sz="1800" dirty="0" smtClean="0"/>
              <a:t>All new </a:t>
            </a:r>
            <a:r>
              <a:rPr lang="en-US" sz="1800" b="1" dirty="0" smtClean="0"/>
              <a:t>Probable</a:t>
            </a:r>
            <a:r>
              <a:rPr lang="en-US" sz="1800" dirty="0" smtClean="0"/>
              <a:t> and </a:t>
            </a:r>
            <a:r>
              <a:rPr lang="en-US" sz="1800" b="1" dirty="0" smtClean="0"/>
              <a:t>Confirmed </a:t>
            </a:r>
            <a:r>
              <a:rPr lang="en-US" sz="1800" dirty="0" smtClean="0"/>
              <a:t>case classification requirements</a:t>
            </a:r>
          </a:p>
          <a:p>
            <a:pPr lvl="1"/>
            <a:r>
              <a:rPr lang="en-US" sz="1800" b="1" dirty="0" smtClean="0"/>
              <a:t>Probable</a:t>
            </a:r>
            <a:r>
              <a:rPr lang="en-US" sz="1800" dirty="0" smtClean="0"/>
              <a:t> requires laboratory results from screening tests</a:t>
            </a:r>
          </a:p>
          <a:p>
            <a:pPr lvl="1"/>
            <a:r>
              <a:rPr lang="en-US" sz="1800" b="1" dirty="0" smtClean="0"/>
              <a:t>Confirmed</a:t>
            </a:r>
            <a:r>
              <a:rPr lang="en-US" sz="1800" dirty="0" smtClean="0"/>
              <a:t> clarifies laboratory requirements; adds detection by PCR</a:t>
            </a:r>
            <a:endParaRPr lang="en-US" sz="1800" b="1"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22</a:t>
            </a:fld>
            <a:endParaRPr lang="en-US"/>
          </a:p>
        </p:txBody>
      </p:sp>
    </p:spTree>
    <p:extLst>
      <p:ext uri="{BB962C8B-B14F-4D97-AF65-F5344CB8AC3E}">
        <p14:creationId xmlns:p14="http://schemas.microsoft.com/office/powerpoint/2010/main" val="73486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E52CAA3-DBBA-4272-8743-AD030CA91E6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2375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Updated inclusion criteria; clarified that non-pulmonary Tuberculosis is also reportable</a:t>
            </a:r>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23</a:t>
            </a:fld>
            <a:endParaRPr lang="en-US"/>
          </a:p>
        </p:txBody>
      </p:sp>
    </p:spTree>
    <p:extLst>
      <p:ext uri="{BB962C8B-B14F-4D97-AF65-F5344CB8AC3E}">
        <p14:creationId xmlns:p14="http://schemas.microsoft.com/office/powerpoint/2010/main" val="94116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sz="1200" dirty="0" smtClean="0"/>
              <a:t>Updated clinical criteria for Epidemic (</a:t>
            </a:r>
            <a:r>
              <a:rPr lang="en-US" sz="1200" i="1" dirty="0" smtClean="0"/>
              <a:t>R. </a:t>
            </a:r>
            <a:r>
              <a:rPr lang="en-US" sz="1200" i="1" dirty="0" err="1" smtClean="0"/>
              <a:t>prowazekii</a:t>
            </a:r>
            <a:r>
              <a:rPr lang="en-US" sz="1200" dirty="0" smtClean="0"/>
              <a:t>) and Murine Typhus (</a:t>
            </a:r>
            <a:r>
              <a:rPr lang="en-US" sz="1200" i="1" dirty="0" smtClean="0"/>
              <a:t>R. </a:t>
            </a:r>
            <a:r>
              <a:rPr lang="en-US" sz="1200" i="1" dirty="0" err="1" smtClean="0"/>
              <a:t>typhi</a:t>
            </a:r>
            <a:r>
              <a:rPr lang="en-US" sz="1200" dirty="0" smtClean="0"/>
              <a:t>); fever and one or more symptoms are required</a:t>
            </a:r>
          </a:p>
          <a:p>
            <a:r>
              <a:rPr lang="en-US" sz="1200" b="1" dirty="0" smtClean="0"/>
              <a:t>Probable</a:t>
            </a:r>
            <a:r>
              <a:rPr lang="en-US" sz="1200" dirty="0" smtClean="0"/>
              <a:t> case classification added to “</a:t>
            </a:r>
            <a:r>
              <a:rPr lang="en-US" sz="1200" i="1" dirty="0" smtClean="0"/>
              <a:t>R. </a:t>
            </a:r>
            <a:r>
              <a:rPr lang="en-US" sz="1200" i="1" dirty="0" err="1" smtClean="0"/>
              <a:t>prowazekii</a:t>
            </a:r>
            <a:r>
              <a:rPr lang="en-US" sz="1200" i="1" dirty="0" smtClean="0"/>
              <a:t> </a:t>
            </a:r>
            <a:r>
              <a:rPr lang="en-US" sz="1200" dirty="0" smtClean="0"/>
              <a:t>or </a:t>
            </a:r>
            <a:r>
              <a:rPr lang="en-US" sz="1200" i="1" dirty="0" smtClean="0"/>
              <a:t>R. </a:t>
            </a:r>
            <a:r>
              <a:rPr lang="en-US" sz="1200" i="1" dirty="0" err="1" smtClean="0"/>
              <a:t>typhi</a:t>
            </a:r>
            <a:r>
              <a:rPr lang="en-US" sz="1200" dirty="0" smtClean="0"/>
              <a:t>” case definition; adds reporting of elevated antibody titers</a:t>
            </a:r>
            <a:endParaRPr lang="en-US" sz="1200" b="1" dirty="0" smtClean="0"/>
          </a:p>
          <a:p>
            <a:r>
              <a:rPr lang="en-US" sz="1200" dirty="0" smtClean="0"/>
              <a:t>Added comment to assist in interpreting cross-reactivity between SFR and typhus fever antibodies</a:t>
            </a:r>
            <a:endParaRPr lang="en-US" sz="1200" u="sng"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24</a:t>
            </a:fld>
            <a:endParaRPr lang="en-US"/>
          </a:p>
        </p:txBody>
      </p:sp>
    </p:spTree>
    <p:extLst>
      <p:ext uri="{BB962C8B-B14F-4D97-AF65-F5344CB8AC3E}">
        <p14:creationId xmlns:p14="http://schemas.microsoft.com/office/powerpoint/2010/main" val="2047547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sz="1200" dirty="0" smtClean="0"/>
              <a:t>Updated clinical criteria for Epidemic (</a:t>
            </a:r>
            <a:r>
              <a:rPr lang="en-US" sz="1200" i="1" dirty="0" smtClean="0"/>
              <a:t>R. </a:t>
            </a:r>
            <a:r>
              <a:rPr lang="en-US" sz="1200" i="1" dirty="0" err="1" smtClean="0"/>
              <a:t>prowazekii</a:t>
            </a:r>
            <a:r>
              <a:rPr lang="en-US" sz="1200" dirty="0" smtClean="0"/>
              <a:t>) and Murine Typhus (</a:t>
            </a:r>
            <a:r>
              <a:rPr lang="en-US" sz="1200" i="1" dirty="0" smtClean="0"/>
              <a:t>R. </a:t>
            </a:r>
            <a:r>
              <a:rPr lang="en-US" sz="1200" i="1" dirty="0" err="1" smtClean="0"/>
              <a:t>typhi</a:t>
            </a:r>
            <a:r>
              <a:rPr lang="en-US" sz="1200" dirty="0" smtClean="0"/>
              <a:t>); fever and one or more symptoms are required</a:t>
            </a:r>
          </a:p>
          <a:p>
            <a:r>
              <a:rPr lang="en-US" sz="1200" b="1" dirty="0" smtClean="0"/>
              <a:t>Probable</a:t>
            </a:r>
            <a:r>
              <a:rPr lang="en-US" sz="1200" dirty="0" smtClean="0"/>
              <a:t> case classification added to “</a:t>
            </a:r>
            <a:r>
              <a:rPr lang="en-US" sz="1200" i="1" dirty="0" smtClean="0"/>
              <a:t>R. </a:t>
            </a:r>
            <a:r>
              <a:rPr lang="en-US" sz="1200" i="1" dirty="0" err="1" smtClean="0"/>
              <a:t>prowazekii</a:t>
            </a:r>
            <a:r>
              <a:rPr lang="en-US" sz="1200" i="1" dirty="0" smtClean="0"/>
              <a:t> </a:t>
            </a:r>
            <a:r>
              <a:rPr lang="en-US" sz="1200" dirty="0" smtClean="0"/>
              <a:t>or </a:t>
            </a:r>
            <a:r>
              <a:rPr lang="en-US" sz="1200" i="1" dirty="0" smtClean="0"/>
              <a:t>R. </a:t>
            </a:r>
            <a:r>
              <a:rPr lang="en-US" sz="1200" i="1" dirty="0" err="1" smtClean="0"/>
              <a:t>typhi</a:t>
            </a:r>
            <a:r>
              <a:rPr lang="en-US" sz="1200" dirty="0" smtClean="0"/>
              <a:t>” case definition; adds reporting of elevated antibody titers</a:t>
            </a:r>
            <a:endParaRPr lang="en-US" sz="1200" b="1" dirty="0" smtClean="0"/>
          </a:p>
          <a:p>
            <a:r>
              <a:rPr lang="en-US" sz="1200" dirty="0" smtClean="0"/>
              <a:t>Added comment to assist in interpreting cross-reactivity between SFR and typhus fever antibodies</a:t>
            </a:r>
            <a:endParaRPr lang="en-US" sz="1200" u="sng"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25</a:t>
            </a:fld>
            <a:endParaRPr lang="en-US"/>
          </a:p>
        </p:txBody>
      </p:sp>
    </p:spTree>
    <p:extLst>
      <p:ext uri="{BB962C8B-B14F-4D97-AF65-F5344CB8AC3E}">
        <p14:creationId xmlns:p14="http://schemas.microsoft.com/office/powerpoint/2010/main" val="86137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Updated exclusion criteria; excludes reporting of Shingles</a:t>
            </a:r>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26</a:t>
            </a:fld>
            <a:endParaRPr lang="en-US"/>
          </a:p>
        </p:txBody>
      </p:sp>
    </p:spTree>
    <p:extLst>
      <p:ext uri="{BB962C8B-B14F-4D97-AF65-F5344CB8AC3E}">
        <p14:creationId xmlns:p14="http://schemas.microsoft.com/office/powerpoint/2010/main" val="386934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these changes in mind, how do they affect your daily business processes? T</a:t>
            </a:r>
            <a:r>
              <a:rPr lang="en-US" baseline="0" dirty="0" smtClean="0"/>
              <a:t>he most prominent and pressing change is</a:t>
            </a:r>
            <a:r>
              <a:rPr lang="en-US" dirty="0" smtClean="0"/>
              <a:t> the expanded</a:t>
            </a:r>
            <a:r>
              <a:rPr lang="en-US" baseline="0" dirty="0" smtClean="0"/>
              <a:t> case definitions, like Salmonella, campylobacter, varicella, etc. Not only are the ad </a:t>
            </a:r>
            <a:r>
              <a:rPr lang="en-US" baseline="0" dirty="0" err="1" smtClean="0"/>
              <a:t>hocs</a:t>
            </a:r>
            <a:r>
              <a:rPr lang="en-US" baseline="0" dirty="0" smtClean="0"/>
              <a:t> from CHCS probably pulling 2017 specific labs, but lab personnel and providers may have been familiar with and accustomed to only giving you cases that matched the 2017 guidelines. But now more labs or a larger population are reportable, so it’s likely if your CHCS code has not yet been updated, you may be missing out on events that should be reported under the new definitions. </a:t>
            </a:r>
          </a:p>
          <a:p>
            <a:endParaRPr lang="en-US" baseline="0" dirty="0" smtClean="0"/>
          </a:p>
          <a:p>
            <a:r>
              <a:rPr lang="en-US" baseline="0" dirty="0" smtClean="0"/>
              <a:t>Now, the DRSi Case Finding Module and background process that feed it have been updated to reflect lab changes in the 2020 guidelines. But remember that the module only spools on 54 of the 68 reportable medical events. It does not catch everything!</a:t>
            </a:r>
            <a:endParaRPr lang="en-US"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27</a:t>
            </a:fld>
            <a:endParaRPr lang="en-US"/>
          </a:p>
        </p:txBody>
      </p:sp>
    </p:spTree>
    <p:extLst>
      <p:ext uri="{BB962C8B-B14F-4D97-AF65-F5344CB8AC3E}">
        <p14:creationId xmlns:p14="http://schemas.microsoft.com/office/powerpoint/2010/main" val="1983665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DRSi case finding module is updated, but what about the other issues? We recommend contacting the </a:t>
            </a:r>
            <a:r>
              <a:rPr lang="en-US" sz="1400" kern="1200" dirty="0" smtClean="0">
                <a:solidFill>
                  <a:schemeClr val="tx1"/>
                </a:solidFill>
                <a:effectLst/>
                <a:latin typeface="+mn-lt"/>
                <a:ea typeface="+mn-ea"/>
                <a:cs typeface="+mn-cs"/>
              </a:rPr>
              <a:t>Lab System Support Center (LSSC)</a:t>
            </a:r>
            <a:r>
              <a:rPr lang="en-US" sz="1400" kern="1200" baseline="0" dirty="0" smtClean="0">
                <a:solidFill>
                  <a:schemeClr val="tx1"/>
                </a:solidFill>
                <a:effectLst/>
                <a:latin typeface="+mn-lt"/>
                <a:ea typeface="+mn-ea"/>
                <a:cs typeface="+mn-cs"/>
              </a:rPr>
              <a:t> to update ad hoc reports. They are</a:t>
            </a:r>
            <a:r>
              <a:rPr lang="en-US" sz="1400" kern="1200" dirty="0" smtClean="0">
                <a:solidFill>
                  <a:schemeClr val="tx1"/>
                </a:solidFill>
                <a:effectLst/>
                <a:latin typeface="+mn-lt"/>
                <a:ea typeface="+mn-ea"/>
                <a:cs typeface="+mn-cs"/>
              </a:rPr>
              <a:t> contracted through the Navy,</a:t>
            </a:r>
            <a:r>
              <a:rPr lang="en-US" sz="1400" kern="1200" baseline="0" dirty="0" smtClean="0">
                <a:solidFill>
                  <a:schemeClr val="tx1"/>
                </a:solidFill>
                <a:effectLst/>
                <a:latin typeface="+mn-lt"/>
                <a:ea typeface="+mn-ea"/>
                <a:cs typeface="+mn-cs"/>
              </a:rPr>
              <a:t> but </a:t>
            </a:r>
            <a:r>
              <a:rPr lang="en-US" sz="1400" kern="1200" dirty="0" smtClean="0">
                <a:solidFill>
                  <a:schemeClr val="tx1"/>
                </a:solidFill>
                <a:effectLst/>
                <a:latin typeface="+mn-lt"/>
                <a:ea typeface="+mn-ea"/>
                <a:cs typeface="+mn-cs"/>
              </a:rPr>
              <a:t>support all DoD MTF</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Laboratory Support needs</a:t>
            </a:r>
            <a:r>
              <a:rPr lang="en-US" sz="1400" kern="1200" baseline="0" dirty="0" smtClean="0">
                <a:solidFill>
                  <a:schemeClr val="tx1"/>
                </a:solidFill>
                <a:effectLst/>
                <a:latin typeface="+mn-lt"/>
                <a:ea typeface="+mn-ea"/>
                <a:cs typeface="+mn-cs"/>
              </a:rPr>
              <a:t>. Note: </a:t>
            </a:r>
            <a:r>
              <a:rPr lang="en-US" sz="1200" kern="1200" dirty="0" smtClean="0">
                <a:solidFill>
                  <a:schemeClr val="tx1"/>
                </a:solidFill>
                <a:effectLst/>
                <a:latin typeface="+mn-lt"/>
                <a:ea typeface="+mn-ea"/>
                <a:cs typeface="+mn-cs"/>
              </a:rPr>
              <a:t>Public health should not reach out directly to the LSSC without going through their local laboratory;</a:t>
            </a:r>
            <a:r>
              <a:rPr lang="en-US" sz="1200" kern="1200" baseline="0" dirty="0" smtClean="0">
                <a:solidFill>
                  <a:schemeClr val="tx1"/>
                </a:solidFill>
                <a:effectLst/>
                <a:latin typeface="+mn-lt"/>
                <a:ea typeface="+mn-ea"/>
                <a:cs typeface="+mn-cs"/>
              </a:rPr>
              <a:t> lab personnel must submit the request for updates. </a:t>
            </a:r>
            <a:endParaRPr lang="en-US" sz="1200" kern="1200" dirty="0" smtClean="0">
              <a:solidFill>
                <a:schemeClr val="tx1"/>
              </a:solidFill>
              <a:effectLst/>
              <a:latin typeface="+mn-lt"/>
              <a:ea typeface="+mn-ea"/>
              <a:cs typeface="+mn-cs"/>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Additionally, a weekly </a:t>
            </a:r>
            <a:r>
              <a:rPr lang="en-US" baseline="0" dirty="0" err="1" smtClean="0"/>
              <a:t>Comm</a:t>
            </a:r>
            <a:r>
              <a:rPr lang="en-US" baseline="0" dirty="0" smtClean="0"/>
              <a:t> Disease standup to highlight changes in your most common diseases can help familiarize everyone with the new guidelines. It also ensures use of and engagement with the new guidelines, even for those who may not be responsible for reporting. Attending </a:t>
            </a:r>
            <a:r>
              <a:rPr lang="en-US" baseline="0" dirty="0" err="1" smtClean="0"/>
              <a:t>ProStaff</a:t>
            </a:r>
            <a:r>
              <a:rPr lang="en-US" baseline="0" dirty="0" smtClean="0"/>
              <a:t> and, at the minimum, distributing the updated list of Reportable Medical Events to providers, nursing staff, and laboratory personnel can help increase the reporting of cases. That way you are made aware of cases, even if you come to find they do not meet a case definition after further evaluation. </a:t>
            </a:r>
          </a:p>
          <a:p>
            <a:endParaRPr lang="en-US" baseline="0" dirty="0" smtClean="0"/>
          </a:p>
          <a:p>
            <a:r>
              <a:rPr lang="en-US" baseline="0" dirty="0" smtClean="0"/>
              <a:t>With regard to lab personnel, if you have a representative with you, ask them the best way to inform the rest of the lab about the updates. If none are present, get in touch with your leadership and see what steps they would like to take. </a:t>
            </a:r>
            <a:endParaRPr lang="en-US"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28</a:t>
            </a:fld>
            <a:endParaRPr lang="en-US"/>
          </a:p>
        </p:txBody>
      </p:sp>
    </p:spTree>
    <p:extLst>
      <p:ext uri="{BB962C8B-B14F-4D97-AF65-F5344CB8AC3E}">
        <p14:creationId xmlns:p14="http://schemas.microsoft.com/office/powerpoint/2010/main" val="168949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6FAB-A3EB-42BC-A6D6-FF0CE51C06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945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683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79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53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E52CAA3-DBBA-4272-8743-AD030CA91E6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4297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714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65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468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666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995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653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8DECF-B71C-47D9-8E55-DD106E273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44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the January 2020 Epi Tech DCS! I am Tori </a:t>
            </a:r>
            <a:r>
              <a:rPr lang="en-US" baseline="0" dirty="0" err="1" smtClean="0"/>
              <a:t>Bylsma,</a:t>
            </a:r>
            <a:r>
              <a:rPr lang="en-US" baseline="0" dirty="0" smtClean="0"/>
              <a:t> formerly Holbrook, an epidemiologist with the Epidemiology Consult Service at the USAF School of Aerospace Medicine. Today’s presentation will cover two topics: First, I’ll cover updates to the Armed Forces Reportable Medical Events Guidelines and Case Definitions, which were released on 01 January 2020. Second, our presenter from the DoD Respiratory Surveillance Program, ________________________, will provide updates on the current influenza season.</a:t>
            </a:r>
            <a:endParaRPr lang="en-US" dirty="0" smtClean="0"/>
          </a:p>
        </p:txBody>
      </p:sp>
      <p:sp>
        <p:nvSpPr>
          <p:cNvPr id="4" name="Slide Number Placeholder 3"/>
          <p:cNvSpPr>
            <a:spLocks noGrp="1"/>
          </p:cNvSpPr>
          <p:nvPr>
            <p:ph type="sldNum" sz="quarter" idx="10"/>
          </p:nvPr>
        </p:nvSpPr>
        <p:spPr/>
        <p:txBody>
          <a:bodyPr/>
          <a:lstStyle/>
          <a:p>
            <a:fld id="{EE0DA7D4-2281-3F41-A9A9-DF2CBC1C06D7}" type="slidenum">
              <a:rPr lang="en-US" smtClean="0"/>
              <a:t>5</a:t>
            </a:fld>
            <a:endParaRPr lang="en-US"/>
          </a:p>
        </p:txBody>
      </p:sp>
    </p:spTree>
    <p:extLst>
      <p:ext uri="{BB962C8B-B14F-4D97-AF65-F5344CB8AC3E}">
        <p14:creationId xmlns:p14="http://schemas.microsoft.com/office/powerpoint/2010/main" val="410353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include: (read objectives)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E0DA7D4-2281-3F41-A9A9-DF2CBC1C06D7}" type="slidenum">
              <a:rPr lang="en-US" smtClean="0"/>
              <a:t>6</a:t>
            </a:fld>
            <a:endParaRPr lang="en-US"/>
          </a:p>
        </p:txBody>
      </p:sp>
    </p:spTree>
    <p:extLst>
      <p:ext uri="{BB962C8B-B14F-4D97-AF65-F5344CB8AC3E}">
        <p14:creationId xmlns:p14="http://schemas.microsoft.com/office/powerpoint/2010/main" val="332312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reference, this slide shows</a:t>
            </a:r>
            <a:r>
              <a:rPr lang="en-US" baseline="0" dirty="0" smtClean="0"/>
              <a:t> service-specific directive for surveillance and reporting that everyone should be familiar with. </a:t>
            </a:r>
            <a:endParaRPr lang="en-US" dirty="0" smtClean="0"/>
          </a:p>
        </p:txBody>
      </p:sp>
      <p:sp>
        <p:nvSpPr>
          <p:cNvPr id="4" name="Slide Number Placeholder 3"/>
          <p:cNvSpPr>
            <a:spLocks noGrp="1"/>
          </p:cNvSpPr>
          <p:nvPr>
            <p:ph type="sldNum" sz="quarter" idx="10"/>
          </p:nvPr>
        </p:nvSpPr>
        <p:spPr/>
        <p:txBody>
          <a:bodyPr/>
          <a:lstStyle/>
          <a:p>
            <a:fld id="{EE0DA7D4-2281-3F41-A9A9-DF2CBC1C06D7}" type="slidenum">
              <a:rPr lang="en-US" smtClean="0"/>
              <a:t>8</a:t>
            </a:fld>
            <a:endParaRPr lang="en-US"/>
          </a:p>
        </p:txBody>
      </p:sp>
    </p:spTree>
    <p:extLst>
      <p:ext uri="{BB962C8B-B14F-4D97-AF65-F5344CB8AC3E}">
        <p14:creationId xmlns:p14="http://schemas.microsoft.com/office/powerpoint/2010/main" val="366220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updated</a:t>
            </a:r>
            <a:r>
              <a:rPr lang="en-US" baseline="0" dirty="0" smtClean="0"/>
              <a:t> version of the </a:t>
            </a:r>
            <a:r>
              <a:rPr lang="en-US" dirty="0" smtClean="0"/>
              <a:t>Armed</a:t>
            </a:r>
            <a:r>
              <a:rPr lang="en-US" baseline="0" dirty="0" smtClean="0"/>
              <a:t> Forces Reportable Medical Events</a:t>
            </a:r>
            <a:r>
              <a:rPr lang="en-US" dirty="0" smtClean="0"/>
              <a:t> Guidelines and Case Definitions</a:t>
            </a:r>
            <a:r>
              <a:rPr lang="en-US" baseline="0" dirty="0" smtClean="0"/>
              <a:t> were released on 1 January 2020. Hopefully you’ve brought a copy with you for reference during this DCS. We advise keeping a copy of the Guidelines on your office shared drive and having a printed copy in a three ring binder for quick reference. If you need a copy of the Guidelines or the List of Reportable Medical Events, contact your service hub. For the Air Force, the Guidelines are also available on the Public Health KX. </a:t>
            </a:r>
          </a:p>
          <a:p>
            <a:endParaRPr lang="en-US" baseline="0" dirty="0" smtClean="0"/>
          </a:p>
          <a:p>
            <a:r>
              <a:rPr lang="en-US" dirty="0" smtClean="0"/>
              <a:t>In general, (read slide)</a:t>
            </a:r>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9</a:t>
            </a:fld>
            <a:endParaRPr lang="en-US"/>
          </a:p>
        </p:txBody>
      </p:sp>
    </p:spTree>
    <p:extLst>
      <p:ext uri="{BB962C8B-B14F-4D97-AF65-F5344CB8AC3E}">
        <p14:creationId xmlns:p14="http://schemas.microsoft.com/office/powerpoint/2010/main" val="167120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and the next </a:t>
            </a:r>
            <a:r>
              <a:rPr lang="en-US" dirty="0" smtClean="0"/>
              <a:t>are a quick summary of big</a:t>
            </a:r>
            <a:r>
              <a:rPr lang="en-US" baseline="0" dirty="0" smtClean="0"/>
              <a:t> changes to specific Reportable Medical Events, or RMEs. For reference, this information is on page 5 of the 2020 Guidelines. Some diseases, like Anthrax, are not commonly reported so changes to the definition may not effect routine surveillance as much as changes to a case definition like norovirus or hepatitis A. </a:t>
            </a:r>
            <a:endParaRPr lang="en-US" dirty="0" smtClean="0"/>
          </a:p>
        </p:txBody>
      </p:sp>
      <p:sp>
        <p:nvSpPr>
          <p:cNvPr id="4" name="Slide Number Placeholder 3"/>
          <p:cNvSpPr>
            <a:spLocks noGrp="1"/>
          </p:cNvSpPr>
          <p:nvPr>
            <p:ph type="sldNum" sz="quarter" idx="10"/>
          </p:nvPr>
        </p:nvSpPr>
        <p:spPr/>
        <p:txBody>
          <a:bodyPr/>
          <a:lstStyle/>
          <a:p>
            <a:fld id="{EE0DA7D4-2281-3F41-A9A9-DF2CBC1C06D7}" type="slidenum">
              <a:rPr lang="en-US" smtClean="0"/>
              <a:t>10</a:t>
            </a:fld>
            <a:endParaRPr lang="en-US"/>
          </a:p>
        </p:txBody>
      </p:sp>
    </p:spTree>
    <p:extLst>
      <p:ext uri="{BB962C8B-B14F-4D97-AF65-F5344CB8AC3E}">
        <p14:creationId xmlns:p14="http://schemas.microsoft.com/office/powerpoint/2010/main" val="125151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 result, i</a:t>
            </a:r>
            <a:r>
              <a:rPr lang="en-US" baseline="0" dirty="0" smtClean="0"/>
              <a:t>n this presentation I will cover changes that are mostly likely to require updates to your routine surveillance procedures. However, it is important that you review all the diseases that have been updated and note the changes. </a:t>
            </a:r>
            <a:endParaRPr lang="en-US" dirty="0" smtClean="0"/>
          </a:p>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11</a:t>
            </a:fld>
            <a:endParaRPr lang="en-US"/>
          </a:p>
        </p:txBody>
      </p:sp>
    </p:spTree>
    <p:extLst>
      <p:ext uri="{BB962C8B-B14F-4D97-AF65-F5344CB8AC3E}">
        <p14:creationId xmlns:p14="http://schemas.microsoft.com/office/powerpoint/2010/main" val="4072710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7646" y="2189929"/>
            <a:ext cx="7635240" cy="2387600"/>
          </a:xfrm>
        </p:spPr>
        <p:txBody>
          <a:bodyPr anchor="ctr" anchorCtr="0"/>
          <a:lstStyle>
            <a:lvl1pPr algn="ctr">
              <a:defRPr sz="4500">
                <a:solidFill>
                  <a:srgbClr val="004B8D"/>
                </a:solidFill>
              </a:defRPr>
            </a:lvl1pPr>
          </a:lstStyle>
          <a:p>
            <a:r>
              <a:rPr lang="en-US" smtClean="0"/>
              <a:t>Click to edit Master title style</a:t>
            </a:r>
            <a:endParaRPr lang="en-US" dirty="0"/>
          </a:p>
        </p:txBody>
      </p:sp>
      <p:sp>
        <p:nvSpPr>
          <p:cNvPr id="17" name="Text Placeholder 16"/>
          <p:cNvSpPr>
            <a:spLocks noGrp="1"/>
          </p:cNvSpPr>
          <p:nvPr>
            <p:ph type="body" sz="quarter" idx="13" hasCustomPrompt="1"/>
          </p:nvPr>
        </p:nvSpPr>
        <p:spPr>
          <a:xfrm>
            <a:off x="700089" y="4738779"/>
            <a:ext cx="7815262" cy="647700"/>
          </a:xfrm>
        </p:spPr>
        <p:txBody>
          <a:bodyPr>
            <a:normAutofit/>
          </a:bodyPr>
          <a:lstStyle>
            <a:lvl1pPr marL="0" indent="0" algn="ctr">
              <a:lnSpc>
                <a:spcPct val="180000"/>
              </a:lnSpc>
              <a:buNone/>
              <a:defRPr sz="750" b="1" spc="225">
                <a:solidFill>
                  <a:srgbClr val="004B8D"/>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CLICK TO EDIT MASTER TEXT STYLES</a:t>
            </a:r>
          </a:p>
        </p:txBody>
      </p:sp>
      <p:pic>
        <p:nvPicPr>
          <p:cNvPr id="9" name="Picture 8">
            <a:extLst>
              <a:ext uri="{FF2B5EF4-FFF2-40B4-BE49-F238E27FC236}">
                <a16:creationId xmlns:a16="http://schemas.microsoft.com/office/drawing/2014/main" id="{A41ABF3B-652A-4525-B612-0138BCCF81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646" y="387178"/>
            <a:ext cx="2100900" cy="902622"/>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37120" y="334059"/>
            <a:ext cx="955766" cy="1019320"/>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48549" y="373617"/>
            <a:ext cx="869625" cy="979762"/>
          </a:xfrm>
          <a:prstGeom prst="rect">
            <a:avLst/>
          </a:prstGeom>
        </p:spPr>
      </p:pic>
      <p:sp>
        <p:nvSpPr>
          <p:cNvPr id="7" name="TextBox 6"/>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10186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PH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3" y="1891621"/>
            <a:ext cx="9136727" cy="2813543"/>
          </a:xfrm>
          <a:prstGeom prst="rect">
            <a:avLst/>
          </a:prstGeom>
        </p:spPr>
      </p:pic>
      <p:sp>
        <p:nvSpPr>
          <p:cNvPr id="6" name="Title Placeholder 1"/>
          <p:cNvSpPr>
            <a:spLocks noGrp="1"/>
          </p:cNvSpPr>
          <p:nvPr>
            <p:ph type="title"/>
          </p:nvPr>
        </p:nvSpPr>
        <p:spPr>
          <a:xfrm>
            <a:off x="457200" y="492980"/>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TextBox 3"/>
          <p:cNvSpPr txBox="1"/>
          <p:nvPr userDrawn="1"/>
        </p:nvSpPr>
        <p:spPr>
          <a:xfrm>
            <a:off x="2007835" y="6603317"/>
            <a:ext cx="5128328" cy="215444"/>
          </a:xfrm>
          <a:prstGeom prst="rect">
            <a:avLst/>
          </a:prstGeom>
          <a:noFill/>
        </p:spPr>
        <p:txBody>
          <a:bodyPr wrap="none" rtlCol="0" anchor="ctr">
            <a:spAutoFit/>
          </a:bodyPr>
          <a:lstStyle/>
          <a:p>
            <a:pPr algn="ctr"/>
            <a:r>
              <a:rPr lang="en-US" sz="800" dirty="0" smtClean="0"/>
              <a:t>DISTRIBUTION STATEMENT C. Distribution authorized to U.S. Government agencies and their contractors.</a:t>
            </a:r>
            <a:endParaRPr lang="en-US" sz="800" dirty="0"/>
          </a:p>
        </p:txBody>
      </p:sp>
    </p:spTree>
    <p:extLst>
      <p:ext uri="{BB962C8B-B14F-4D97-AF65-F5344CB8AC3E}">
        <p14:creationId xmlns:p14="http://schemas.microsoft.com/office/powerpoint/2010/main" val="3296379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PHC titl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504431"/>
          </a:xfrm>
          <a:prstGeom prst="rect">
            <a:avLst/>
          </a:prstGeom>
        </p:spPr>
      </p:pic>
      <p:sp>
        <p:nvSpPr>
          <p:cNvPr id="3" name="Title Placeholder 1"/>
          <p:cNvSpPr>
            <a:spLocks noGrp="1"/>
          </p:cNvSpPr>
          <p:nvPr>
            <p:ph type="title"/>
          </p:nvPr>
        </p:nvSpPr>
        <p:spPr>
          <a:xfrm>
            <a:off x="457200" y="1598211"/>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1467867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42229" y="0"/>
            <a:ext cx="7259542"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2044064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885720" y="0"/>
            <a:ext cx="7354764"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35238073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981855" y="0"/>
            <a:ext cx="7172077"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22033565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x1_Wide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822960"/>
          </a:xfrm>
          <a:prstGeom prst="rect">
            <a:avLst/>
          </a:prstGeom>
        </p:spPr>
      </p:pic>
      <p:sp>
        <p:nvSpPr>
          <p:cNvPr id="8" name="Title Placeholder 1"/>
          <p:cNvSpPr>
            <a:spLocks noGrp="1"/>
          </p:cNvSpPr>
          <p:nvPr>
            <p:ph type="title"/>
          </p:nvPr>
        </p:nvSpPr>
        <p:spPr>
          <a:xfrm>
            <a:off x="1200646"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8926313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x2_Wide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12"/>
            <a:ext cx="9144000" cy="914400"/>
          </a:xfrm>
          <a:prstGeom prst="rect">
            <a:avLst/>
          </a:prstGeom>
        </p:spPr>
      </p:pic>
      <p:sp>
        <p:nvSpPr>
          <p:cNvPr id="8" name="Title Placeholder 1"/>
          <p:cNvSpPr>
            <a:spLocks noGrp="1"/>
          </p:cNvSpPr>
          <p:nvPr>
            <p:ph type="title"/>
          </p:nvPr>
        </p:nvSpPr>
        <p:spPr>
          <a:xfrm>
            <a:off x="1237405"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35570305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21F81-4B4F-4D96-AE10-C76BE7A1B525}" type="datetime1">
              <a:rPr lang="en-US" smtClean="0"/>
              <a:t>1/22/2020</a:t>
            </a:fld>
            <a:endParaRPr lang="en-US"/>
          </a:p>
        </p:txBody>
      </p:sp>
      <p:sp>
        <p:nvSpPr>
          <p:cNvPr id="5" name="Footer Placeholder 4"/>
          <p:cNvSpPr>
            <a:spLocks noGrp="1"/>
          </p:cNvSpPr>
          <p:nvPr>
            <p:ph type="ftr" sz="quarter" idx="11"/>
          </p:nvPr>
        </p:nvSpPr>
        <p:spPr/>
        <p:txBody>
          <a:bodyPr/>
          <a:lstStyle>
            <a:lvl1pPr>
              <a:defRPr lang="en-US" sz="1200" smtClean="0">
                <a:effectLst/>
              </a:defRPr>
            </a:lvl1pPr>
          </a:lstStyle>
          <a:p>
            <a:r>
              <a:rPr lang="en-US" sz="900" dirty="0" smtClean="0"/>
              <a:t>DISTRIBUTION STATEMENT C. Distribution authorized to U.S. Government agencies and their contractors.</a:t>
            </a:r>
            <a:endParaRPr lang="en-US" sz="900" dirty="0"/>
          </a:p>
        </p:txBody>
      </p:sp>
      <p:sp>
        <p:nvSpPr>
          <p:cNvPr id="6" name="Slide Number Placeholder 5"/>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3282817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465-2E3B-4C33-943B-B34A6A702D58}"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1812625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B2786-C1F8-44FB-AD09-43568515D9A1}"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34375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44E41EBE-3EFB-491D-AF6C-F7C412F5A9F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8251" y="6513870"/>
            <a:ext cx="1920240" cy="53098"/>
          </a:xfrm>
          <a:prstGeom prst="rect">
            <a:avLst/>
          </a:prstGeom>
        </p:spPr>
      </p:pic>
      <p:pic>
        <p:nvPicPr>
          <p:cNvPr id="6" name="Graphic 5">
            <a:extLst>
              <a:ext uri="{FF2B5EF4-FFF2-40B4-BE49-F238E27FC236}">
                <a16:creationId xmlns:a16="http://schemas.microsoft.com/office/drawing/2014/main" id="{642C0097-936F-4416-8506-8CBDE8D784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24414" y="198076"/>
            <a:ext cx="555660" cy="125059"/>
          </a:xfrm>
          <a:prstGeom prst="rect">
            <a:avLst/>
          </a:prstGeom>
        </p:spPr>
      </p:pic>
      <p:sp>
        <p:nvSpPr>
          <p:cNvPr id="2" name="Title 1"/>
          <p:cNvSpPr>
            <a:spLocks noGrp="1"/>
          </p:cNvSpPr>
          <p:nvPr>
            <p:ph type="title"/>
          </p:nvPr>
        </p:nvSpPr>
        <p:spPr>
          <a:xfrm>
            <a:off x="1756930" y="1903865"/>
            <a:ext cx="5620616" cy="2899430"/>
          </a:xfrm>
        </p:spPr>
        <p:txBody>
          <a:bodyPr anchor="ctr" anchorCtr="0"/>
          <a:lstStyle>
            <a:lvl1pPr algn="ctr">
              <a:defRPr sz="4500">
                <a:solidFill>
                  <a:schemeClr val="bg1"/>
                </a:solidFill>
              </a:defRPr>
            </a:lvl1pPr>
          </a:lstStyle>
          <a:p>
            <a:r>
              <a:rPr lang="en-US" dirty="0"/>
              <a:t>Click to edit Master title style</a:t>
            </a:r>
          </a:p>
        </p:txBody>
      </p:sp>
      <p:cxnSp>
        <p:nvCxnSpPr>
          <p:cNvPr id="8" name="Straight Connector 7"/>
          <p:cNvCxnSpPr/>
          <p:nvPr userDrawn="1"/>
        </p:nvCxnSpPr>
        <p:spPr>
          <a:xfrm>
            <a:off x="2639292" y="6536988"/>
            <a:ext cx="5864495"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4FC867-90C7-46C4-A239-75E739CD55FF}"/>
              </a:ext>
            </a:extLst>
          </p:cNvPr>
          <p:cNvCxnSpPr/>
          <p:nvPr userDrawn="1"/>
        </p:nvCxnSpPr>
        <p:spPr>
          <a:xfrm>
            <a:off x="685800" y="500368"/>
            <a:ext cx="7772400"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solidFill>
                <a:schemeClr val="bg1"/>
              </a:solidFill>
            </a:endParaRPr>
          </a:p>
        </p:txBody>
      </p:sp>
    </p:spTree>
    <p:extLst>
      <p:ext uri="{BB962C8B-B14F-4D97-AF65-F5344CB8AC3E}">
        <p14:creationId xmlns:p14="http://schemas.microsoft.com/office/powerpoint/2010/main" val="561756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7E9B7-3F86-4E54-8E1B-167B0BBA17A6}"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3881715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69C11A-B975-478A-AD59-3292D7E5C3CD}"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231635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BF54A-38FA-4B05-9194-479C47068F41}"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3525251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EEB62-C8B7-4199-807B-2D1BB38701A7}"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130846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0FB1E-62D7-4341-8172-EB915D72EF3E}"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2414685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E038D-EF6B-4D8C-B2CA-1E51B6DEA881}"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3384220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BDACE-E7A8-4ED1-A348-C942D2D30889}"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2058044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C711C-A7F2-4E0E-AC5C-1595959918E9}"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FAEC-2F0F-4858-AD2E-4F9289D93EB7}" type="slidenum">
              <a:rPr lang="en-US" smtClean="0"/>
              <a:t>‹#›</a:t>
            </a:fld>
            <a:endParaRPr lang="en-US"/>
          </a:p>
        </p:txBody>
      </p:sp>
    </p:spTree>
    <p:extLst>
      <p:ext uri="{BB962C8B-B14F-4D97-AF65-F5344CB8AC3E}">
        <p14:creationId xmlns:p14="http://schemas.microsoft.com/office/powerpoint/2010/main" val="3851688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ing&amp;bullets">
    <p:spTree>
      <p:nvGrpSpPr>
        <p:cNvPr id="1" name=""/>
        <p:cNvGrpSpPr/>
        <p:nvPr/>
      </p:nvGrpSpPr>
      <p:grpSpPr>
        <a:xfrm>
          <a:off x="0" y="0"/>
          <a:ext cx="0" cy="0"/>
          <a:chOff x="0" y="0"/>
          <a:chExt cx="0" cy="0"/>
        </a:xfrm>
      </p:grpSpPr>
      <p:sp>
        <p:nvSpPr>
          <p:cNvPr id="8" name="Rectangle 8"/>
          <p:cNvSpPr>
            <a:spLocks noGrp="1"/>
          </p:cNvSpPr>
          <p:nvPr>
            <p:ph type="body" sz="quarter" idx="13" hasCustomPrompt="1"/>
          </p:nvPr>
        </p:nvSpPr>
        <p:spPr>
          <a:xfrm>
            <a:off x="304800" y="381000"/>
            <a:ext cx="8077200" cy="381000"/>
          </a:xfrm>
          <a:solidFill>
            <a:srgbClr val="002060"/>
          </a:solidFill>
        </p:spPr>
        <p:txBody>
          <a:bodyPr>
            <a:noAutofit/>
          </a:bodyPr>
          <a:lstStyle>
            <a:lvl1pPr>
              <a:defRPr sz="15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838200"/>
            <a:ext cx="8077200" cy="5410200"/>
          </a:xfrm>
        </p:spPr>
        <p:txBody>
          <a:bodyPr>
            <a:normAutofit/>
          </a:bodyPr>
          <a:lstStyle>
            <a:lvl1pPr>
              <a:defRPr sz="1200"/>
            </a:lvl1pPr>
            <a:lvl2pPr>
              <a:defRPr sz="1200"/>
            </a:lvl2pPr>
            <a:lvl3pPr>
              <a:defRPr sz="1200"/>
            </a:lvl3pPr>
            <a:lvl4pPr>
              <a:defRPr sz="1200"/>
            </a:lvl4pPr>
            <a:lvl5pPr>
              <a:defRPr sz="12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750" smtClean="0"/>
              <a:pPr algn="r"/>
              <a:t>‹#›</a:t>
            </a:fld>
            <a:endParaRPr lang="en-US"/>
          </a:p>
        </p:txBody>
      </p:sp>
      <p:sp>
        <p:nvSpPr>
          <p:cNvPr id="7" name="Footer Placeholder 1"/>
          <p:cNvSpPr>
            <a:spLocks noGrp="1"/>
          </p:cNvSpPr>
          <p:nvPr>
            <p:ph type="ftr" sz="quarter" idx="3"/>
          </p:nvPr>
        </p:nvSpPr>
        <p:spPr>
          <a:xfrm>
            <a:off x="304800" y="6594477"/>
            <a:ext cx="8077200" cy="263525"/>
          </a:xfrm>
          <a:prstGeom prst="rect">
            <a:avLst/>
          </a:prstGeom>
        </p:spPr>
        <p:txBody>
          <a:bodyPr vert="horz" lIns="91440" tIns="45720" rIns="91440" bIns="45720" rtlCol="0" anchor="ctr"/>
          <a:lstStyle>
            <a:lvl1pPr algn="ctr">
              <a:defRPr sz="600">
                <a:solidFill>
                  <a:srgbClr val="00206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024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077200" cy="381000"/>
          </a:xfrm>
          <a:solidFill>
            <a:srgbClr val="002060"/>
          </a:solidFill>
        </p:spPr>
        <p:txBody>
          <a:bodyPr>
            <a:noAutofit/>
          </a:bodyPr>
          <a:lstStyle>
            <a:lvl1pPr>
              <a:defRPr sz="1500" b="1">
                <a:solidFill>
                  <a:schemeClr val="bg1"/>
                </a:solidFill>
              </a:defRPr>
            </a:lvl1pPr>
            <a:extLst/>
          </a:lstStyle>
          <a:p>
            <a:pPr lvl="0"/>
            <a:r>
              <a:rPr lang="en-US" dirty="0" smtClean="0"/>
              <a:t>Click to add heading</a:t>
            </a:r>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750" smtClean="0"/>
              <a:pPr algn="r"/>
              <a:t>‹#›</a:t>
            </a:fld>
            <a:endParaRPr lang="en-US"/>
          </a:p>
        </p:txBody>
      </p:sp>
      <p:sp>
        <p:nvSpPr>
          <p:cNvPr id="6" name="Footer Placeholder 1"/>
          <p:cNvSpPr>
            <a:spLocks noGrp="1"/>
          </p:cNvSpPr>
          <p:nvPr>
            <p:ph type="ftr" sz="quarter" idx="3"/>
          </p:nvPr>
        </p:nvSpPr>
        <p:spPr>
          <a:xfrm>
            <a:off x="304800" y="6594477"/>
            <a:ext cx="8077200" cy="263525"/>
          </a:xfrm>
          <a:prstGeom prst="rect">
            <a:avLst/>
          </a:prstGeom>
        </p:spPr>
        <p:txBody>
          <a:bodyPr vert="horz" lIns="91440" tIns="45720" rIns="91440" bIns="45720" rtlCol="0" anchor="ctr"/>
          <a:lstStyle>
            <a:lvl1pPr algn="ctr">
              <a:defRPr sz="600">
                <a:solidFill>
                  <a:srgbClr val="002060"/>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78834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930" y="1903868"/>
            <a:ext cx="5620616" cy="2852737"/>
          </a:xfrm>
        </p:spPr>
        <p:txBody>
          <a:bodyPr anchor="ctr" anchorCtr="0"/>
          <a:lstStyle>
            <a:lvl1pPr algn="ctr">
              <a:defRPr sz="4500">
                <a:solidFill>
                  <a:schemeClr val="bg1"/>
                </a:solidFill>
              </a:defRPr>
            </a:lvl1pPr>
          </a:lstStyle>
          <a:p>
            <a:r>
              <a:rPr lang="en-US" dirty="0"/>
              <a:t>Click to edit Master title style</a:t>
            </a:r>
          </a:p>
        </p:txBody>
      </p:sp>
      <p:cxnSp>
        <p:nvCxnSpPr>
          <p:cNvPr id="8" name="Straight Connector 7"/>
          <p:cNvCxnSpPr/>
          <p:nvPr userDrawn="1"/>
        </p:nvCxnSpPr>
        <p:spPr>
          <a:xfrm>
            <a:off x="2639292" y="6536988"/>
            <a:ext cx="5864495"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FE5235-994A-493B-939F-DA1F86E9240B}"/>
              </a:ext>
            </a:extLst>
          </p:cNvPr>
          <p:cNvCxnSpPr/>
          <p:nvPr userDrawn="1"/>
        </p:nvCxnSpPr>
        <p:spPr>
          <a:xfrm>
            <a:off x="685800" y="500368"/>
            <a:ext cx="7772400"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FBC0449-3189-4D40-BA64-41F825098D8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8251" y="6513870"/>
            <a:ext cx="1920240" cy="53098"/>
          </a:xfrm>
          <a:prstGeom prst="rect">
            <a:avLst/>
          </a:prstGeom>
        </p:spPr>
      </p:pic>
      <p:pic>
        <p:nvPicPr>
          <p:cNvPr id="11" name="Graphic 10">
            <a:extLst>
              <a:ext uri="{FF2B5EF4-FFF2-40B4-BE49-F238E27FC236}">
                <a16:creationId xmlns:a16="http://schemas.microsoft.com/office/drawing/2014/main" id="{B37CFA1C-B8CE-4B34-AB6B-112B3E647DA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24414" y="198076"/>
            <a:ext cx="555660" cy="125059"/>
          </a:xfrm>
          <a:prstGeom prst="rect">
            <a:avLst/>
          </a:prstGeom>
        </p:spPr>
      </p:pic>
      <p:sp>
        <p:nvSpPr>
          <p:cNvPr id="7" name="TextBox 6"/>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solidFill>
                <a:schemeClr val="bg1"/>
              </a:solidFill>
            </a:endParaRPr>
          </a:p>
        </p:txBody>
      </p:sp>
    </p:spTree>
    <p:extLst>
      <p:ext uri="{BB962C8B-B14F-4D97-AF65-F5344CB8AC3E}">
        <p14:creationId xmlns:p14="http://schemas.microsoft.com/office/powerpoint/2010/main" val="208729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16" name="Straight Connector 15"/>
          <p:cNvCxnSpPr/>
          <p:nvPr userDrawn="1"/>
        </p:nvCxnSpPr>
        <p:spPr>
          <a:xfrm>
            <a:off x="2639292" y="6536988"/>
            <a:ext cx="5864495"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57503E-0F5A-481B-912D-71A385E5A048}"/>
              </a:ext>
            </a:extLst>
          </p:cNvPr>
          <p:cNvCxnSpPr/>
          <p:nvPr userDrawn="1"/>
        </p:nvCxnSpPr>
        <p:spPr>
          <a:xfrm>
            <a:off x="685800" y="500338"/>
            <a:ext cx="77724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EBB45E8-3AF5-47F9-AAF8-FDD09D9BB5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24414" y="198076"/>
            <a:ext cx="555660" cy="125059"/>
          </a:xfrm>
          <a:prstGeom prst="rect">
            <a:avLst/>
          </a:prstGeom>
        </p:spPr>
      </p:pic>
      <p:pic>
        <p:nvPicPr>
          <p:cNvPr id="10" name="Graphic 9">
            <a:extLst>
              <a:ext uri="{FF2B5EF4-FFF2-40B4-BE49-F238E27FC236}">
                <a16:creationId xmlns:a16="http://schemas.microsoft.com/office/drawing/2014/main" id="{1FE42EDD-719A-407E-B62C-9197999F516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8251" y="6513870"/>
            <a:ext cx="1920240" cy="53098"/>
          </a:xfrm>
          <a:prstGeom prst="rect">
            <a:avLst/>
          </a:prstGeom>
        </p:spPr>
      </p:pic>
      <p:sp>
        <p:nvSpPr>
          <p:cNvPr id="6" name="TextBox 5"/>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17365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35417"/>
            <a:ext cx="3886200" cy="5020936"/>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35417"/>
            <a:ext cx="3886200" cy="5020936"/>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628650" y="549388"/>
            <a:ext cx="7886700" cy="732645"/>
          </a:xfrm>
        </p:spPr>
        <p:txBody>
          <a:bodyPr>
            <a:normAutofit/>
          </a:bodyPr>
          <a:lstStyle>
            <a:lvl1pPr>
              <a:defRPr sz="2250"/>
            </a:lvl1pPr>
          </a:lstStyle>
          <a:p>
            <a:r>
              <a:rPr lang="en-US" smtClean="0"/>
              <a:t>Click to edit Master title style</a:t>
            </a:r>
            <a:endParaRPr lang="en-US" dirty="0"/>
          </a:p>
        </p:txBody>
      </p:sp>
      <p:cxnSp>
        <p:nvCxnSpPr>
          <p:cNvPr id="15" name="Straight Connector 14">
            <a:extLst>
              <a:ext uri="{FF2B5EF4-FFF2-40B4-BE49-F238E27FC236}">
                <a16:creationId xmlns:a16="http://schemas.microsoft.com/office/drawing/2014/main" id="{A9A7E89B-15AA-4061-B0AF-2577F800530A}"/>
              </a:ext>
            </a:extLst>
          </p:cNvPr>
          <p:cNvCxnSpPr/>
          <p:nvPr userDrawn="1"/>
        </p:nvCxnSpPr>
        <p:spPr>
          <a:xfrm>
            <a:off x="685800" y="500338"/>
            <a:ext cx="77724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2E0E80-6006-4B76-B8C3-1395111A7B20}"/>
              </a:ext>
            </a:extLst>
          </p:cNvPr>
          <p:cNvCxnSpPr/>
          <p:nvPr userDrawn="1"/>
        </p:nvCxnSpPr>
        <p:spPr>
          <a:xfrm>
            <a:off x="2639292" y="6536988"/>
            <a:ext cx="5864495"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478A3597-B5FE-464A-A618-66CAB72EC78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24414" y="198076"/>
            <a:ext cx="555660" cy="125059"/>
          </a:xfrm>
          <a:prstGeom prst="rect">
            <a:avLst/>
          </a:prstGeom>
        </p:spPr>
      </p:pic>
      <p:pic>
        <p:nvPicPr>
          <p:cNvPr id="16" name="Graphic 15">
            <a:extLst>
              <a:ext uri="{FF2B5EF4-FFF2-40B4-BE49-F238E27FC236}">
                <a16:creationId xmlns:a16="http://schemas.microsoft.com/office/drawing/2014/main" id="{B65899C1-8647-4059-ABB4-F246F07201E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8251" y="6513870"/>
            <a:ext cx="1920240" cy="53098"/>
          </a:xfrm>
          <a:prstGeom prst="rect">
            <a:avLst/>
          </a:prstGeom>
        </p:spPr>
      </p:pic>
      <p:sp>
        <p:nvSpPr>
          <p:cNvPr id="9" name="TextBox 8"/>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322457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9842" y="1289303"/>
            <a:ext cx="3868340" cy="240405"/>
          </a:xfrm>
        </p:spPr>
        <p:txBody>
          <a:bodyPr anchor="b">
            <a:normAutofit/>
          </a:bodyPr>
          <a:lstStyle>
            <a:lvl1pPr marL="0" indent="0">
              <a:buNone/>
              <a:defRPr sz="900" b="1" spc="225">
                <a:solidFill>
                  <a:srgbClr val="00BCE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645105"/>
            <a:ext cx="3868340" cy="4674502"/>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1" y="1289301"/>
            <a:ext cx="3887391" cy="240406"/>
          </a:xfrm>
        </p:spPr>
        <p:txBody>
          <a:bodyPr anchor="b">
            <a:normAutofit/>
          </a:bodyPr>
          <a:lstStyle>
            <a:lvl1pPr marL="0" indent="0">
              <a:buNone/>
              <a:defRPr sz="900" b="1" spc="225">
                <a:solidFill>
                  <a:srgbClr val="00BCE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1645105"/>
            <a:ext cx="3887391" cy="4674502"/>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628650" y="549389"/>
            <a:ext cx="7886700" cy="732645"/>
          </a:xfrm>
        </p:spPr>
        <p:txBody>
          <a:bodyPr>
            <a:normAutofit/>
          </a:bodyPr>
          <a:lstStyle>
            <a:lvl1pPr>
              <a:defRPr sz="2250"/>
            </a:lvl1pPr>
          </a:lstStyle>
          <a:p>
            <a:r>
              <a:rPr lang="en-US" smtClean="0"/>
              <a:t>Click to edit Master title style</a:t>
            </a:r>
            <a:endParaRPr lang="en-US" dirty="0"/>
          </a:p>
        </p:txBody>
      </p:sp>
      <p:cxnSp>
        <p:nvCxnSpPr>
          <p:cNvPr id="12" name="Straight Connector 11">
            <a:extLst>
              <a:ext uri="{FF2B5EF4-FFF2-40B4-BE49-F238E27FC236}">
                <a16:creationId xmlns:a16="http://schemas.microsoft.com/office/drawing/2014/main" id="{B6E72957-FF0C-4E9F-A61B-EA11590570A5}"/>
              </a:ext>
            </a:extLst>
          </p:cNvPr>
          <p:cNvCxnSpPr/>
          <p:nvPr userDrawn="1"/>
        </p:nvCxnSpPr>
        <p:spPr>
          <a:xfrm>
            <a:off x="685800" y="500338"/>
            <a:ext cx="77724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85AC12-A373-4B58-80C7-799AD015CFA6}"/>
              </a:ext>
            </a:extLst>
          </p:cNvPr>
          <p:cNvCxnSpPr/>
          <p:nvPr userDrawn="1"/>
        </p:nvCxnSpPr>
        <p:spPr>
          <a:xfrm>
            <a:off x="2639292" y="6536988"/>
            <a:ext cx="5864495"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260BA43A-CC7C-4D7F-BA1B-1E7259FD6D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24414" y="198076"/>
            <a:ext cx="555660" cy="125059"/>
          </a:xfrm>
          <a:prstGeom prst="rect">
            <a:avLst/>
          </a:prstGeom>
        </p:spPr>
      </p:pic>
      <p:pic>
        <p:nvPicPr>
          <p:cNvPr id="18" name="Graphic 17">
            <a:extLst>
              <a:ext uri="{FF2B5EF4-FFF2-40B4-BE49-F238E27FC236}">
                <a16:creationId xmlns:a16="http://schemas.microsoft.com/office/drawing/2014/main" id="{BCFC18A9-D4D3-41DC-98B6-432053B031E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8251" y="6513870"/>
            <a:ext cx="1920240" cy="53098"/>
          </a:xfrm>
          <a:prstGeom prst="rect">
            <a:avLst/>
          </a:prstGeom>
        </p:spPr>
      </p:pic>
      <p:sp>
        <p:nvSpPr>
          <p:cNvPr id="13" name="TextBox 12"/>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205127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28650" y="612964"/>
            <a:ext cx="7886700" cy="605492"/>
          </a:xfrm>
        </p:spPr>
        <p:txBody>
          <a:bodyPr>
            <a:normAutofit/>
          </a:bodyPr>
          <a:lstStyle>
            <a:lvl1pPr>
              <a:defRPr sz="2250"/>
            </a:lvl1pPr>
          </a:lstStyle>
          <a:p>
            <a:r>
              <a:rPr lang="en-US" dirty="0" smtClean="0"/>
              <a:t>Click to edit Master title style</a:t>
            </a:r>
            <a:endParaRPr lang="en-US" dirty="0"/>
          </a:p>
        </p:txBody>
      </p:sp>
      <p:sp>
        <p:nvSpPr>
          <p:cNvPr id="15" name="Content Placeholder 14"/>
          <p:cNvSpPr>
            <a:spLocks noGrp="1"/>
          </p:cNvSpPr>
          <p:nvPr>
            <p:ph sz="quarter" idx="15"/>
          </p:nvPr>
        </p:nvSpPr>
        <p:spPr>
          <a:xfrm>
            <a:off x="628651" y="1335418"/>
            <a:ext cx="3911600" cy="45664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Picture Placeholder 16"/>
          <p:cNvSpPr>
            <a:spLocks noGrp="1"/>
          </p:cNvSpPr>
          <p:nvPr>
            <p:ph type="pic" sz="quarter" idx="16"/>
          </p:nvPr>
        </p:nvSpPr>
        <p:spPr>
          <a:xfrm>
            <a:off x="4714876" y="1335419"/>
            <a:ext cx="3800475" cy="3684587"/>
          </a:xfrm>
          <a:solidFill>
            <a:schemeClr val="bg2"/>
          </a:solidFill>
          <a:ln>
            <a:solidFill>
              <a:srgbClr val="595A59"/>
            </a:solidFill>
          </a:ln>
        </p:spPr>
        <p:txBody>
          <a:bodyPr/>
          <a:lstStyle/>
          <a:p>
            <a:r>
              <a:rPr lang="en-US" smtClean="0"/>
              <a:t>Click icon to add picture</a:t>
            </a:r>
            <a:endParaRPr lang="en-US"/>
          </a:p>
        </p:txBody>
      </p:sp>
      <p:cxnSp>
        <p:nvCxnSpPr>
          <p:cNvPr id="10" name="Straight Connector 9">
            <a:extLst>
              <a:ext uri="{FF2B5EF4-FFF2-40B4-BE49-F238E27FC236}">
                <a16:creationId xmlns:a16="http://schemas.microsoft.com/office/drawing/2014/main" id="{B4F67F46-E28D-430E-AC9B-F8685C97697D}"/>
              </a:ext>
            </a:extLst>
          </p:cNvPr>
          <p:cNvCxnSpPr/>
          <p:nvPr userDrawn="1"/>
        </p:nvCxnSpPr>
        <p:spPr>
          <a:xfrm>
            <a:off x="685800" y="500338"/>
            <a:ext cx="77724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80267-0AF0-4BA8-9BCA-DF304F51124E}"/>
              </a:ext>
            </a:extLst>
          </p:cNvPr>
          <p:cNvCxnSpPr/>
          <p:nvPr userDrawn="1"/>
        </p:nvCxnSpPr>
        <p:spPr>
          <a:xfrm>
            <a:off x="2639292" y="6536988"/>
            <a:ext cx="5864495"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36336D6-F9D2-406E-A7BB-400BDAF7D4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24414" y="198076"/>
            <a:ext cx="555660" cy="125059"/>
          </a:xfrm>
          <a:prstGeom prst="rect">
            <a:avLst/>
          </a:prstGeom>
        </p:spPr>
      </p:pic>
      <p:pic>
        <p:nvPicPr>
          <p:cNvPr id="18" name="Graphic 17">
            <a:extLst>
              <a:ext uri="{FF2B5EF4-FFF2-40B4-BE49-F238E27FC236}">
                <a16:creationId xmlns:a16="http://schemas.microsoft.com/office/drawing/2014/main" id="{FC23561A-5E84-415B-8065-65D33D6E76E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8251" y="6513870"/>
            <a:ext cx="1920240" cy="53098"/>
          </a:xfrm>
          <a:prstGeom prst="rect">
            <a:avLst/>
          </a:prstGeom>
        </p:spPr>
      </p:pic>
      <p:sp>
        <p:nvSpPr>
          <p:cNvPr id="12" name="TextBox 11"/>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17035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638"/>
            <a:ext cx="7886700" cy="1010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511251"/>
            <a:ext cx="7886700" cy="46657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639292" y="6536988"/>
            <a:ext cx="5864495"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57503E-0F5A-481B-912D-71A385E5A048}"/>
              </a:ext>
            </a:extLst>
          </p:cNvPr>
          <p:cNvCxnSpPr/>
          <p:nvPr userDrawn="1"/>
        </p:nvCxnSpPr>
        <p:spPr>
          <a:xfrm>
            <a:off x="685800" y="500338"/>
            <a:ext cx="77724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6" name="Graphic 8">
            <a:extLst>
              <a:ext uri="{FF2B5EF4-FFF2-40B4-BE49-F238E27FC236}">
                <a16:creationId xmlns:a16="http://schemas.microsoft.com/office/drawing/2014/main" id="{5EBB45E8-3AF5-47F9-AAF8-FDD09D9BB5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24414" y="198076"/>
            <a:ext cx="555660" cy="125059"/>
          </a:xfrm>
          <a:prstGeom prst="rect">
            <a:avLst/>
          </a:prstGeom>
        </p:spPr>
      </p:pic>
      <p:pic>
        <p:nvPicPr>
          <p:cNvPr id="7" name="Graphic 9">
            <a:extLst>
              <a:ext uri="{FF2B5EF4-FFF2-40B4-BE49-F238E27FC236}">
                <a16:creationId xmlns:a16="http://schemas.microsoft.com/office/drawing/2014/main" id="{1FE42EDD-719A-407E-B62C-9197999F516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48251" y="6513870"/>
            <a:ext cx="1920240" cy="53098"/>
          </a:xfrm>
          <a:prstGeom prst="rect">
            <a:avLst/>
          </a:prstGeom>
        </p:spPr>
      </p:pic>
      <p:sp>
        <p:nvSpPr>
          <p:cNvPr id="8" name="TextBox 7"/>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357963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29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2.jpeg"/><Relationship Id="rId4" Type="http://schemas.openxmlformats.org/officeDocument/2006/relationships/slideLayout" Target="../slideLayouts/slideLayout13.xml"/><Relationship Id="rId9"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age Number"/>
          <p:cNvSpPr txBox="1">
            <a:spLocks noChangeArrowheads="1"/>
          </p:cNvSpPr>
          <p:nvPr userDrawn="1"/>
        </p:nvSpPr>
        <p:spPr bwMode="auto">
          <a:xfrm>
            <a:off x="8792229" y="6642556"/>
            <a:ext cx="342900" cy="184666"/>
          </a:xfrm>
          <a:prstGeom prst="rect">
            <a:avLst/>
          </a:prstGeom>
          <a:noFill/>
          <a:ln w="12700">
            <a:noFill/>
            <a:miter lim="800000"/>
            <a:headEnd type="none" w="sm" len="sm"/>
            <a:tailEnd type="none" w="sm" len="sm"/>
          </a:ln>
          <a:effectLst/>
        </p:spPr>
        <p:txBody>
          <a:bodyPr wrap="square" anchor="ctr">
            <a:spAutoFit/>
          </a:bodyPr>
          <a:lstStyle/>
          <a:p>
            <a:pPr algn="r">
              <a:spcBef>
                <a:spcPct val="50000"/>
              </a:spcBef>
            </a:pPr>
            <a:fld id="{FECCACFC-A1DF-4E05-81FF-9C3E99D1E2C5}" type="slidenum">
              <a:rPr lang="en-US" sz="600" b="0">
                <a:solidFill>
                  <a:srgbClr val="0D4D8C"/>
                </a:solidFill>
                <a:latin typeface="Arial" pitchFamily="34" charset="0"/>
                <a:cs typeface="Arial" pitchFamily="34" charset="0"/>
              </a:rPr>
              <a:pPr algn="r">
                <a:spcBef>
                  <a:spcPct val="50000"/>
                </a:spcBef>
              </a:pPr>
              <a:t>‹#›</a:t>
            </a:fld>
            <a:endParaRPr lang="en-US" sz="600" b="0" dirty="0">
              <a:solidFill>
                <a:srgbClr val="0D4D8C"/>
              </a:solidFill>
              <a:latin typeface="Arial" pitchFamily="34" charset="0"/>
              <a:cs typeface="Arial" pitchFamily="34" charset="0"/>
            </a:endParaRPr>
          </a:p>
        </p:txBody>
      </p:sp>
      <p:sp>
        <p:nvSpPr>
          <p:cNvPr id="5" name="TextBox 4"/>
          <p:cNvSpPr txBox="1"/>
          <p:nvPr userDrawn="1"/>
        </p:nvSpPr>
        <p:spPr>
          <a:xfrm>
            <a:off x="-40357" y="6665381"/>
            <a:ext cx="6591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DISTRIBUTION STATEMENT C. Distribution authorized to U.S. Government agencies and their contractors.</a:t>
            </a:r>
          </a:p>
          <a:p>
            <a:endParaRPr lang="en-US" dirty="0"/>
          </a:p>
        </p:txBody>
      </p:sp>
    </p:spTree>
    <p:extLst>
      <p:ext uri="{BB962C8B-B14F-4D97-AF65-F5344CB8AC3E}">
        <p14:creationId xmlns:p14="http://schemas.microsoft.com/office/powerpoint/2010/main" val="346729268"/>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89" r:id="rId3"/>
    <p:sldLayoutId id="2147483667" r:id="rId4"/>
    <p:sldLayoutId id="2147483691" r:id="rId5"/>
    <p:sldLayoutId id="2147483692" r:id="rId6"/>
    <p:sldLayoutId id="2147483693" r:id="rId7"/>
    <p:sldLayoutId id="2147483707" r:id="rId8"/>
    <p:sldLayoutId id="2147483694" r:id="rId9"/>
  </p:sldLayoutIdLst>
  <p:hf hdr="0"/>
  <p:txStyles>
    <p:titleStyle>
      <a:lvl1pPr algn="l" defTabSz="685800" rtl="0" eaLnBrk="1" latinLnBrk="0" hangingPunct="1">
        <a:lnSpc>
          <a:spcPct val="90000"/>
        </a:lnSpc>
        <a:spcBef>
          <a:spcPct val="0"/>
        </a:spcBef>
        <a:buNone/>
        <a:defRPr sz="2250" b="0" i="0" kern="1200">
          <a:solidFill>
            <a:srgbClr val="004B8D"/>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40080"/>
          </a:xfrm>
          <a:prstGeom prst="rect">
            <a:avLst/>
          </a:prstGeom>
        </p:spPr>
      </p:pic>
      <p:pic>
        <p:nvPicPr>
          <p:cNvPr id="19" name="Picture 18" descr="APHC PP_bottom bar.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6510276"/>
            <a:ext cx="9144000" cy="39624"/>
          </a:xfrm>
          <a:prstGeom prst="rect">
            <a:avLst/>
          </a:prstGeom>
        </p:spPr>
      </p:pic>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
        <p:nvSpPr>
          <p:cNvPr id="2" name="TextBox 1"/>
          <p:cNvSpPr txBox="1"/>
          <p:nvPr userDrawn="1"/>
        </p:nvSpPr>
        <p:spPr>
          <a:xfrm>
            <a:off x="2007835" y="6603317"/>
            <a:ext cx="5128328" cy="215444"/>
          </a:xfrm>
          <a:prstGeom prst="rect">
            <a:avLst/>
          </a:prstGeom>
          <a:noFill/>
        </p:spPr>
        <p:txBody>
          <a:bodyPr wrap="none" rtlCol="0" anchor="ctr">
            <a:spAutoFit/>
          </a:bodyPr>
          <a:lstStyle/>
          <a:p>
            <a:pPr algn="ctr"/>
            <a:r>
              <a:rPr lang="en-US" sz="800" dirty="0" smtClean="0"/>
              <a:t>DISTRIBUTION STATEMENT C. Distribution authorized to U.S. Government agencies and their contractors.</a:t>
            </a:r>
            <a:endParaRPr lang="en-US" sz="800" dirty="0"/>
          </a:p>
        </p:txBody>
      </p:sp>
      <p:sp>
        <p:nvSpPr>
          <p:cNvPr id="6" name="TextBox 5"/>
          <p:cNvSpPr txBox="1"/>
          <p:nvPr userDrawn="1"/>
        </p:nvSpPr>
        <p:spPr>
          <a:xfrm>
            <a:off x="95741" y="6587929"/>
            <a:ext cx="1973617" cy="246221"/>
          </a:xfrm>
          <a:prstGeom prst="rect">
            <a:avLst/>
          </a:prstGeom>
          <a:noFill/>
        </p:spPr>
        <p:txBody>
          <a:bodyPr wrap="none" rtlCol="0" anchor="ctr">
            <a:spAutoFit/>
          </a:bodyPr>
          <a:lstStyle/>
          <a:p>
            <a:pPr algn="l"/>
            <a:r>
              <a:rPr lang="en-US" sz="1000" baseline="0" dirty="0" smtClean="0"/>
              <a:t>U.S. Army Public Health Center</a:t>
            </a:r>
            <a:endParaRPr lang="en-US" sz="1000" dirty="0"/>
          </a:p>
        </p:txBody>
      </p:sp>
      <p:sp>
        <p:nvSpPr>
          <p:cNvPr id="7" name="Title Placeholder 6"/>
          <p:cNvSpPr>
            <a:spLocks noGrp="1"/>
          </p:cNvSpPr>
          <p:nvPr>
            <p:ph type="title"/>
          </p:nvPr>
        </p:nvSpPr>
        <p:spPr>
          <a:xfrm>
            <a:off x="457200" y="1"/>
            <a:ext cx="8229600"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2713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hf hdr="0" ftr="0" dt="0"/>
  <p:txStyles>
    <p:titleStyle>
      <a:lvl1pPr algn="ctr" defTabSz="914403" rtl="0" eaLnBrk="0" fontAlgn="base" hangingPunct="0">
        <a:spcBef>
          <a:spcPct val="0"/>
        </a:spcBef>
        <a:spcAft>
          <a:spcPct val="0"/>
        </a:spcAft>
        <a:defRPr sz="2400" b="1">
          <a:solidFill>
            <a:schemeClr val="bg1"/>
          </a:solidFill>
          <a:effectLst>
            <a:outerShdw blurRad="38100" dist="38100" dir="2700000" algn="tl">
              <a:srgbClr val="000000">
                <a:alpha val="43137"/>
              </a:srgbClr>
            </a:outerShdw>
          </a:effectLst>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p:titleStyle>
    <p:body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47A55A-8B5B-42F8-9CCC-144D0D49F919}" type="datetime1">
              <a:rPr lang="en-US" smtClean="0"/>
              <a:t>1/22/2020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lang="en-US" sz="1200" smtClean="0">
                <a:effectLst/>
              </a:defRPr>
            </a:lvl1pPr>
          </a:lstStyle>
          <a:p>
            <a:r>
              <a:rPr lang="en-US" sz="900" dirty="0" smtClean="0"/>
              <a:t>DISTRIBUTION STATEMENT C. Distribution authorized to U.S. Government agencies and their contractors.</a:t>
            </a:r>
            <a:endParaRPr lang="en-US" sz="9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B8FAEC-2F0F-4858-AD2E-4F9289D93EB7}" type="slidenum">
              <a:rPr lang="en-US" smtClean="0"/>
              <a:t>‹#›</a:t>
            </a:fld>
            <a:endParaRPr lang="en-US"/>
          </a:p>
        </p:txBody>
      </p:sp>
    </p:spTree>
    <p:extLst>
      <p:ext uri="{BB962C8B-B14F-4D97-AF65-F5344CB8AC3E}">
        <p14:creationId xmlns:p14="http://schemas.microsoft.com/office/powerpoint/2010/main" val="321968336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army.mil/r/EZY8/EpiTechFY2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hyperlink" Target="http://www.bing.com/images/search?q=picture+of+a+military+silhouette&amp;id=17D66B2453A2C838730B6B5ADDB1A0F016F1F665&amp;FORM=IQFRBA"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5.png"/><Relationship Id="rId4" Type="http://schemas.openxmlformats.org/officeDocument/2006/relationships/hyperlink" Target="http://www.cancerresearchuk.org/funding-for-researchers/how-we-deliver-research/our-research-partnerships/cruk-medimmune-alliance-laboratory" TargetMode="Externa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mailto:dha.ncr.clinic-support.mbx.lssc-service-request-mailbox@mail.mi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mailto:usn.hampton-roads.navhospporsva.list.nepmu2norfolk-threatassess@mail.mil" TargetMode="External"/><Relationship Id="rId7" Type="http://schemas.openxmlformats.org/officeDocument/2006/relationships/hyperlink" Target="mailto:usafsam.phrepiservic@us.af.mil" TargetMode="External"/><Relationship Id="rId2" Type="http://schemas.openxmlformats.org/officeDocument/2006/relationships/hyperlink" Target="mailto:usarmy.apg.medcom-aphc.mbx.disease-epidemiologyprogram13@mail.mil" TargetMode="External"/><Relationship Id="rId1" Type="http://schemas.openxmlformats.org/officeDocument/2006/relationships/slideLayout" Target="../slideLayouts/slideLayout12.xml"/><Relationship Id="rId6" Type="http://schemas.openxmlformats.org/officeDocument/2006/relationships/hyperlink" Target="mailto:NEPMU7@eu.navy.mil" TargetMode="External"/><Relationship Id="rId5" Type="http://schemas.openxmlformats.org/officeDocument/2006/relationships/hyperlink" Target="mailto:usn.jbphh.navenpvntmedusixhi.list.nepmu6@mail.mil" TargetMode="External"/><Relationship Id="rId4" Type="http://schemas.openxmlformats.org/officeDocument/2006/relationships/hyperlink" Target="mailto:threatassess@mail.mi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C0F965-679E-4964-9AA4-302CAD5CC36B}" type="slidenum">
              <a:rPr kumimoji="0" lang="en-US" sz="8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8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Content Placeholder 2"/>
          <p:cNvSpPr txBox="1">
            <a:spLocks/>
          </p:cNvSpPr>
          <p:nvPr/>
        </p:nvSpPr>
        <p:spPr>
          <a:xfrm>
            <a:off x="206477" y="912630"/>
            <a:ext cx="8731045" cy="5151286"/>
          </a:xfrm>
          <a:prstGeom prst="rect">
            <a:avLst/>
          </a:prstGeom>
        </p:spPr>
        <p:txBody>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ts val="1800"/>
              </a:spcBef>
              <a:spcAft>
                <a:spcPct val="0"/>
              </a:spcAft>
              <a:buClr>
                <a:srgbClr val="590D25"/>
              </a:buClr>
              <a:buSzPct val="125000"/>
              <a:buFontTx/>
              <a:buChar char="•"/>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Registration is required:</a:t>
            </a:r>
          </a:p>
          <a:p>
            <a:pPr marL="777240" marR="0" lvl="1" indent="-457200"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Register at: </a:t>
            </a:r>
            <a:r>
              <a:rPr kumimoji="0" lang="en-US" sz="1600" b="0" i="0" u="none" strike="noStrike" kern="0" cap="none" spc="0" normalizeH="0" baseline="0" noProof="0" dirty="0">
                <a:ln>
                  <a:noFill/>
                </a:ln>
                <a:solidFill>
                  <a:srgbClr val="000000"/>
                </a:solidFill>
                <a:effectLst/>
                <a:uLnTx/>
                <a:uFillTx/>
                <a:latin typeface="Arial"/>
                <a:ea typeface="+mn-ea"/>
                <a:cs typeface="+mn-cs"/>
                <a:hlinkClick r:id="rId3"/>
              </a:rPr>
              <a:t>https://</a:t>
            </a:r>
            <a:r>
              <a:rPr kumimoji="0" lang="en-US" sz="1600" b="0" i="0" u="none" strike="noStrike" kern="0" cap="none" spc="0" normalizeH="0" baseline="0" noProof="0" dirty="0" smtClean="0">
                <a:ln>
                  <a:noFill/>
                </a:ln>
                <a:solidFill>
                  <a:srgbClr val="000000"/>
                </a:solidFill>
                <a:effectLst/>
                <a:uLnTx/>
                <a:uFillTx/>
                <a:latin typeface="Arial"/>
                <a:ea typeface="+mn-ea"/>
                <a:cs typeface="+mn-cs"/>
                <a:hlinkClick r:id="rId3"/>
              </a:rPr>
              <a:t>tiny.army.mil/r/EZY8/EpiTechFY20</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p>
          <a:p>
            <a:pPr marL="777240" marR="0" lvl="1" indent="-457200"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Log in with CAC, or follow prompts to Request access/Logon ID </a:t>
            </a:r>
          </a:p>
          <a:p>
            <a:pPr marL="777240" marR="0" lvl="1" indent="-457200"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Contact your service surveillance hub to receive monthly updates and reminders</a:t>
            </a:r>
          </a:p>
          <a:p>
            <a:pPr marL="216214" marR="0" lvl="0" indent="-216214" algn="l" defTabSz="914403" rtl="0" eaLnBrk="0" fontAlgn="base" latinLnBrk="0" hangingPunct="0">
              <a:lnSpc>
                <a:spcPct val="100000"/>
              </a:lnSpc>
              <a:spcBef>
                <a:spcPts val="1800"/>
              </a:spcBef>
              <a:spcAft>
                <a:spcPct val="0"/>
              </a:spcAft>
              <a:buClr>
                <a:srgbClr val="590D25"/>
              </a:buClr>
              <a:buSzPct val="125000"/>
              <a:buFontTx/>
              <a:buChar char="•"/>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Attendance:</a:t>
            </a:r>
          </a:p>
          <a:p>
            <a:pPr marL="743234" marR="0" lvl="1" indent="-286784"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Please enter your full name/email/location into the DCS chat box to the right, </a:t>
            </a:r>
            <a:br>
              <a:rPr kumimoji="0" lang="en-US" sz="1600" b="0" i="0" u="none" strike="noStrike" kern="0" cap="none" spc="0" normalizeH="0" baseline="0" noProof="0" dirty="0" smtClean="0">
                <a:ln>
                  <a:noFill/>
                </a:ln>
                <a:solidFill>
                  <a:srgbClr val="000000"/>
                </a:solidFill>
                <a:effectLst/>
                <a:uLnTx/>
                <a:uFillTx/>
                <a:latin typeface="Arial"/>
                <a:ea typeface="+mn-ea"/>
                <a:cs typeface="+mn-cs"/>
              </a:rPr>
            </a:br>
            <a:r>
              <a:rPr kumimoji="0" lang="en-US" sz="1600" b="0" i="0" u="none" strike="noStrike" kern="0" cap="none" spc="0" normalizeH="0" baseline="0" noProof="0" dirty="0" smtClean="0">
                <a:ln>
                  <a:noFill/>
                </a:ln>
                <a:solidFill>
                  <a:srgbClr val="000000"/>
                </a:solidFill>
                <a:effectLst/>
                <a:uLnTx/>
                <a:uFillTx/>
                <a:latin typeface="Arial"/>
                <a:ea typeface="+mn-ea"/>
                <a:cs typeface="+mn-cs"/>
              </a:rPr>
              <a:t>or email your service hub </a:t>
            </a:r>
          </a:p>
          <a:p>
            <a:pPr marL="743234" marR="0" lvl="1" indent="-286784"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An attendance confirmation will be sent to your email; if you do not receive this message within 3 days, please contact your service hub</a:t>
            </a:r>
          </a:p>
          <a:p>
            <a:pPr marL="216214" marR="0" lvl="0" indent="-216214" algn="l" defTabSz="914403" rtl="0" eaLnBrk="0" fontAlgn="base" latinLnBrk="0" hangingPunct="0">
              <a:lnSpc>
                <a:spcPct val="100000"/>
              </a:lnSpc>
              <a:spcBef>
                <a:spcPts val="1800"/>
              </a:spcBef>
              <a:spcAft>
                <a:spcPct val="0"/>
              </a:spcAft>
              <a:buClr>
                <a:srgbClr val="590D25"/>
              </a:buClr>
              <a:buSzPct val="125000"/>
              <a:buFontTx/>
              <a:buChar char="•"/>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Reminder:</a:t>
            </a:r>
          </a:p>
          <a:p>
            <a:pPr marL="743234" marR="0" lvl="1" indent="-286784"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Mute your phones by pressing the mute button or pressing *6</a:t>
            </a:r>
          </a:p>
          <a:p>
            <a:pPr marL="743234" marR="0" lvl="1" indent="-286784" algn="l" defTabSz="914403" rtl="0" eaLnBrk="0" fontAlgn="base" latinLnBrk="0" hangingPunct="0">
              <a:lnSpc>
                <a:spcPct val="100000"/>
              </a:lnSpc>
              <a:spcBef>
                <a:spcPts val="1800"/>
              </a:spcBef>
              <a:spcAft>
                <a:spcPct val="0"/>
              </a:spcAft>
              <a:buClr>
                <a:srgbClr val="590D25"/>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DO NOT press the “hold” button as the rest of the conference will hear the hold music</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ounded Rectangle 4">
            <a:hlinkClick r:id="rId3"/>
          </p:cNvPr>
          <p:cNvSpPr/>
          <p:nvPr/>
        </p:nvSpPr>
        <p:spPr bwMode="auto">
          <a:xfrm>
            <a:off x="6578220" y="770022"/>
            <a:ext cx="2377440" cy="84221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lvl="0" indent="0" algn="ctr" defTabSz="966788" rtl="0" eaLnBrk="1" fontAlgn="base" latinLnBrk="0" hangingPunct="1">
              <a:lnSpc>
                <a:spcPct val="100000"/>
              </a:lnSpc>
              <a:spcBef>
                <a:spcPct val="0"/>
              </a:spcBef>
              <a:spcAft>
                <a:spcPts val="400"/>
              </a:spcAft>
              <a:buClrTx/>
              <a:buSzTx/>
              <a:buFontTx/>
              <a:buNone/>
              <a:tabLst/>
              <a:defRPr/>
            </a:pPr>
            <a:r>
              <a:rPr kumimoji="0" lang="en-US" sz="2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REGISTER</a:t>
            </a:r>
          </a:p>
          <a:p>
            <a:pPr marL="0" marR="0" lvl="0" indent="0" algn="ctr" defTabSz="966788"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panose="020B0606020202030204" pitchFamily="34" charset="0"/>
                <a:ea typeface="+mn-ea"/>
                <a:cs typeface="+mn-cs"/>
              </a:rPr>
              <a:t>FY20 Epi-tech Training</a:t>
            </a:r>
          </a:p>
        </p:txBody>
      </p:sp>
      <p:sp>
        <p:nvSpPr>
          <p:cNvPr id="10" name="TextBox 9"/>
          <p:cNvSpPr txBox="1"/>
          <p:nvPr/>
        </p:nvSpPr>
        <p:spPr>
          <a:xfrm>
            <a:off x="6049732" y="993197"/>
            <a:ext cx="54213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charset="0"/>
                <a:ea typeface="+mn-ea"/>
                <a:cs typeface="+mn-cs"/>
                <a:sym typeface="Wingdings" panose="05000000000000000000" pitchFamily="2" charset="2"/>
              </a:rPr>
              <a:t></a:t>
            </a:r>
            <a:endPar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6820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Overview: Disease Updates</a:t>
            </a:r>
            <a:endParaRPr lang="en-US" sz="2800" dirty="0"/>
          </a:p>
        </p:txBody>
      </p:sp>
      <p:sp>
        <p:nvSpPr>
          <p:cNvPr id="3" name="Content Placeholder 2"/>
          <p:cNvSpPr>
            <a:spLocks noGrp="1"/>
          </p:cNvSpPr>
          <p:nvPr>
            <p:ph idx="1"/>
          </p:nvPr>
        </p:nvSpPr>
        <p:spPr/>
        <p:txBody>
          <a:bodyPr>
            <a:normAutofit/>
          </a:bodyPr>
          <a:lstStyle/>
          <a:p>
            <a:r>
              <a:rPr lang="en-US" sz="1800" u="sng" dirty="0" smtClean="0"/>
              <a:t>Anthrax</a:t>
            </a:r>
            <a:r>
              <a:rPr lang="en-US" sz="1800" dirty="0" smtClean="0"/>
              <a:t> – updated clinical forms and updated laboratory criteria </a:t>
            </a:r>
          </a:p>
          <a:p>
            <a:r>
              <a:rPr lang="en-US" sz="1800" u="sng" dirty="0" err="1" smtClean="0"/>
              <a:t>Arboviral</a:t>
            </a:r>
            <a:r>
              <a:rPr lang="en-US" sz="1800" u="sng" dirty="0" smtClean="0"/>
              <a:t> Diseases</a:t>
            </a:r>
            <a:r>
              <a:rPr lang="en-US" sz="1800" dirty="0" smtClean="0"/>
              <a:t> – updated inclusion and exclusion criteria</a:t>
            </a:r>
          </a:p>
          <a:p>
            <a:r>
              <a:rPr lang="en-US" sz="1800" b="1" u="sng" dirty="0" smtClean="0"/>
              <a:t>E. coli, Shiga Toxin Producing</a:t>
            </a:r>
            <a:r>
              <a:rPr lang="en-US" sz="1800" b="1" dirty="0"/>
              <a:t> </a:t>
            </a:r>
            <a:r>
              <a:rPr lang="en-US" sz="1800" dirty="0"/>
              <a:t>– </a:t>
            </a:r>
            <a:r>
              <a:rPr lang="en-US" sz="1800" dirty="0" smtClean="0"/>
              <a:t>laboratory criteria updated for every case classification</a:t>
            </a:r>
          </a:p>
          <a:p>
            <a:r>
              <a:rPr lang="en-US" sz="1800" u="sng" dirty="0" smtClean="0"/>
              <a:t>Hepatitis A</a:t>
            </a:r>
            <a:r>
              <a:rPr lang="en-US" sz="1800" dirty="0"/>
              <a:t> – </a:t>
            </a:r>
            <a:r>
              <a:rPr lang="en-US" sz="1800" dirty="0" smtClean="0"/>
              <a:t>case definition fully rewritten</a:t>
            </a:r>
          </a:p>
          <a:p>
            <a:r>
              <a:rPr lang="en-US" sz="1800" u="sng" dirty="0" smtClean="0"/>
              <a:t>Hepatitis C</a:t>
            </a:r>
            <a:r>
              <a:rPr lang="en-US" sz="1800" dirty="0"/>
              <a:t> – </a:t>
            </a:r>
            <a:r>
              <a:rPr lang="en-US" sz="1800" dirty="0" smtClean="0"/>
              <a:t>clarification of laboratory requirements</a:t>
            </a:r>
          </a:p>
          <a:p>
            <a:r>
              <a:rPr lang="en-US" sz="1800" u="sng" dirty="0" smtClean="0"/>
              <a:t>Lyme Disease</a:t>
            </a:r>
            <a:r>
              <a:rPr lang="en-US" sz="1800" dirty="0"/>
              <a:t> – </a:t>
            </a:r>
            <a:r>
              <a:rPr lang="en-US" sz="1800" dirty="0" smtClean="0"/>
              <a:t>simplified case definition and updated clinical description</a:t>
            </a:r>
          </a:p>
          <a:p>
            <a:r>
              <a:rPr lang="en-US" sz="1800" b="1" u="sng" dirty="0" smtClean="0"/>
              <a:t>Norovirus</a:t>
            </a:r>
            <a:r>
              <a:rPr lang="en-US" sz="1800" dirty="0"/>
              <a:t> – </a:t>
            </a:r>
            <a:r>
              <a:rPr lang="en-US" sz="1800" dirty="0" smtClean="0"/>
              <a:t>probable case classification added</a:t>
            </a:r>
          </a:p>
          <a:p>
            <a:r>
              <a:rPr lang="en-US" sz="1800" u="sng" dirty="0"/>
              <a:t>Post-Exposure Prophylaxis against Rabies</a:t>
            </a:r>
            <a:r>
              <a:rPr lang="en-US" sz="1800" dirty="0"/>
              <a:t> </a:t>
            </a:r>
            <a:r>
              <a:rPr lang="en-US" sz="1800" dirty="0" smtClean="0"/>
              <a:t>– </a:t>
            </a:r>
            <a:r>
              <a:rPr lang="en-US" sz="1800" dirty="0"/>
              <a:t>clarification of comments </a:t>
            </a:r>
            <a:r>
              <a:rPr lang="en-US" sz="1800" dirty="0" smtClean="0"/>
              <a:t>section</a:t>
            </a:r>
            <a:endParaRPr lang="en-US" sz="1800" dirty="0"/>
          </a:p>
        </p:txBody>
      </p:sp>
    </p:spTree>
    <p:extLst>
      <p:ext uri="{BB962C8B-B14F-4D97-AF65-F5344CB8AC3E}">
        <p14:creationId xmlns:p14="http://schemas.microsoft.com/office/powerpoint/2010/main" val="66200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Overview: Disease Updates</a:t>
            </a:r>
          </a:p>
        </p:txBody>
      </p:sp>
      <p:sp>
        <p:nvSpPr>
          <p:cNvPr id="3" name="Content Placeholder 2"/>
          <p:cNvSpPr>
            <a:spLocks noGrp="1"/>
          </p:cNvSpPr>
          <p:nvPr>
            <p:ph idx="1"/>
          </p:nvPr>
        </p:nvSpPr>
        <p:spPr/>
        <p:txBody>
          <a:bodyPr>
            <a:normAutofit/>
          </a:bodyPr>
          <a:lstStyle/>
          <a:p>
            <a:r>
              <a:rPr lang="en-US" sz="1800" u="sng" dirty="0" smtClean="0"/>
              <a:t>Q </a:t>
            </a:r>
            <a:r>
              <a:rPr lang="en-US" sz="1800" u="sng" dirty="0"/>
              <a:t>Fever</a:t>
            </a:r>
            <a:r>
              <a:rPr lang="en-US" sz="1800" dirty="0"/>
              <a:t> – </a:t>
            </a:r>
            <a:r>
              <a:rPr lang="en-US" sz="1800" dirty="0" smtClean="0"/>
              <a:t>updated epidemiological link requirements</a:t>
            </a:r>
            <a:endParaRPr lang="en-US" sz="1800" dirty="0"/>
          </a:p>
          <a:p>
            <a:r>
              <a:rPr lang="en-US" sz="1800" u="sng" dirty="0"/>
              <a:t>Salmonellosis</a:t>
            </a:r>
            <a:r>
              <a:rPr lang="en-US" sz="1800" dirty="0"/>
              <a:t> – </a:t>
            </a:r>
            <a:r>
              <a:rPr lang="en-US" sz="1800" dirty="0" smtClean="0"/>
              <a:t>clarified inclusion criteria</a:t>
            </a:r>
            <a:endParaRPr lang="en-US" sz="1800" dirty="0"/>
          </a:p>
          <a:p>
            <a:r>
              <a:rPr lang="en-US" sz="1800" b="1" u="sng" dirty="0" smtClean="0"/>
              <a:t>Spotted Fever Rickettsiosis</a:t>
            </a:r>
            <a:r>
              <a:rPr lang="en-US" sz="1800" b="1" dirty="0" smtClean="0"/>
              <a:t> </a:t>
            </a:r>
            <a:r>
              <a:rPr lang="en-US" sz="1800" dirty="0" smtClean="0"/>
              <a:t>– suspected case classification removed, clinical criteria updated, added interpretation comments</a:t>
            </a:r>
          </a:p>
          <a:p>
            <a:r>
              <a:rPr lang="en-US" sz="1800" u="sng" dirty="0" err="1" smtClean="0"/>
              <a:t>Trypanosomiasis</a:t>
            </a:r>
            <a:r>
              <a:rPr lang="en-US" sz="1800" dirty="0"/>
              <a:t> – </a:t>
            </a:r>
            <a:r>
              <a:rPr lang="en-US" sz="1800" dirty="0" smtClean="0"/>
              <a:t>case definition for American </a:t>
            </a:r>
            <a:r>
              <a:rPr lang="en-US" sz="1800" dirty="0" err="1" smtClean="0"/>
              <a:t>Trypanosomiasis</a:t>
            </a:r>
            <a:r>
              <a:rPr lang="en-US" sz="1800" dirty="0" smtClean="0"/>
              <a:t> rewritten</a:t>
            </a:r>
            <a:endParaRPr lang="en-US" sz="1800" u="sng" dirty="0"/>
          </a:p>
          <a:p>
            <a:r>
              <a:rPr lang="en-US" sz="1800" u="sng" dirty="0" smtClean="0"/>
              <a:t>Tuberculosis</a:t>
            </a:r>
            <a:r>
              <a:rPr lang="en-US" sz="1800" dirty="0"/>
              <a:t> – </a:t>
            </a:r>
            <a:r>
              <a:rPr lang="en-US" sz="1800" dirty="0" smtClean="0"/>
              <a:t>updated inclusion criteria</a:t>
            </a:r>
            <a:endParaRPr lang="en-US" sz="1800" u="sng" dirty="0"/>
          </a:p>
          <a:p>
            <a:r>
              <a:rPr lang="en-US" sz="1800" u="sng" dirty="0" smtClean="0"/>
              <a:t>Typhus Fever</a:t>
            </a:r>
            <a:r>
              <a:rPr lang="en-US" sz="1800" dirty="0"/>
              <a:t> </a:t>
            </a:r>
            <a:r>
              <a:rPr lang="en-US" sz="1800" dirty="0" smtClean="0"/>
              <a:t>– case definition rewritten</a:t>
            </a:r>
            <a:endParaRPr lang="en-US" sz="1800" u="sng" dirty="0"/>
          </a:p>
          <a:p>
            <a:r>
              <a:rPr lang="en-US" sz="1800" u="sng" dirty="0" smtClean="0"/>
              <a:t>Varicella</a:t>
            </a:r>
            <a:r>
              <a:rPr lang="en-US" sz="1800" dirty="0"/>
              <a:t> – </a:t>
            </a:r>
            <a:r>
              <a:rPr lang="en-US" sz="1800" dirty="0" smtClean="0"/>
              <a:t>edits to the exclusion criteria</a:t>
            </a:r>
            <a:endParaRPr lang="en-US" sz="1800" u="sng" dirty="0"/>
          </a:p>
        </p:txBody>
      </p:sp>
    </p:spTree>
    <p:extLst>
      <p:ext uri="{BB962C8B-B14F-4D97-AF65-F5344CB8AC3E}">
        <p14:creationId xmlns:p14="http://schemas.microsoft.com/office/powerpoint/2010/main" val="89988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6317-AC72-451A-BF2D-3333DFA21D23}"/>
              </a:ext>
            </a:extLst>
          </p:cNvPr>
          <p:cNvSpPr>
            <a:spLocks noGrp="1"/>
          </p:cNvSpPr>
          <p:nvPr>
            <p:ph type="title"/>
          </p:nvPr>
        </p:nvSpPr>
        <p:spPr/>
        <p:txBody>
          <a:bodyPr/>
          <a:lstStyle/>
          <a:p>
            <a:r>
              <a:rPr lang="en-US" dirty="0" smtClean="0"/>
              <a:t>Critical RME Updates</a:t>
            </a:r>
            <a:endParaRPr lang="en-US" dirty="0"/>
          </a:p>
        </p:txBody>
      </p:sp>
    </p:spTree>
    <p:extLst>
      <p:ext uri="{BB962C8B-B14F-4D97-AF65-F5344CB8AC3E}">
        <p14:creationId xmlns:p14="http://schemas.microsoft.com/office/powerpoint/2010/main" val="306216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 coli, Shiga Toxin Producing (STEC) infection</a:t>
            </a:r>
            <a:endParaRPr lang="en-US" sz="2800" dirty="0"/>
          </a:p>
        </p:txBody>
      </p:sp>
      <p:grpSp>
        <p:nvGrpSpPr>
          <p:cNvPr id="7" name="Group 6"/>
          <p:cNvGrpSpPr/>
          <p:nvPr/>
        </p:nvGrpSpPr>
        <p:grpSpPr>
          <a:xfrm>
            <a:off x="1333154" y="1243903"/>
            <a:ext cx="6711734" cy="5001008"/>
            <a:chOff x="1216133" y="1411550"/>
            <a:chExt cx="6711734" cy="5001008"/>
          </a:xfrm>
        </p:grpSpPr>
        <p:pic>
          <p:nvPicPr>
            <p:cNvPr id="4" name="Picture 3"/>
            <p:cNvPicPr>
              <a:picLocks noChangeAspect="1"/>
            </p:cNvPicPr>
            <p:nvPr/>
          </p:nvPicPr>
          <p:blipFill>
            <a:blip r:embed="rId3"/>
            <a:stretch>
              <a:fillRect/>
            </a:stretch>
          </p:blipFill>
          <p:spPr>
            <a:xfrm>
              <a:off x="1216133" y="1411550"/>
              <a:ext cx="6711734" cy="4180114"/>
            </a:xfrm>
            <a:prstGeom prst="rect">
              <a:avLst/>
            </a:prstGeom>
          </p:spPr>
        </p:pic>
        <p:pic>
          <p:nvPicPr>
            <p:cNvPr id="6" name="Picture 5"/>
            <p:cNvPicPr>
              <a:picLocks noChangeAspect="1"/>
            </p:cNvPicPr>
            <p:nvPr/>
          </p:nvPicPr>
          <p:blipFill>
            <a:blip r:embed="rId4"/>
            <a:stretch>
              <a:fillRect/>
            </a:stretch>
          </p:blipFill>
          <p:spPr>
            <a:xfrm>
              <a:off x="1313807" y="5591664"/>
              <a:ext cx="6614060" cy="820894"/>
            </a:xfrm>
            <a:prstGeom prst="rect">
              <a:avLst/>
            </a:prstGeom>
          </p:spPr>
        </p:pic>
      </p:grpSp>
      <p:sp>
        <p:nvSpPr>
          <p:cNvPr id="9" name="Rectangle 8"/>
          <p:cNvSpPr/>
          <p:nvPr/>
        </p:nvSpPr>
        <p:spPr>
          <a:xfrm>
            <a:off x="1948543" y="2068286"/>
            <a:ext cx="3178628"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399" y="2427515"/>
            <a:ext cx="5148943"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399" y="2612573"/>
            <a:ext cx="4321630"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38399" y="2812109"/>
            <a:ext cx="5388430"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38399" y="2997167"/>
            <a:ext cx="1741716"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48542" y="4110543"/>
            <a:ext cx="3775364" cy="16328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38399" y="4458885"/>
            <a:ext cx="5148943"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38399" y="4643943"/>
            <a:ext cx="4321630"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38399" y="4843479"/>
            <a:ext cx="5388430"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6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 coli, Shiga Toxin Producing (STEC) infection</a:t>
            </a:r>
            <a:endParaRPr lang="en-US" sz="2800" dirty="0"/>
          </a:p>
        </p:txBody>
      </p:sp>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t="3250" r="15323" b="2663"/>
          <a:stretch/>
        </p:blipFill>
        <p:spPr bwMode="auto">
          <a:xfrm>
            <a:off x="856448" y="1373433"/>
            <a:ext cx="7309959" cy="47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960065" y="3660817"/>
            <a:ext cx="1589314"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60065" y="3448545"/>
            <a:ext cx="4169228" cy="212272"/>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5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 coli, Shiga Toxin Producing (STEC) infection</a:t>
            </a:r>
            <a:endParaRPr lang="en-US" sz="2800" dirty="0"/>
          </a:p>
        </p:txBody>
      </p:sp>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t="3250" r="15323" b="2663"/>
          <a:stretch/>
        </p:blipFill>
        <p:spPr bwMode="auto">
          <a:xfrm>
            <a:off x="856448" y="1373433"/>
            <a:ext cx="7309959" cy="47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960065" y="3660817"/>
            <a:ext cx="1589314"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60065" y="3459431"/>
            <a:ext cx="4169228"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0065" y="2759513"/>
            <a:ext cx="2862942" cy="661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6392" y="3845874"/>
            <a:ext cx="3145971" cy="240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99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 coli, Shiga Toxin Producing (STEC) infection</a:t>
            </a:r>
            <a:endParaRPr lang="en-US" sz="2800" dirty="0"/>
          </a:p>
        </p:txBody>
      </p:sp>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t="3250" r="15323" b="2663"/>
          <a:stretch/>
        </p:blipFill>
        <p:spPr bwMode="auto">
          <a:xfrm>
            <a:off x="856448" y="1373433"/>
            <a:ext cx="7309959" cy="47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960065" y="3660817"/>
            <a:ext cx="1589314"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60065" y="3459431"/>
            <a:ext cx="4169228"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0065" y="2759513"/>
            <a:ext cx="2862942" cy="661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6392" y="3845874"/>
            <a:ext cx="3145971" cy="240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08445" y="2598390"/>
            <a:ext cx="5661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X</a:t>
            </a:r>
            <a:endParaRPr lang="en-US" sz="5400" b="1" cap="none" spc="0" dirty="0">
              <a:ln/>
              <a:solidFill>
                <a:srgbClr val="FF0000"/>
              </a:solidFill>
              <a:effectLst/>
            </a:endParaRPr>
          </a:p>
        </p:txBody>
      </p:sp>
      <p:sp>
        <p:nvSpPr>
          <p:cNvPr id="9" name="Rectangle 8"/>
          <p:cNvSpPr/>
          <p:nvPr/>
        </p:nvSpPr>
        <p:spPr>
          <a:xfrm>
            <a:off x="2049218" y="3611830"/>
            <a:ext cx="466794"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smtClean="0">
                <a:ln/>
                <a:solidFill>
                  <a:srgbClr val="FF0000"/>
                </a:solidFill>
                <a:effectLst/>
              </a:rPr>
              <a:t>X</a:t>
            </a:r>
            <a:endParaRPr lang="en-US" sz="5400" b="1" cap="none" spc="0" dirty="0">
              <a:ln/>
              <a:solidFill>
                <a:srgbClr val="FF0000"/>
              </a:solidFill>
              <a:effectLst/>
            </a:endParaRPr>
          </a:p>
        </p:txBody>
      </p:sp>
    </p:spTree>
    <p:extLst>
      <p:ext uri="{BB962C8B-B14F-4D97-AF65-F5344CB8AC3E}">
        <p14:creationId xmlns:p14="http://schemas.microsoft.com/office/powerpoint/2010/main" val="385783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Hepatitis A</a:t>
            </a:r>
            <a:endParaRPr lang="en-US" sz="2800" dirty="0"/>
          </a:p>
        </p:txBody>
      </p:sp>
      <p:pic>
        <p:nvPicPr>
          <p:cNvPr id="5" name="Picture 4"/>
          <p:cNvPicPr>
            <a:picLocks noChangeAspect="1"/>
          </p:cNvPicPr>
          <p:nvPr/>
        </p:nvPicPr>
        <p:blipFill>
          <a:blip r:embed="rId3"/>
          <a:stretch>
            <a:fillRect/>
          </a:stretch>
        </p:blipFill>
        <p:spPr>
          <a:xfrm>
            <a:off x="597291" y="1247774"/>
            <a:ext cx="7949417" cy="4860925"/>
          </a:xfrm>
          <a:prstGeom prst="rect">
            <a:avLst/>
          </a:prstGeom>
        </p:spPr>
      </p:pic>
      <p:sp>
        <p:nvSpPr>
          <p:cNvPr id="6" name="Rectangle 5"/>
          <p:cNvSpPr/>
          <p:nvPr/>
        </p:nvSpPr>
        <p:spPr>
          <a:xfrm>
            <a:off x="3098799" y="3360949"/>
            <a:ext cx="4140201" cy="182352"/>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7478" y="3578696"/>
            <a:ext cx="5388430"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98799" y="3799149"/>
            <a:ext cx="444501"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46198" y="5838370"/>
            <a:ext cx="5791201" cy="18505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1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Norovirus</a:t>
            </a:r>
            <a:endParaRPr lang="en-US" sz="2800" dirty="0"/>
          </a:p>
        </p:txBody>
      </p:sp>
      <p:pic>
        <p:nvPicPr>
          <p:cNvPr id="4" name="Picture 3"/>
          <p:cNvPicPr>
            <a:picLocks noChangeAspect="1"/>
          </p:cNvPicPr>
          <p:nvPr/>
        </p:nvPicPr>
        <p:blipFill>
          <a:blip r:embed="rId3"/>
          <a:stretch>
            <a:fillRect/>
          </a:stretch>
        </p:blipFill>
        <p:spPr>
          <a:xfrm>
            <a:off x="628650" y="1245967"/>
            <a:ext cx="7886700" cy="4670866"/>
          </a:xfrm>
          <a:prstGeom prst="rect">
            <a:avLst/>
          </a:prstGeom>
        </p:spPr>
      </p:pic>
      <p:sp>
        <p:nvSpPr>
          <p:cNvPr id="7" name="Rectangle 6"/>
          <p:cNvSpPr/>
          <p:nvPr/>
        </p:nvSpPr>
        <p:spPr>
          <a:xfrm>
            <a:off x="749300" y="3898900"/>
            <a:ext cx="7200900" cy="635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09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6888"/>
            <a:ext cx="7886700" cy="1010912"/>
          </a:xfrm>
        </p:spPr>
        <p:txBody>
          <a:bodyPr>
            <a:normAutofit/>
          </a:bodyPr>
          <a:lstStyle/>
          <a:p>
            <a:r>
              <a:rPr lang="en-US" sz="2800" dirty="0" smtClean="0"/>
              <a:t>Spotted Fever </a:t>
            </a:r>
            <a:r>
              <a:rPr lang="en-US" sz="2800" dirty="0" err="1" smtClean="0"/>
              <a:t>Rickettisosis</a:t>
            </a:r>
            <a:r>
              <a:rPr lang="en-US" sz="2800" dirty="0" smtClean="0"/>
              <a:t> (SFR)</a:t>
            </a:r>
            <a:endParaRPr lang="en-US" sz="2800" dirty="0"/>
          </a:p>
        </p:txBody>
      </p:sp>
      <p:pic>
        <p:nvPicPr>
          <p:cNvPr id="9" name="Picture 8"/>
          <p:cNvPicPr>
            <a:picLocks noChangeAspect="1"/>
          </p:cNvPicPr>
          <p:nvPr/>
        </p:nvPicPr>
        <p:blipFill rotWithShape="1">
          <a:blip r:embed="rId3"/>
          <a:srcRect b="93545"/>
          <a:stretch/>
        </p:blipFill>
        <p:spPr>
          <a:xfrm>
            <a:off x="1009650" y="1071825"/>
            <a:ext cx="7124700" cy="425450"/>
          </a:xfrm>
          <a:prstGeom prst="rect">
            <a:avLst/>
          </a:prstGeom>
        </p:spPr>
      </p:pic>
      <p:pic>
        <p:nvPicPr>
          <p:cNvPr id="10" name="Picture 9"/>
          <p:cNvPicPr>
            <a:picLocks noChangeAspect="1"/>
          </p:cNvPicPr>
          <p:nvPr/>
        </p:nvPicPr>
        <p:blipFill rotWithShape="1">
          <a:blip r:embed="rId3"/>
          <a:srcRect t="20713"/>
          <a:stretch/>
        </p:blipFill>
        <p:spPr>
          <a:xfrm>
            <a:off x="1009650" y="1484575"/>
            <a:ext cx="7124700" cy="5226050"/>
          </a:xfrm>
          <a:prstGeom prst="rect">
            <a:avLst/>
          </a:prstGeom>
        </p:spPr>
      </p:pic>
      <p:sp>
        <p:nvSpPr>
          <p:cNvPr id="7" name="Rectangle 6"/>
          <p:cNvSpPr/>
          <p:nvPr/>
        </p:nvSpPr>
        <p:spPr>
          <a:xfrm>
            <a:off x="2730499" y="2095437"/>
            <a:ext cx="4991101"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14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C0F965-679E-4964-9AA4-302CAD5CC36B}" type="slidenum">
              <a:rPr kumimoji="0" lang="en-US" sz="8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Rectangle 2"/>
          <p:cNvSpPr>
            <a:spLocks noChangeArrowheads="1"/>
          </p:cNvSpPr>
          <p:nvPr/>
        </p:nvSpPr>
        <p:spPr bwMode="auto">
          <a:xfrm>
            <a:off x="301703" y="897339"/>
            <a:ext cx="8599591" cy="52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FY20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Epi-Tech Surveillance Training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Tuesday, October 1, 2019 - Wednesday, September 30, </a:t>
            </a:r>
            <a:r>
              <a:rPr kumimoji="0" lang="en-US" altLang="en-US" sz="15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2020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DCS</a:t>
            </a:r>
            <a:r>
              <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APG, MD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Provided By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U.S. Army Medical Command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Activity ID 	Course Director 	CME Planner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2019-1389 </a:t>
            </a:r>
            <a:r>
              <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John Ambrose 	Mimi C. Eng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Accreditation 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U.S. Army Medical Command is accredited by the Accreditation Council for Continuing Medical Education (</a:t>
            </a:r>
            <a:r>
              <a:rPr kumimoji="0" lang="en-US"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ACCME</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 provide continuing medical education for physicians</a:t>
            </a: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Credit Designation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U.S. Army Medical Command designates this Live Activity for a maximum of 5 AMA PRA Category 1 Credit(s)TM. Physicians should claim only the credit commensurate with the extent of their participation in the activity</a:t>
            </a: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This is a required handout. It must be disseminated to each learner prior to the start of the activity.</a:t>
            </a: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76132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Spotted Fever </a:t>
            </a:r>
            <a:r>
              <a:rPr lang="en-US" sz="2800" dirty="0" err="1"/>
              <a:t>Rickettisosis</a:t>
            </a:r>
            <a:r>
              <a:rPr lang="en-US" sz="2800" dirty="0"/>
              <a:t> (SFR)</a:t>
            </a:r>
            <a:endParaRPr lang="en-US" sz="2400" dirty="0"/>
          </a:p>
        </p:txBody>
      </p:sp>
      <p:pic>
        <p:nvPicPr>
          <p:cNvPr id="4" name="Picture 3"/>
          <p:cNvPicPr>
            <a:picLocks noChangeAspect="1"/>
          </p:cNvPicPr>
          <p:nvPr/>
        </p:nvPicPr>
        <p:blipFill>
          <a:blip r:embed="rId2"/>
          <a:stretch>
            <a:fillRect/>
          </a:stretch>
        </p:blipFill>
        <p:spPr>
          <a:xfrm>
            <a:off x="413061" y="2565399"/>
            <a:ext cx="8317878" cy="1143002"/>
          </a:xfrm>
          <a:prstGeom prst="rect">
            <a:avLst/>
          </a:prstGeom>
        </p:spPr>
      </p:pic>
    </p:spTree>
    <p:extLst>
      <p:ext uri="{BB962C8B-B14F-4D97-AF65-F5344CB8AC3E}">
        <p14:creationId xmlns:p14="http://schemas.microsoft.com/office/powerpoint/2010/main" val="329790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Trypanosomiasis</a:t>
            </a:r>
            <a:endParaRPr lang="en-US" sz="2800" dirty="0"/>
          </a:p>
        </p:txBody>
      </p:sp>
      <p:pic>
        <p:nvPicPr>
          <p:cNvPr id="5" name="Picture 4"/>
          <p:cNvPicPr>
            <a:picLocks noChangeAspect="1"/>
          </p:cNvPicPr>
          <p:nvPr/>
        </p:nvPicPr>
        <p:blipFill rotWithShape="1">
          <a:blip r:embed="rId3"/>
          <a:srcRect t="16882"/>
          <a:stretch/>
        </p:blipFill>
        <p:spPr>
          <a:xfrm>
            <a:off x="1168086" y="1157844"/>
            <a:ext cx="6807828" cy="5337958"/>
          </a:xfrm>
          <a:prstGeom prst="rect">
            <a:avLst/>
          </a:prstGeom>
        </p:spPr>
      </p:pic>
    </p:spTree>
    <p:extLst>
      <p:ext uri="{BB962C8B-B14F-4D97-AF65-F5344CB8AC3E}">
        <p14:creationId xmlns:p14="http://schemas.microsoft.com/office/powerpoint/2010/main" val="339435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Trypanosomiasis</a:t>
            </a:r>
            <a:endParaRPr lang="en-US" sz="2800" dirty="0"/>
          </a:p>
        </p:txBody>
      </p:sp>
      <p:pic>
        <p:nvPicPr>
          <p:cNvPr id="6" name="Picture 5"/>
          <p:cNvPicPr>
            <a:picLocks noChangeAspect="1"/>
          </p:cNvPicPr>
          <p:nvPr/>
        </p:nvPicPr>
        <p:blipFill>
          <a:blip r:embed="rId3"/>
          <a:stretch>
            <a:fillRect/>
          </a:stretch>
        </p:blipFill>
        <p:spPr>
          <a:xfrm>
            <a:off x="684926" y="1411551"/>
            <a:ext cx="7774148" cy="3641462"/>
          </a:xfrm>
          <a:prstGeom prst="rect">
            <a:avLst/>
          </a:prstGeom>
        </p:spPr>
      </p:pic>
    </p:spTree>
    <p:extLst>
      <p:ext uri="{BB962C8B-B14F-4D97-AF65-F5344CB8AC3E}">
        <p14:creationId xmlns:p14="http://schemas.microsoft.com/office/powerpoint/2010/main" val="315109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Tuberculosis</a:t>
            </a:r>
            <a:endParaRPr lang="en-US" sz="2800" dirty="0"/>
          </a:p>
        </p:txBody>
      </p:sp>
      <p:pic>
        <p:nvPicPr>
          <p:cNvPr id="5" name="Picture 4"/>
          <p:cNvPicPr>
            <a:picLocks noChangeAspect="1"/>
          </p:cNvPicPr>
          <p:nvPr/>
        </p:nvPicPr>
        <p:blipFill rotWithShape="1">
          <a:blip r:embed="rId3"/>
          <a:srcRect b="39446"/>
          <a:stretch/>
        </p:blipFill>
        <p:spPr>
          <a:xfrm>
            <a:off x="505874" y="1238775"/>
            <a:ext cx="8132252" cy="4996926"/>
          </a:xfrm>
          <a:prstGeom prst="rect">
            <a:avLst/>
          </a:prstGeom>
        </p:spPr>
      </p:pic>
      <p:sp>
        <p:nvSpPr>
          <p:cNvPr id="6" name="Rectangle 5"/>
          <p:cNvSpPr/>
          <p:nvPr/>
        </p:nvSpPr>
        <p:spPr>
          <a:xfrm>
            <a:off x="645575" y="2336737"/>
            <a:ext cx="4193126"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40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Typhus Fever</a:t>
            </a:r>
            <a:endParaRPr lang="en-US" sz="2800" dirty="0"/>
          </a:p>
        </p:txBody>
      </p:sp>
      <p:pic>
        <p:nvPicPr>
          <p:cNvPr id="5" name="Picture 4"/>
          <p:cNvPicPr>
            <a:picLocks noChangeAspect="1"/>
          </p:cNvPicPr>
          <p:nvPr/>
        </p:nvPicPr>
        <p:blipFill>
          <a:blip r:embed="rId3"/>
          <a:stretch>
            <a:fillRect/>
          </a:stretch>
        </p:blipFill>
        <p:spPr>
          <a:xfrm>
            <a:off x="1004887" y="1155700"/>
            <a:ext cx="7134225" cy="5181600"/>
          </a:xfrm>
          <a:prstGeom prst="rect">
            <a:avLst/>
          </a:prstGeom>
        </p:spPr>
      </p:pic>
      <p:sp>
        <p:nvSpPr>
          <p:cNvPr id="6" name="Rectangle 5"/>
          <p:cNvSpPr/>
          <p:nvPr/>
        </p:nvSpPr>
        <p:spPr>
          <a:xfrm>
            <a:off x="2729438" y="3753743"/>
            <a:ext cx="3607862"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37300" y="3563180"/>
            <a:ext cx="1574800"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29438" y="5714810"/>
            <a:ext cx="851962"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88000" y="5511547"/>
            <a:ext cx="2235200"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07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Typhus Fever</a:t>
            </a:r>
            <a:endParaRPr lang="en-US" sz="2800" dirty="0"/>
          </a:p>
        </p:txBody>
      </p:sp>
      <p:grpSp>
        <p:nvGrpSpPr>
          <p:cNvPr id="6" name="Group 5"/>
          <p:cNvGrpSpPr/>
          <p:nvPr/>
        </p:nvGrpSpPr>
        <p:grpSpPr>
          <a:xfrm>
            <a:off x="628650" y="1157550"/>
            <a:ext cx="7894255" cy="3477950"/>
            <a:chOff x="947736" y="1173163"/>
            <a:chExt cx="7248526" cy="3193463"/>
          </a:xfrm>
        </p:grpSpPr>
        <p:pic>
          <p:nvPicPr>
            <p:cNvPr id="3" name="Picture 2"/>
            <p:cNvPicPr>
              <a:picLocks noChangeAspect="1"/>
            </p:cNvPicPr>
            <p:nvPr/>
          </p:nvPicPr>
          <p:blipFill rotWithShape="1">
            <a:blip r:embed="rId3"/>
            <a:srcRect b="55260"/>
            <a:stretch/>
          </p:blipFill>
          <p:spPr>
            <a:xfrm>
              <a:off x="947737" y="1173163"/>
              <a:ext cx="7248525" cy="2484438"/>
            </a:xfrm>
            <a:prstGeom prst="rect">
              <a:avLst/>
            </a:prstGeom>
          </p:spPr>
        </p:pic>
        <p:pic>
          <p:nvPicPr>
            <p:cNvPr id="4" name="Picture 3"/>
            <p:cNvPicPr>
              <a:picLocks noChangeAspect="1"/>
            </p:cNvPicPr>
            <p:nvPr/>
          </p:nvPicPr>
          <p:blipFill rotWithShape="1">
            <a:blip r:embed="rId3"/>
            <a:srcRect t="86821"/>
            <a:stretch/>
          </p:blipFill>
          <p:spPr>
            <a:xfrm>
              <a:off x="947736" y="3634789"/>
              <a:ext cx="7248525" cy="731837"/>
            </a:xfrm>
            <a:prstGeom prst="rect">
              <a:avLst/>
            </a:prstGeom>
          </p:spPr>
        </p:pic>
      </p:grpSp>
      <p:sp>
        <p:nvSpPr>
          <p:cNvPr id="9" name="Rectangle 8"/>
          <p:cNvSpPr/>
          <p:nvPr/>
        </p:nvSpPr>
        <p:spPr>
          <a:xfrm>
            <a:off x="749300" y="1689100"/>
            <a:ext cx="7581900" cy="876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680965" y="4930907"/>
            <a:ext cx="7782069" cy="992557"/>
          </a:xfrm>
          <a:prstGeom prst="rect">
            <a:avLst/>
          </a:prstGeom>
        </p:spPr>
      </p:pic>
    </p:spTree>
    <p:extLst>
      <p:ext uri="{BB962C8B-B14F-4D97-AF65-F5344CB8AC3E}">
        <p14:creationId xmlns:p14="http://schemas.microsoft.com/office/powerpoint/2010/main" val="332992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Varicella</a:t>
            </a:r>
            <a:endParaRPr lang="en-US" sz="2800" dirty="0"/>
          </a:p>
        </p:txBody>
      </p:sp>
      <p:pic>
        <p:nvPicPr>
          <p:cNvPr id="4" name="Picture 3"/>
          <p:cNvPicPr>
            <a:picLocks noChangeAspect="1"/>
          </p:cNvPicPr>
          <p:nvPr/>
        </p:nvPicPr>
        <p:blipFill>
          <a:blip r:embed="rId3"/>
          <a:stretch>
            <a:fillRect/>
          </a:stretch>
        </p:blipFill>
        <p:spPr>
          <a:xfrm>
            <a:off x="1369219" y="1118537"/>
            <a:ext cx="6405562" cy="5236225"/>
          </a:xfrm>
          <a:prstGeom prst="rect">
            <a:avLst/>
          </a:prstGeom>
        </p:spPr>
      </p:pic>
      <p:sp>
        <p:nvSpPr>
          <p:cNvPr id="6" name="Rectangle 5"/>
          <p:cNvSpPr/>
          <p:nvPr/>
        </p:nvSpPr>
        <p:spPr>
          <a:xfrm>
            <a:off x="1484838" y="1938886"/>
            <a:ext cx="1194862" cy="19056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339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Effects on Daily Business Processes</a:t>
            </a:r>
            <a:endParaRPr lang="en-US" sz="2800" dirty="0"/>
          </a:p>
        </p:txBody>
      </p:sp>
      <p:sp>
        <p:nvSpPr>
          <p:cNvPr id="3" name="Content Placeholder 2"/>
          <p:cNvSpPr>
            <a:spLocks noGrp="1"/>
          </p:cNvSpPr>
          <p:nvPr>
            <p:ph idx="1"/>
          </p:nvPr>
        </p:nvSpPr>
        <p:spPr/>
        <p:txBody>
          <a:bodyPr>
            <a:normAutofit/>
          </a:bodyPr>
          <a:lstStyle/>
          <a:p>
            <a:r>
              <a:rPr lang="en-US" sz="1800" dirty="0" smtClean="0"/>
              <a:t>CHCS ad </a:t>
            </a:r>
            <a:r>
              <a:rPr lang="en-US" sz="1800" dirty="0" err="1" smtClean="0"/>
              <a:t>hocs</a:t>
            </a:r>
            <a:endParaRPr lang="en-US" sz="1800" dirty="0" smtClean="0"/>
          </a:p>
          <a:p>
            <a:r>
              <a:rPr lang="en-US" sz="1800" dirty="0" smtClean="0"/>
              <a:t>Lab personnel</a:t>
            </a:r>
          </a:p>
          <a:p>
            <a:r>
              <a:rPr lang="en-US" sz="1800" dirty="0" smtClean="0"/>
              <a:t>Providers</a:t>
            </a:r>
            <a:endParaRPr lang="en-US" sz="1800" dirty="0"/>
          </a:p>
        </p:txBody>
      </p:sp>
      <p:pic>
        <p:nvPicPr>
          <p:cNvPr id="4" name="Content Placeholder 3" descr="doctor patient photo.jpg"/>
          <p:cNvPicPr>
            <a:picLocks noChangeAspect="1"/>
          </p:cNvPicPr>
          <p:nvPr/>
        </p:nvPicPr>
        <p:blipFill rotWithShape="1">
          <a:blip r:embed="rId3" cstate="print"/>
          <a:srcRect t="9018"/>
          <a:stretch/>
        </p:blipFill>
        <p:spPr>
          <a:xfrm>
            <a:off x="5661098" y="2051060"/>
            <a:ext cx="1518699" cy="1373104"/>
          </a:xfrm>
          <a:prstGeom prst="rect">
            <a:avLst/>
          </a:prstGeom>
          <a:ln>
            <a:solidFill>
              <a:schemeClr val="tx1"/>
            </a:solidFill>
          </a:ln>
        </p:spPr>
      </p:pic>
      <p:pic>
        <p:nvPicPr>
          <p:cNvPr id="5" name="Picture 2" descr="Image result for picture of laboratory">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52" r="13753"/>
          <a:stretch/>
        </p:blipFill>
        <p:spPr bwMode="auto">
          <a:xfrm>
            <a:off x="2943389" y="2137780"/>
            <a:ext cx="1752601" cy="1293813"/>
          </a:xfrm>
          <a:prstGeom prst="rect">
            <a:avLst/>
          </a:prstGeom>
          <a:solidFill>
            <a:schemeClr val="tx1"/>
          </a:solidFill>
          <a:ln>
            <a:solidFill>
              <a:schemeClr val="tx1"/>
            </a:solidFill>
          </a:ln>
        </p:spPr>
      </p:pic>
      <p:pic>
        <p:nvPicPr>
          <p:cNvPr id="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586" b="9535"/>
          <a:stretch/>
        </p:blipFill>
        <p:spPr bwMode="auto">
          <a:xfrm>
            <a:off x="1067922" y="4230471"/>
            <a:ext cx="2578911" cy="1361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447879" y="5592190"/>
            <a:ext cx="1934324"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DRSi Case Finding Module</a:t>
            </a:r>
            <a:endParaRPr lang="en-US" sz="1600" dirty="0">
              <a:latin typeface="Arial" panose="020B0604020202020204" pitchFamily="34" charset="0"/>
              <a:cs typeface="Arial" panose="020B0604020202020204" pitchFamily="34" charset="0"/>
            </a:endParaRPr>
          </a:p>
        </p:txBody>
      </p:sp>
      <p:pic>
        <p:nvPicPr>
          <p:cNvPr id="8" name="Picture 7" descr="Image result for a military silhouette">
            <a:hlinkClick r:id="rId7" tooltip="&quot;Search images of a military silhouette&quot;"/>
          </p:cNvPr>
          <p:cNvPicPr/>
          <p:nvPr/>
        </p:nvPicPr>
        <p:blipFill>
          <a:blip r:embed="rId8">
            <a:extLst>
              <a:ext uri="{BEBA8EAE-BF5A-486C-A8C5-ECC9F3942E4B}">
                <a14:imgProps xmlns:a14="http://schemas.microsoft.com/office/drawing/2010/main">
                  <a14:imgLayer r:embed="rId9">
                    <a14:imgEffect>
                      <a14:backgroundRemoval t="4167" b="100000" l="4630" r="84259"/>
                    </a14:imgEffect>
                  </a14:imgLayer>
                </a14:imgProps>
              </a:ext>
              <a:ext uri="{28A0092B-C50C-407E-A947-70E740481C1C}">
                <a14:useLocalDpi xmlns:a14="http://schemas.microsoft.com/office/drawing/2010/main" val="0"/>
              </a:ext>
            </a:extLst>
          </a:blip>
          <a:srcRect/>
          <a:stretch>
            <a:fillRect/>
          </a:stretch>
        </p:blipFill>
        <p:spPr bwMode="auto">
          <a:xfrm>
            <a:off x="4378934" y="4256912"/>
            <a:ext cx="1519470" cy="1673832"/>
          </a:xfrm>
          <a:prstGeom prst="rect">
            <a:avLst/>
          </a:prstGeom>
          <a:noFill/>
          <a:ln>
            <a:noFill/>
          </a:ln>
        </p:spPr>
      </p:pic>
      <p:pic>
        <p:nvPicPr>
          <p:cNvPr id="9" name="Picture 8"/>
          <p:cNvPicPr>
            <a:picLocks noChangeAspect="1"/>
          </p:cNvPicPr>
          <p:nvPr/>
        </p:nvPicPr>
        <p:blipFill rotWithShape="1">
          <a:blip r:embed="rId10"/>
          <a:srcRect l="-1" r="44296" b="46204"/>
          <a:stretch/>
        </p:blipFill>
        <p:spPr>
          <a:xfrm>
            <a:off x="6447607" y="4288264"/>
            <a:ext cx="2494720" cy="1294812"/>
          </a:xfrm>
          <a:prstGeom prst="rect">
            <a:avLst/>
          </a:prstGeom>
          <a:solidFill>
            <a:schemeClr val="tx1"/>
          </a:solidFill>
          <a:ln>
            <a:solidFill>
              <a:schemeClr val="tx1"/>
            </a:solidFill>
          </a:ln>
        </p:spPr>
      </p:pic>
      <p:sp>
        <p:nvSpPr>
          <p:cNvPr id="10" name="TextBox 9"/>
          <p:cNvSpPr txBox="1"/>
          <p:nvPr/>
        </p:nvSpPr>
        <p:spPr>
          <a:xfrm>
            <a:off x="6660766" y="5592190"/>
            <a:ext cx="2062183"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CHCS reports</a:t>
            </a:r>
            <a:endParaRPr lang="en-US" sz="1600"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4246289" y="3714154"/>
            <a:ext cx="413435" cy="574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283646" y="3618693"/>
            <a:ext cx="425052" cy="5736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2527" y="3445358"/>
            <a:ext cx="1934324"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Lab</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5537267" y="3431593"/>
            <a:ext cx="1934324"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Providers</a:t>
            </a:r>
            <a:endParaRPr lang="en-US" sz="1600" dirty="0">
              <a:latin typeface="Arial" panose="020B0604020202020204" pitchFamily="34" charset="0"/>
              <a:cs typeface="Arial" panose="020B0604020202020204" pitchFamily="34" charset="0"/>
            </a:endParaRPr>
          </a:p>
        </p:txBody>
      </p:sp>
      <p:cxnSp>
        <p:nvCxnSpPr>
          <p:cNvPr id="15" name="Straight Arrow Connector 14"/>
          <p:cNvCxnSpPr/>
          <p:nvPr/>
        </p:nvCxnSpPr>
        <p:spPr>
          <a:xfrm flipH="1">
            <a:off x="5452028" y="3623244"/>
            <a:ext cx="443448" cy="6027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73270" y="3691802"/>
            <a:ext cx="400973" cy="565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776379" y="4911330"/>
            <a:ext cx="586593" cy="51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09500" y="5030451"/>
            <a:ext cx="580631" cy="131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38662" y="4917901"/>
            <a:ext cx="586593" cy="51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71783" y="5037022"/>
            <a:ext cx="580631" cy="131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79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Effects on Daily Business Processes</a:t>
            </a:r>
          </a:p>
        </p:txBody>
      </p:sp>
      <p:sp>
        <p:nvSpPr>
          <p:cNvPr id="3" name="Content Placeholder 2"/>
          <p:cNvSpPr>
            <a:spLocks noGrp="1"/>
          </p:cNvSpPr>
          <p:nvPr>
            <p:ph idx="1"/>
          </p:nvPr>
        </p:nvSpPr>
        <p:spPr/>
        <p:txBody>
          <a:bodyPr>
            <a:normAutofit/>
          </a:bodyPr>
          <a:lstStyle/>
          <a:p>
            <a:r>
              <a:rPr lang="en-US" sz="1800" dirty="0" smtClean="0"/>
              <a:t>Updating ad </a:t>
            </a:r>
            <a:r>
              <a:rPr lang="en-US" sz="1800" dirty="0" err="1" smtClean="0"/>
              <a:t>hocs</a:t>
            </a:r>
            <a:r>
              <a:rPr lang="en-US" sz="1800" dirty="0" smtClean="0"/>
              <a:t>/spools</a:t>
            </a:r>
          </a:p>
          <a:p>
            <a:pPr lvl="1"/>
            <a:r>
              <a:rPr lang="en-US" sz="1800" dirty="0" smtClean="0"/>
              <a:t>Laboratory System Support Center (LSSC) – Requests for updates must come from your LAB, not public health/</a:t>
            </a:r>
            <a:r>
              <a:rPr lang="en-US" sz="1800" dirty="0" err="1" smtClean="0"/>
              <a:t>prev</a:t>
            </a:r>
            <a:r>
              <a:rPr lang="en-US" sz="1800" dirty="0" smtClean="0"/>
              <a:t> med</a:t>
            </a:r>
          </a:p>
          <a:p>
            <a:pPr lvl="1"/>
            <a:r>
              <a:rPr lang="en-US" sz="1800" dirty="0" smtClean="0"/>
              <a:t>Requests from any service should be sent to:</a:t>
            </a:r>
            <a:br>
              <a:rPr lang="en-US" sz="1800" dirty="0" smtClean="0"/>
            </a:br>
            <a:r>
              <a:rPr lang="en-US" sz="1800" dirty="0" smtClean="0">
                <a:hlinkClick r:id="rId3"/>
              </a:rPr>
              <a:t>dha.ncr.clinic-support.mbx.lssc-service-request-mailbox@mail.mil </a:t>
            </a:r>
            <a:endParaRPr lang="en-US" sz="1800" dirty="0" smtClean="0"/>
          </a:p>
          <a:p>
            <a:r>
              <a:rPr lang="en-US" sz="1800" dirty="0" err="1" smtClean="0"/>
              <a:t>Comm</a:t>
            </a:r>
            <a:r>
              <a:rPr lang="en-US" sz="1800" dirty="0" smtClean="0"/>
              <a:t> Disease weekly standup</a:t>
            </a:r>
          </a:p>
          <a:p>
            <a:r>
              <a:rPr lang="en-US" sz="1800" dirty="0" err="1" smtClean="0"/>
              <a:t>ProStaff</a:t>
            </a:r>
            <a:endParaRPr lang="en-US" sz="1800" dirty="0" smtClean="0"/>
          </a:p>
          <a:p>
            <a:r>
              <a:rPr lang="en-US" sz="1800" dirty="0" smtClean="0"/>
              <a:t>Lab</a:t>
            </a:r>
            <a:endParaRPr lang="en-US" sz="1800" dirty="0"/>
          </a:p>
        </p:txBody>
      </p:sp>
    </p:spTree>
    <p:extLst>
      <p:ext uri="{BB962C8B-B14F-4D97-AF65-F5344CB8AC3E}">
        <p14:creationId xmlns:p14="http://schemas.microsoft.com/office/powerpoint/2010/main" val="344855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6637" y="4114087"/>
            <a:ext cx="7671460" cy="2048198"/>
          </a:xfrm>
        </p:spPr>
        <p:txBody>
          <a:bodyPr>
            <a:noAutofit/>
          </a:bodyPr>
          <a:lstStyle/>
          <a:p>
            <a:pPr algn="ctr"/>
            <a:r>
              <a:rPr lang="en-US" sz="1400" b="1" dirty="0" smtClean="0">
                <a:solidFill>
                  <a:srgbClr val="000066"/>
                </a:solidFill>
                <a:latin typeface="+mn-lt"/>
                <a:cs typeface="Arial" pitchFamily="34" charset="0"/>
              </a:rPr>
              <a:t>Defense </a:t>
            </a:r>
            <a:r>
              <a:rPr lang="en-US" sz="1400" b="1" dirty="0">
                <a:solidFill>
                  <a:srgbClr val="000066"/>
                </a:solidFill>
                <a:latin typeface="+mn-lt"/>
                <a:cs typeface="Arial" pitchFamily="34" charset="0"/>
              </a:rPr>
              <a:t>Health Agency, Public Health Division, Armed Forces Health Surveillance Branch, </a:t>
            </a:r>
            <a:r>
              <a:rPr lang="en-US" sz="1400" b="1" dirty="0" smtClean="0">
                <a:solidFill>
                  <a:srgbClr val="000066"/>
                </a:solidFill>
                <a:latin typeface="+mn-lt"/>
                <a:cs typeface="Arial" pitchFamily="34" charset="0"/>
              </a:rPr>
              <a:t>AF </a:t>
            </a:r>
            <a:r>
              <a:rPr lang="en-US" sz="1400" b="1" dirty="0">
                <a:solidFill>
                  <a:srgbClr val="000066"/>
                </a:solidFill>
                <a:latin typeface="+mn-lt"/>
                <a:cs typeface="Arial" pitchFamily="34" charset="0"/>
              </a:rPr>
              <a:t>Satellite </a:t>
            </a:r>
            <a:r>
              <a:rPr lang="en-US" sz="1400" b="1" dirty="0" smtClean="0">
                <a:solidFill>
                  <a:srgbClr val="000066"/>
                </a:solidFill>
                <a:latin typeface="+mn-lt"/>
                <a:cs typeface="Arial" pitchFamily="34" charset="0"/>
              </a:rPr>
              <a:t>and USAF </a:t>
            </a:r>
            <a:r>
              <a:rPr lang="en-US" sz="1400" b="1" dirty="0">
                <a:solidFill>
                  <a:srgbClr val="000066"/>
                </a:solidFill>
                <a:latin typeface="+mn-lt"/>
                <a:cs typeface="Arial" pitchFamily="34" charset="0"/>
              </a:rPr>
              <a:t>School of Aerospace Medicine, Department of Public Health </a:t>
            </a:r>
            <a:r>
              <a:rPr lang="en-US" sz="1400" b="1" dirty="0" smtClean="0">
                <a:solidFill>
                  <a:srgbClr val="000066"/>
                </a:solidFill>
                <a:latin typeface="+mn-lt"/>
                <a:cs typeface="Arial" pitchFamily="34" charset="0"/>
              </a:rPr>
              <a:t/>
            </a:r>
            <a:br>
              <a:rPr lang="en-US" sz="1400" b="1" dirty="0" smtClean="0">
                <a:solidFill>
                  <a:srgbClr val="000066"/>
                </a:solidFill>
                <a:latin typeface="+mn-lt"/>
                <a:cs typeface="Arial" pitchFamily="34" charset="0"/>
              </a:rPr>
            </a:br>
            <a:r>
              <a:rPr lang="en-US" sz="1400" dirty="0">
                <a:solidFill>
                  <a:srgbClr val="000066"/>
                </a:solidFill>
                <a:latin typeface="+mn-lt"/>
                <a:cs typeface="Arial" pitchFamily="34" charset="0"/>
              </a:rPr>
              <a:t/>
            </a:r>
            <a:br>
              <a:rPr lang="en-US" sz="1400" dirty="0">
                <a:solidFill>
                  <a:srgbClr val="000066"/>
                </a:solidFill>
                <a:latin typeface="+mn-lt"/>
                <a:cs typeface="Arial" pitchFamily="34" charset="0"/>
              </a:rPr>
            </a:br>
            <a:r>
              <a:rPr lang="en-US" sz="1400" dirty="0">
                <a:solidFill>
                  <a:srgbClr val="000066"/>
                </a:solidFill>
                <a:latin typeface="+mn-lt"/>
                <a:cs typeface="Arial" pitchFamily="34" charset="0"/>
              </a:rPr>
              <a:t>Presented by: DoD Global Respiratory Pathogen Surveillance Program (DoDGRS)</a:t>
            </a:r>
            <a:br>
              <a:rPr lang="en-US" sz="1400" dirty="0">
                <a:solidFill>
                  <a:srgbClr val="000066"/>
                </a:solidFill>
                <a:latin typeface="+mn-lt"/>
                <a:cs typeface="Arial" pitchFamily="34" charset="0"/>
              </a:rPr>
            </a:br>
            <a:r>
              <a:rPr lang="en-US" sz="1400" b="1" dirty="0" smtClean="0">
                <a:solidFill>
                  <a:srgbClr val="000066"/>
                </a:solidFill>
                <a:latin typeface="+mn-lt"/>
              </a:rPr>
              <a:t>Laurie DeMarcus, MPH; </a:t>
            </a:r>
            <a:r>
              <a:rPr lang="en-US" sz="1400" b="1" dirty="0">
                <a:solidFill>
                  <a:srgbClr val="000066"/>
                </a:solidFill>
                <a:latin typeface="+mn-lt"/>
              </a:rPr>
              <a:t>Jeffrey </a:t>
            </a:r>
            <a:r>
              <a:rPr lang="en-US" sz="1400" b="1" dirty="0" err="1">
                <a:solidFill>
                  <a:srgbClr val="000066"/>
                </a:solidFill>
                <a:latin typeface="+mn-lt"/>
              </a:rPr>
              <a:t>Thervil</a:t>
            </a:r>
            <a:r>
              <a:rPr lang="en-US" sz="1400" b="1" dirty="0">
                <a:solidFill>
                  <a:srgbClr val="000066"/>
                </a:solidFill>
                <a:latin typeface="+mn-lt"/>
              </a:rPr>
              <a:t>, MPH; Gregory Wolff, </a:t>
            </a:r>
            <a:r>
              <a:rPr lang="en-US" sz="1400" b="1" dirty="0" smtClean="0">
                <a:solidFill>
                  <a:srgbClr val="000066"/>
                </a:solidFill>
                <a:latin typeface="+mn-lt"/>
              </a:rPr>
              <a:t>MPH</a:t>
            </a:r>
            <a:r>
              <a:rPr lang="en-US" sz="1400" dirty="0" smtClean="0">
                <a:solidFill>
                  <a:srgbClr val="000066"/>
                </a:solidFill>
                <a:latin typeface="+mn-lt"/>
                <a:cs typeface="Arial" pitchFamily="34" charset="0"/>
              </a:rPr>
              <a:t/>
            </a:r>
            <a:br>
              <a:rPr lang="en-US" sz="1400" dirty="0" smtClean="0">
                <a:solidFill>
                  <a:srgbClr val="000066"/>
                </a:solidFill>
                <a:latin typeface="+mn-lt"/>
                <a:cs typeface="Arial" pitchFamily="34" charset="0"/>
              </a:rPr>
            </a:br>
            <a:r>
              <a:rPr lang="en-US" sz="1400" dirty="0" smtClean="0">
                <a:solidFill>
                  <a:srgbClr val="000066"/>
                </a:solidFill>
                <a:latin typeface="+mn-lt"/>
                <a:cs typeface="Arial" pitchFamily="34" charset="0"/>
              </a:rPr>
              <a:t>DSN</a:t>
            </a:r>
            <a:r>
              <a:rPr lang="en-US" sz="1400" dirty="0">
                <a:solidFill>
                  <a:srgbClr val="000066"/>
                </a:solidFill>
                <a:latin typeface="+mn-lt"/>
                <a:cs typeface="Arial" pitchFamily="34" charset="0"/>
              </a:rPr>
              <a:t>: 798-3196</a:t>
            </a:r>
            <a:r>
              <a:rPr lang="en-US" sz="1400" b="1" dirty="0">
                <a:solidFill>
                  <a:srgbClr val="000066"/>
                </a:solidFill>
                <a:latin typeface="+mn-lt"/>
                <a:cs typeface="Arial" pitchFamily="34" charset="0"/>
              </a:rPr>
              <a:t> </a:t>
            </a:r>
            <a:r>
              <a:rPr lang="en-US" sz="1400" dirty="0">
                <a:solidFill>
                  <a:srgbClr val="000066"/>
                </a:solidFill>
                <a:latin typeface="+mn-lt"/>
                <a:cs typeface="Arial" pitchFamily="34" charset="0"/>
              </a:rPr>
              <a:t>(</a:t>
            </a:r>
            <a:r>
              <a:rPr lang="en-US" sz="1400" dirty="0" err="1">
                <a:solidFill>
                  <a:srgbClr val="000066"/>
                </a:solidFill>
                <a:latin typeface="+mn-lt"/>
                <a:cs typeface="Arial" pitchFamily="34" charset="0"/>
              </a:rPr>
              <a:t>Comm</a:t>
            </a:r>
            <a:r>
              <a:rPr lang="en-US" sz="1400" dirty="0">
                <a:solidFill>
                  <a:srgbClr val="000066"/>
                </a:solidFill>
                <a:latin typeface="+mn-lt"/>
                <a:cs typeface="Arial" pitchFamily="34" charset="0"/>
              </a:rPr>
              <a:t>: 937 938-3196)</a:t>
            </a:r>
            <a:br>
              <a:rPr lang="en-US" sz="1400" dirty="0">
                <a:solidFill>
                  <a:srgbClr val="000066"/>
                </a:solidFill>
                <a:latin typeface="+mn-lt"/>
                <a:cs typeface="Arial" pitchFamily="34" charset="0"/>
              </a:rPr>
            </a:br>
            <a:r>
              <a:rPr lang="en-US" sz="1400" b="1" dirty="0" smtClean="0">
                <a:solidFill>
                  <a:srgbClr val="000066"/>
                </a:solidFill>
                <a:latin typeface="+mn-lt"/>
                <a:cs typeface="Arial" pitchFamily="34" charset="0"/>
              </a:rPr>
              <a:t>28 January 2020</a:t>
            </a:r>
            <a:r>
              <a:rPr lang="en-US" sz="1400" dirty="0">
                <a:solidFill>
                  <a:srgbClr val="000066"/>
                </a:solidFill>
                <a:latin typeface="+mn-lt"/>
                <a:cs typeface="Arial" pitchFamily="34" charset="0"/>
              </a:rPr>
              <a:t/>
            </a:r>
            <a:br>
              <a:rPr lang="en-US" sz="1400" dirty="0">
                <a:solidFill>
                  <a:srgbClr val="000066"/>
                </a:solidFill>
                <a:latin typeface="+mn-lt"/>
                <a:cs typeface="Arial" pitchFamily="34" charset="0"/>
              </a:rPr>
            </a:br>
            <a:r>
              <a:rPr lang="en-US" sz="1400" dirty="0">
                <a:solidFill>
                  <a:srgbClr val="000066"/>
                </a:solidFill>
                <a:latin typeface="+mn-lt"/>
                <a:cs typeface="Arial" pitchFamily="34" charset="0"/>
              </a:rPr>
              <a:t>DISTRIBUTION STATEMENT C. Distribution authorized to U.S. Government agencies and their contractors.</a:t>
            </a:r>
            <a:r>
              <a:rPr lang="en-US" sz="1200" dirty="0">
                <a:solidFill>
                  <a:srgbClr val="000066"/>
                </a:solidFill>
                <a:latin typeface="Arial" pitchFamily="34" charset="0"/>
                <a:cs typeface="Arial" pitchFamily="34" charset="0"/>
              </a:rPr>
              <a:t/>
            </a:r>
            <a:br>
              <a:rPr lang="en-US" sz="1200" dirty="0">
                <a:solidFill>
                  <a:srgbClr val="000066"/>
                </a:solidFill>
                <a:latin typeface="Arial" pitchFamily="34" charset="0"/>
                <a:cs typeface="Arial" pitchFamily="34" charset="0"/>
              </a:rPr>
            </a:br>
            <a:endParaRPr lang="en-US" sz="1200" b="1" dirty="0">
              <a:solidFill>
                <a:srgbClr val="000066"/>
              </a:solidFill>
              <a:latin typeface="Arial" pitchFamily="34" charset="0"/>
              <a:cs typeface="Arial" pitchFamily="34" charset="0"/>
            </a:endParaRPr>
          </a:p>
        </p:txBody>
      </p:sp>
      <p:pic>
        <p:nvPicPr>
          <p:cNvPr id="9223" name="Picture 16" descr="USAFSAM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742" y="5775988"/>
            <a:ext cx="832951" cy="920609"/>
          </a:xfrm>
          <a:prstGeom prst="rect">
            <a:avLst/>
          </a:prstGeom>
          <a:noFill/>
          <a:ln w="9525">
            <a:noFill/>
            <a:miter lim="800000"/>
            <a:headEnd/>
            <a:tailEnd/>
          </a:ln>
        </p:spPr>
      </p:pic>
      <p:sp>
        <p:nvSpPr>
          <p:cNvPr id="17" name="Rectangle 2"/>
          <p:cNvSpPr txBox="1">
            <a:spLocks/>
          </p:cNvSpPr>
          <p:nvPr/>
        </p:nvSpPr>
        <p:spPr>
          <a:xfrm>
            <a:off x="1153367" y="3719646"/>
            <a:ext cx="6858000" cy="514350"/>
          </a:xfrm>
          <a:prstGeom prst="rect">
            <a:avLst/>
          </a:prstGeom>
          <a:noFill/>
        </p:spPr>
        <p:txBody>
          <a:bodyPr vert="horz" lIns="68580" tIns="34290" rIns="68580" bIns="34290" rtlCol="0" anchor="ctr">
            <a:normAutofit fontScale="90000" lnSpcReduction="10000"/>
          </a:bodyPr>
          <a:lstStyle/>
          <a:p>
            <a:pPr algn="ctr" defTabSz="685800">
              <a:spcBef>
                <a:spcPct val="0"/>
              </a:spcBef>
              <a:defRPr/>
            </a:pPr>
            <a:r>
              <a:rPr lang="en-US" sz="3300" b="1" dirty="0">
                <a:solidFill>
                  <a:srgbClr val="000066"/>
                </a:solidFill>
                <a:latin typeface="Calibri" panose="020F0502020204030204"/>
              </a:rPr>
              <a:t>Influenza </a:t>
            </a:r>
            <a:r>
              <a:rPr lang="en-US" sz="3300" b="1" dirty="0" smtClean="0">
                <a:solidFill>
                  <a:srgbClr val="000066"/>
                </a:solidFill>
                <a:latin typeface="Calibri" panose="020F0502020204030204"/>
              </a:rPr>
              <a:t>Mid-Season Update</a:t>
            </a:r>
            <a:endParaRPr lang="en-US" sz="3300" b="1" dirty="0">
              <a:solidFill>
                <a:srgbClr val="000066"/>
              </a:solidFill>
              <a:latin typeface="Calibri" panose="020F0502020204030204"/>
            </a:endParaRPr>
          </a:p>
        </p:txBody>
      </p:sp>
      <p:sp>
        <p:nvSpPr>
          <p:cNvPr id="2" name="Slide Number Placeholder 1"/>
          <p:cNvSpPr>
            <a:spLocks noGrp="1"/>
          </p:cNvSpPr>
          <p:nvPr>
            <p:ph type="sldNum" sz="quarter" idx="12"/>
          </p:nvPr>
        </p:nvSpPr>
        <p:spPr/>
        <p:txBody>
          <a:bodyPr/>
          <a:lstStyle/>
          <a:p>
            <a:pPr defTabSz="685800"/>
            <a:fld id="{8183A509-58CB-455C-8EFE-68C9BD337435}" type="slidenum">
              <a:rPr lang="en-US">
                <a:solidFill>
                  <a:prstClr val="black">
                    <a:tint val="75000"/>
                  </a:prstClr>
                </a:solidFill>
                <a:latin typeface="Calibri" panose="020F0502020204030204"/>
              </a:rPr>
              <a:pPr defTabSz="685800"/>
              <a:t>29</a:t>
            </a:fld>
            <a:endParaRPr lang="en-US" dirty="0">
              <a:solidFill>
                <a:prstClr val="black">
                  <a:tint val="75000"/>
                </a:prstClr>
              </a:solidFill>
              <a:latin typeface="Calibri" panose="020F050202020403020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961" y="5839879"/>
            <a:ext cx="856718" cy="85671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7"/>
          <a:stretch/>
        </p:blipFill>
        <p:spPr>
          <a:xfrm>
            <a:off x="6832" y="462840"/>
            <a:ext cx="9151070" cy="2955705"/>
          </a:xfrm>
          <a:prstGeom prst="rect">
            <a:avLst/>
          </a:prstGeom>
        </p:spPr>
      </p:pic>
    </p:spTree>
    <p:extLst>
      <p:ext uri="{BB962C8B-B14F-4D97-AF65-F5344CB8AC3E}">
        <p14:creationId xmlns:p14="http://schemas.microsoft.com/office/powerpoint/2010/main" val="29104807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C0F965-679E-4964-9AA4-302CAD5CC36B}" type="slidenum">
              <a:rPr kumimoji="0" lang="en-US" sz="8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TextBox 3"/>
          <p:cNvSpPr txBox="1"/>
          <p:nvPr/>
        </p:nvSpPr>
        <p:spPr>
          <a:xfrm>
            <a:off x="137805" y="785632"/>
            <a:ext cx="8848726" cy="57246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Statement of Need/Gap Analysis</a:t>
            </a:r>
            <a:b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purpose of this CME activity is to address the identified gap(s):</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Disease identification -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Verification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of disease by established case definitions have been utilized by the local health departments, Centers for Disease Control and Prevention, World Health Organization, and the Department of Defense. With the every changing list of reportable medical events and new emerging infections, case definitions change rapidly. Army epidemiologist conduct verification studies that monitor the efficiency of reporting by local public health experts and have concluded that completeness percentages for reportable medical events range as low as 35% for select diseases.</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Outbreak reporting - Recent evidence have demonstrated that outbreak reporting and communication between public health agencies is poor. In fact, the Army failed to report six outbreaks in the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DRSi</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between June 2016 and September 2016.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Surveillance techniques - Surveillance of common communicable diseases continues to be a problem among local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MTFs</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 fact, cases of campylobacter were not investigated in 2015 for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PACOM</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MTFS</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while 2016 cases of salmonella were not investigated. Civilian public health agencies are required to conduct investigations into all reportable medical events. However, DoD facilities often do not take initiative to conduct this investigation.</a:t>
            </a:r>
            <a:b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r>
            <a:b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Learning Objectives</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Based on case presentation, enhance your ability to improve case finding and surveillance practices within your local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MTF</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b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Target Audience / Scope of Practice</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Target Audience: The intended audience for this educational activity includes preventive medicine physicians, community health nurses, public health nurses, and epidemiology technicians.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Scope of Practice: This activity will improve the performance of preventive medicine personnel who conduct surveillance activities in inpatient and outpatient settings.</a:t>
            </a:r>
          </a:p>
        </p:txBody>
      </p:sp>
    </p:spTree>
    <p:extLst>
      <p:ext uri="{BB962C8B-B14F-4D97-AF65-F5344CB8AC3E}">
        <p14:creationId xmlns:p14="http://schemas.microsoft.com/office/powerpoint/2010/main" val="3846535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52146"/>
            <a:ext cx="4454660" cy="3534162"/>
          </a:xfrm>
          <a:prstGeom prst="rect">
            <a:avLst/>
          </a:prstGeom>
        </p:spPr>
      </p:pic>
      <p:sp>
        <p:nvSpPr>
          <p:cNvPr id="2" name="Title 1"/>
          <p:cNvSpPr>
            <a:spLocks noGrp="1"/>
          </p:cNvSpPr>
          <p:nvPr>
            <p:ph type="title" idx="4294967295"/>
          </p:nvPr>
        </p:nvSpPr>
        <p:spPr>
          <a:xfrm>
            <a:off x="135925" y="400050"/>
            <a:ext cx="7886700" cy="1011238"/>
          </a:xfrm>
        </p:spPr>
        <p:txBody>
          <a:bodyPr>
            <a:normAutofit/>
          </a:bodyPr>
          <a:lstStyle/>
          <a:p>
            <a:r>
              <a:rPr lang="en-US" sz="2800" dirty="0" smtClean="0"/>
              <a:t>Influenza Surveillance</a:t>
            </a:r>
            <a:endParaRPr lang="en-US" sz="2800" dirty="0"/>
          </a:p>
        </p:txBody>
      </p:sp>
      <p:sp>
        <p:nvSpPr>
          <p:cNvPr id="9" name="Content Placeholder 8"/>
          <p:cNvSpPr>
            <a:spLocks noGrp="1"/>
          </p:cNvSpPr>
          <p:nvPr>
            <p:ph idx="4294967295"/>
          </p:nvPr>
        </p:nvSpPr>
        <p:spPr>
          <a:xfrm>
            <a:off x="135925" y="1411288"/>
            <a:ext cx="4322763" cy="4665662"/>
          </a:xfrm>
        </p:spPr>
        <p:txBody>
          <a:bodyPr>
            <a:normAutofit fontScale="92500" lnSpcReduction="10000"/>
          </a:bodyPr>
          <a:lstStyle/>
          <a:p>
            <a:pPr>
              <a:lnSpc>
                <a:spcPct val="110000"/>
              </a:lnSpc>
            </a:pPr>
            <a:r>
              <a:rPr lang="en-US" sz="2000" dirty="0" smtClean="0"/>
              <a:t>DoD </a:t>
            </a:r>
            <a:r>
              <a:rPr lang="en-US" sz="2000" dirty="0"/>
              <a:t>Global Respiratory Pathogen Surveillance </a:t>
            </a:r>
            <a:r>
              <a:rPr lang="en-US" sz="2000" dirty="0" smtClean="0"/>
              <a:t>Program</a:t>
            </a:r>
          </a:p>
          <a:p>
            <a:pPr lvl="1">
              <a:lnSpc>
                <a:spcPct val="110000"/>
              </a:lnSpc>
            </a:pPr>
            <a:r>
              <a:rPr lang="en-US" sz="1800" dirty="0"/>
              <a:t>102 sentinel sites worldwide across the DoD </a:t>
            </a:r>
          </a:p>
          <a:p>
            <a:pPr lvl="1">
              <a:lnSpc>
                <a:spcPct val="110000"/>
              </a:lnSpc>
            </a:pPr>
            <a:r>
              <a:rPr lang="en-US" sz="1800" dirty="0"/>
              <a:t>Influenza-like Illness (ILI) case definition</a:t>
            </a:r>
          </a:p>
          <a:p>
            <a:pPr lvl="2">
              <a:lnSpc>
                <a:spcPct val="110000"/>
              </a:lnSpc>
            </a:pPr>
            <a:r>
              <a:rPr lang="en-US" sz="1700" dirty="0"/>
              <a:t>Fever ≥ 100.5°F  and Cough OR sore throat &lt; 72 hours duration</a:t>
            </a:r>
          </a:p>
          <a:p>
            <a:pPr marL="685800" lvl="2" indent="0">
              <a:lnSpc>
                <a:spcPct val="110000"/>
              </a:lnSpc>
              <a:buNone/>
            </a:pPr>
            <a:endParaRPr lang="en-US" sz="2000" dirty="0"/>
          </a:p>
          <a:p>
            <a:pPr lvl="1">
              <a:lnSpc>
                <a:spcPct val="110000"/>
              </a:lnSpc>
            </a:pPr>
            <a:r>
              <a:rPr lang="en-US" sz="2000" dirty="0"/>
              <a:t>Testing Capabilities</a:t>
            </a:r>
          </a:p>
          <a:p>
            <a:pPr lvl="2">
              <a:lnSpc>
                <a:spcPct val="110000"/>
              </a:lnSpc>
            </a:pPr>
            <a:r>
              <a:rPr lang="en-US" sz="1800" dirty="0"/>
              <a:t>Multiplex Respiratory Pathogen Panel</a:t>
            </a:r>
          </a:p>
          <a:p>
            <a:pPr lvl="2">
              <a:lnSpc>
                <a:spcPct val="110000"/>
              </a:lnSpc>
            </a:pPr>
            <a:r>
              <a:rPr lang="en-US" sz="1800" dirty="0"/>
              <a:t>Viral Culture</a:t>
            </a:r>
          </a:p>
          <a:p>
            <a:pPr lvl="2">
              <a:lnSpc>
                <a:spcPct val="110000"/>
              </a:lnSpc>
            </a:pPr>
            <a:r>
              <a:rPr lang="en-US" sz="1800" dirty="0"/>
              <a:t>Sequencing</a:t>
            </a:r>
          </a:p>
          <a:p>
            <a:pPr lvl="2">
              <a:lnSpc>
                <a:spcPct val="110000"/>
              </a:lnSpc>
            </a:pPr>
            <a:r>
              <a:rPr lang="en-US" sz="1800" dirty="0"/>
              <a:t>Influenza A/B and subtyping PCR</a:t>
            </a:r>
          </a:p>
          <a:p>
            <a:pPr lvl="2">
              <a:lnSpc>
                <a:spcPct val="110000"/>
              </a:lnSpc>
            </a:pPr>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897" y="5029366"/>
            <a:ext cx="2063216" cy="285160"/>
          </a:xfrm>
          <a:prstGeom prst="rect">
            <a:avLst/>
          </a:prstGeom>
        </p:spPr>
      </p:pic>
      <p:pic>
        <p:nvPicPr>
          <p:cNvPr id="13" name="Picture 12"/>
          <p:cNvPicPr>
            <a:picLocks noChangeAspect="1"/>
          </p:cNvPicPr>
          <p:nvPr/>
        </p:nvPicPr>
        <p:blipFill>
          <a:blip r:embed="rId5"/>
          <a:stretch>
            <a:fillRect/>
          </a:stretch>
        </p:blipFill>
        <p:spPr>
          <a:xfrm>
            <a:off x="6037880" y="5315106"/>
            <a:ext cx="1106966" cy="933586"/>
          </a:xfrm>
          <a:prstGeom prst="rect">
            <a:avLst/>
          </a:prstGeom>
        </p:spPr>
      </p:pic>
      <p:pic>
        <p:nvPicPr>
          <p:cNvPr id="14" name="Picture 13"/>
          <p:cNvPicPr>
            <a:picLocks noChangeAspect="1"/>
          </p:cNvPicPr>
          <p:nvPr/>
        </p:nvPicPr>
        <p:blipFill>
          <a:blip r:embed="rId6"/>
          <a:stretch>
            <a:fillRect/>
          </a:stretch>
        </p:blipFill>
        <p:spPr>
          <a:xfrm>
            <a:off x="7158259" y="5326981"/>
            <a:ext cx="1106966" cy="773543"/>
          </a:xfrm>
          <a:prstGeom prst="rect">
            <a:avLst/>
          </a:prstGeom>
        </p:spPr>
      </p:pic>
    </p:spTree>
    <p:extLst>
      <p:ext uri="{BB962C8B-B14F-4D97-AF65-F5344CB8AC3E}">
        <p14:creationId xmlns:p14="http://schemas.microsoft.com/office/powerpoint/2010/main" val="2553759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54" y="1280922"/>
            <a:ext cx="8791165" cy="4654146"/>
          </a:xfrm>
          <a:prstGeom prst="rect">
            <a:avLst/>
          </a:prstGeom>
          <a:ln>
            <a:solidFill>
              <a:schemeClr val="tx1"/>
            </a:solidFill>
          </a:ln>
        </p:spPr>
      </p:pic>
      <p:sp>
        <p:nvSpPr>
          <p:cNvPr id="2" name="Title 1"/>
          <p:cNvSpPr>
            <a:spLocks noGrp="1"/>
          </p:cNvSpPr>
          <p:nvPr>
            <p:ph type="title" idx="4294967295"/>
          </p:nvPr>
        </p:nvSpPr>
        <p:spPr>
          <a:xfrm>
            <a:off x="256317" y="269875"/>
            <a:ext cx="8580438" cy="1011238"/>
          </a:xfrm>
        </p:spPr>
        <p:txBody>
          <a:bodyPr>
            <a:normAutofit/>
          </a:bodyPr>
          <a:lstStyle/>
          <a:p>
            <a:pPr algn="ctr"/>
            <a:r>
              <a:rPr lang="en-US" sz="2400" dirty="0"/>
              <a:t>Influenza Trends for Seasons 2018-2019 through </a:t>
            </a:r>
            <a:r>
              <a:rPr lang="en-US" sz="2400" dirty="0" smtClean="0"/>
              <a:t>2019-2020</a:t>
            </a:r>
            <a:endParaRPr lang="en-US" sz="2400" dirty="0"/>
          </a:p>
        </p:txBody>
      </p:sp>
    </p:spTree>
    <p:extLst>
      <p:ext uri="{BB962C8B-B14F-4D97-AF65-F5344CB8AC3E}">
        <p14:creationId xmlns:p14="http://schemas.microsoft.com/office/powerpoint/2010/main" val="2577990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63063" y="1382315"/>
          <a:ext cx="8978462" cy="43858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258900" y="419530"/>
            <a:ext cx="8586788" cy="1011237"/>
          </a:xfrm>
        </p:spPr>
        <p:txBody>
          <a:bodyPr>
            <a:normAutofit/>
          </a:bodyPr>
          <a:lstStyle/>
          <a:p>
            <a:pPr algn="ctr"/>
            <a:r>
              <a:rPr lang="en-US" sz="2100" dirty="0"/>
              <a:t>Influenza Percent Positive for Seasons 2014-2015 through </a:t>
            </a:r>
            <a:r>
              <a:rPr lang="en-US" sz="2100" dirty="0" smtClean="0"/>
              <a:t>2019-2020</a:t>
            </a:r>
            <a:endParaRPr lang="en-US" sz="2100" dirty="0"/>
          </a:p>
        </p:txBody>
      </p:sp>
    </p:spTree>
    <p:extLst>
      <p:ext uri="{BB962C8B-B14F-4D97-AF65-F5344CB8AC3E}">
        <p14:creationId xmlns:p14="http://schemas.microsoft.com/office/powerpoint/2010/main" val="2791597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22" y="1014022"/>
            <a:ext cx="8527847" cy="5329905"/>
          </a:xfrm>
          <a:prstGeom prst="rect">
            <a:avLst/>
          </a:prstGeom>
          <a:ln>
            <a:solidFill>
              <a:schemeClr val="tx1"/>
            </a:solidFill>
          </a:ln>
        </p:spPr>
      </p:pic>
      <p:sp>
        <p:nvSpPr>
          <p:cNvPr id="2" name="Title 1"/>
          <p:cNvSpPr>
            <a:spLocks noGrp="1"/>
          </p:cNvSpPr>
          <p:nvPr>
            <p:ph type="title" idx="4294967295"/>
          </p:nvPr>
        </p:nvSpPr>
        <p:spPr>
          <a:xfrm>
            <a:off x="213576" y="190500"/>
            <a:ext cx="8669338" cy="1009650"/>
          </a:xfrm>
        </p:spPr>
        <p:txBody>
          <a:bodyPr>
            <a:normAutofit/>
          </a:bodyPr>
          <a:lstStyle/>
          <a:p>
            <a:pPr algn="ctr"/>
            <a:r>
              <a:rPr lang="en-US" sz="2050" dirty="0"/>
              <a:t>Other Respiratory Pathogens for Seasons 2018-2019 through </a:t>
            </a:r>
            <a:r>
              <a:rPr lang="en-US" sz="2050" dirty="0" smtClean="0"/>
              <a:t>2019-2020</a:t>
            </a:r>
            <a:endParaRPr lang="en-US" sz="2050" dirty="0"/>
          </a:p>
        </p:txBody>
      </p:sp>
    </p:spTree>
    <p:extLst>
      <p:ext uri="{BB962C8B-B14F-4D97-AF65-F5344CB8AC3E}">
        <p14:creationId xmlns:p14="http://schemas.microsoft.com/office/powerpoint/2010/main" val="314655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238" y="400050"/>
            <a:ext cx="7886700" cy="1011238"/>
          </a:xfrm>
        </p:spPr>
        <p:txBody>
          <a:bodyPr>
            <a:noAutofit/>
          </a:bodyPr>
          <a:lstStyle/>
          <a:p>
            <a:r>
              <a:rPr lang="en-US" sz="2400" dirty="0"/>
              <a:t>Preliminary Interim Mid-Season Vaccine Effectiveness (VE) Estimates</a:t>
            </a:r>
          </a:p>
        </p:txBody>
      </p:sp>
      <p:sp>
        <p:nvSpPr>
          <p:cNvPr id="4" name="Subtitle 3"/>
          <p:cNvSpPr txBox="1">
            <a:spLocks noGrp="1"/>
          </p:cNvSpPr>
          <p:nvPr>
            <p:ph idx="4294967295"/>
          </p:nvPr>
        </p:nvSpPr>
        <p:spPr>
          <a:xfrm>
            <a:off x="249238" y="1511300"/>
            <a:ext cx="8135938" cy="4233863"/>
          </a:xfrm>
          <a:prstGeom prst="rect">
            <a:avLst/>
          </a:prstGeom>
          <a:noFill/>
        </p:spPr>
        <p:txBody>
          <a:bodyPr wrap="square" rtlCol="0" anchor="t">
            <a:spAutoFit/>
          </a:bodyPr>
          <a:lstStyle/>
          <a:p>
            <a:pPr marL="266700" indent="-257175" algn="l">
              <a:lnSpc>
                <a:spcPct val="100000"/>
              </a:lnSpc>
              <a:spcBef>
                <a:spcPts val="480"/>
              </a:spcBef>
              <a:buFont typeface="Arial" panose="020B0604020202020204" pitchFamily="34" charset="0"/>
              <a:buChar char="•"/>
              <a:tabLst>
                <a:tab pos="266224" algn="l"/>
                <a:tab pos="266700" algn="l"/>
              </a:tabLst>
            </a:pPr>
            <a:r>
              <a:rPr lang="en-US" sz="1875" spc="-8" dirty="0">
                <a:cs typeface="Calibri"/>
              </a:rPr>
              <a:t>Case test-negative control study used to estimate VE</a:t>
            </a:r>
          </a:p>
          <a:p>
            <a:pPr marL="266700" indent="-257175" algn="l">
              <a:lnSpc>
                <a:spcPct val="100000"/>
              </a:lnSpc>
              <a:spcBef>
                <a:spcPts val="480"/>
              </a:spcBef>
              <a:buFont typeface="Arial" panose="020B0604020202020204" pitchFamily="34" charset="0"/>
              <a:buChar char="•"/>
              <a:tabLst>
                <a:tab pos="266224" algn="l"/>
                <a:tab pos="266700" algn="l"/>
              </a:tabLst>
            </a:pPr>
            <a:endParaRPr lang="en-US" sz="825" spc="-8" dirty="0">
              <a:cs typeface="Calibri"/>
            </a:endParaRPr>
          </a:p>
          <a:p>
            <a:pPr marL="266700" indent="-257175" algn="l">
              <a:lnSpc>
                <a:spcPct val="100000"/>
              </a:lnSpc>
              <a:spcBef>
                <a:spcPts val="480"/>
              </a:spcBef>
              <a:buFont typeface="Arial" panose="020B0604020202020204" pitchFamily="34" charset="0"/>
              <a:buChar char="•"/>
              <a:tabLst>
                <a:tab pos="266224" algn="l"/>
                <a:tab pos="266700" algn="l"/>
              </a:tabLst>
            </a:pPr>
            <a:r>
              <a:rPr lang="en-US" sz="1875" spc="-8" dirty="0">
                <a:cs typeface="Calibri"/>
              </a:rPr>
              <a:t>Multivariable logistic regression used to calculate odds </a:t>
            </a:r>
            <a:r>
              <a:rPr lang="en-US" sz="1875" spc="-8" dirty="0" smtClean="0">
                <a:cs typeface="Calibri"/>
              </a:rPr>
              <a:t/>
            </a:r>
            <a:br>
              <a:rPr lang="en-US" sz="1875" spc="-8" dirty="0" smtClean="0">
                <a:cs typeface="Calibri"/>
              </a:rPr>
            </a:br>
            <a:r>
              <a:rPr lang="en-US" sz="1875" spc="-8" dirty="0" smtClean="0">
                <a:cs typeface="Calibri"/>
              </a:rPr>
              <a:t>ratio </a:t>
            </a:r>
            <a:r>
              <a:rPr lang="en-US" sz="1875" spc="-8" dirty="0">
                <a:cs typeface="Calibri"/>
              </a:rPr>
              <a:t>and 95% confidence intervals</a:t>
            </a:r>
          </a:p>
          <a:p>
            <a:pPr marL="609600" lvl="1" indent="-257175" algn="l">
              <a:lnSpc>
                <a:spcPct val="100000"/>
              </a:lnSpc>
              <a:spcBef>
                <a:spcPts val="480"/>
              </a:spcBef>
              <a:buFont typeface="Arial" panose="020B0604020202020204" pitchFamily="34" charset="0"/>
              <a:buChar char="•"/>
              <a:tabLst>
                <a:tab pos="266224" algn="l"/>
                <a:tab pos="266700" algn="l"/>
              </a:tabLst>
            </a:pPr>
            <a:r>
              <a:rPr lang="en-US" sz="1600" spc="-8" dirty="0">
                <a:cs typeface="Calibri"/>
              </a:rPr>
              <a:t>VE=(1-OR)100%</a:t>
            </a:r>
          </a:p>
          <a:p>
            <a:pPr marL="266700" indent="-257175" algn="l">
              <a:lnSpc>
                <a:spcPct val="100000"/>
              </a:lnSpc>
              <a:spcBef>
                <a:spcPts val="480"/>
              </a:spcBef>
              <a:buFont typeface="Arial" panose="020B0604020202020204" pitchFamily="34" charset="0"/>
              <a:buChar char="•"/>
              <a:tabLst>
                <a:tab pos="266224" algn="l"/>
                <a:tab pos="266700" algn="l"/>
              </a:tabLst>
            </a:pPr>
            <a:endParaRPr lang="en-US" sz="825" spc="-8" dirty="0">
              <a:cs typeface="Calibri"/>
            </a:endParaRPr>
          </a:p>
          <a:p>
            <a:pPr marL="266700" indent="-257175" algn="l">
              <a:lnSpc>
                <a:spcPct val="100000"/>
              </a:lnSpc>
              <a:spcBef>
                <a:spcPts val="480"/>
              </a:spcBef>
              <a:buFont typeface="Arial" panose="020B0604020202020204" pitchFamily="34" charset="0"/>
              <a:buChar char="•"/>
              <a:tabLst>
                <a:tab pos="266224" algn="l"/>
                <a:tab pos="266700" algn="l"/>
              </a:tabLst>
            </a:pPr>
            <a:r>
              <a:rPr lang="en-US" sz="1875" spc="-8" dirty="0">
                <a:cs typeface="Calibri"/>
              </a:rPr>
              <a:t>Population: </a:t>
            </a:r>
            <a:r>
              <a:rPr lang="en-US" sz="1875" spc="-4" dirty="0">
                <a:cs typeface="Calibri"/>
              </a:rPr>
              <a:t>DoD </a:t>
            </a:r>
            <a:r>
              <a:rPr lang="en-US" sz="1875" spc="-8" dirty="0">
                <a:cs typeface="Calibri"/>
              </a:rPr>
              <a:t>healthcare </a:t>
            </a:r>
            <a:r>
              <a:rPr lang="en-US" sz="1875" spc="-4" dirty="0">
                <a:cs typeface="Calibri"/>
              </a:rPr>
              <a:t>beneficiaries </a:t>
            </a:r>
            <a:r>
              <a:rPr lang="en-US" sz="1875" spc="-8" dirty="0">
                <a:cs typeface="Calibri"/>
              </a:rPr>
              <a:t>(excluding </a:t>
            </a:r>
            <a:r>
              <a:rPr lang="en-US" sz="1875" spc="-4" dirty="0">
                <a:cs typeface="Calibri"/>
              </a:rPr>
              <a:t>Active Duty)</a:t>
            </a:r>
          </a:p>
          <a:p>
            <a:pPr marL="266700" indent="-257175" algn="l">
              <a:lnSpc>
                <a:spcPct val="100000"/>
              </a:lnSpc>
              <a:spcBef>
                <a:spcPts val="480"/>
              </a:spcBef>
              <a:buFont typeface="Arial" panose="020B0604020202020204" pitchFamily="34" charset="0"/>
              <a:buChar char="•"/>
              <a:tabLst>
                <a:tab pos="266224" algn="l"/>
                <a:tab pos="266700" algn="l"/>
              </a:tabLst>
            </a:pPr>
            <a:endParaRPr lang="en-US" sz="825" spc="-4" dirty="0">
              <a:cs typeface="Calibri"/>
            </a:endParaRPr>
          </a:p>
          <a:p>
            <a:pPr marL="266700" indent="-257175" algn="l">
              <a:lnSpc>
                <a:spcPct val="100000"/>
              </a:lnSpc>
              <a:spcBef>
                <a:spcPts val="480"/>
              </a:spcBef>
              <a:buFont typeface="Arial" panose="020B0604020202020204" pitchFamily="34" charset="0"/>
              <a:buChar char="•"/>
              <a:tabLst>
                <a:tab pos="266224" algn="l"/>
                <a:tab pos="266700" algn="l"/>
              </a:tabLst>
            </a:pPr>
            <a:r>
              <a:rPr lang="en-US" sz="1875" spc="-4" dirty="0">
                <a:cs typeface="Calibri"/>
              </a:rPr>
              <a:t>Time period: </a:t>
            </a:r>
            <a:r>
              <a:rPr lang="en-US" sz="1875" spc="-8" dirty="0">
                <a:cs typeface="Calibri"/>
              </a:rPr>
              <a:t>3Nov </a:t>
            </a:r>
            <a:r>
              <a:rPr lang="en-US" sz="1875" dirty="0">
                <a:cs typeface="Calibri"/>
              </a:rPr>
              <a:t>– 28Dec2019 </a:t>
            </a:r>
            <a:r>
              <a:rPr lang="en-US" sz="1875" spc="-4" dirty="0">
                <a:cs typeface="Calibri"/>
              </a:rPr>
              <a:t>(Weeks 45 - 52)</a:t>
            </a:r>
            <a:r>
              <a:rPr lang="en-US" sz="1875" spc="-8" dirty="0">
                <a:cs typeface="Calibri"/>
              </a:rPr>
              <a:t> </a:t>
            </a:r>
          </a:p>
          <a:p>
            <a:pPr marL="266700" indent="-257175" algn="l">
              <a:lnSpc>
                <a:spcPct val="100000"/>
              </a:lnSpc>
              <a:spcBef>
                <a:spcPts val="480"/>
              </a:spcBef>
              <a:buFont typeface="Arial" panose="020B0604020202020204" pitchFamily="34" charset="0"/>
              <a:buChar char="•"/>
              <a:tabLst>
                <a:tab pos="266224" algn="l"/>
                <a:tab pos="266700" algn="l"/>
              </a:tabLst>
            </a:pPr>
            <a:endParaRPr lang="en-US" sz="825" spc="-8" dirty="0">
              <a:cs typeface="Calibri"/>
            </a:endParaRPr>
          </a:p>
          <a:p>
            <a:pPr marL="266700" marR="82867" indent="-257175" algn="l">
              <a:lnSpc>
                <a:spcPct val="100000"/>
              </a:lnSpc>
              <a:spcBef>
                <a:spcPts val="431"/>
              </a:spcBef>
              <a:buFont typeface="Arial" panose="020B0604020202020204" pitchFamily="34" charset="0"/>
              <a:buChar char="•"/>
              <a:tabLst>
                <a:tab pos="567690" algn="l"/>
              </a:tabLst>
            </a:pPr>
            <a:r>
              <a:rPr lang="en-US" sz="1875" spc="-8" dirty="0">
                <a:cs typeface="Calibri"/>
              </a:rPr>
              <a:t>Cases confirmed by a positive </a:t>
            </a:r>
            <a:r>
              <a:rPr lang="en-US" sz="1875" spc="-4" dirty="0">
                <a:cs typeface="Calibri"/>
              </a:rPr>
              <a:t>RT-PCR or </a:t>
            </a:r>
            <a:r>
              <a:rPr lang="en-US" sz="1875" spc="-11" dirty="0">
                <a:cs typeface="Calibri"/>
              </a:rPr>
              <a:t>viral </a:t>
            </a:r>
            <a:r>
              <a:rPr lang="en-US" sz="1875" spc="-4" dirty="0">
                <a:cs typeface="Calibri"/>
              </a:rPr>
              <a:t>culture and controls tested negative</a:t>
            </a:r>
          </a:p>
          <a:p>
            <a:pPr marL="9525" marR="82867" algn="l">
              <a:lnSpc>
                <a:spcPct val="100000"/>
              </a:lnSpc>
              <a:spcBef>
                <a:spcPts val="431"/>
              </a:spcBef>
              <a:tabLst>
                <a:tab pos="567690" algn="l"/>
              </a:tabLst>
            </a:pPr>
            <a:endParaRPr lang="en-US" sz="825" spc="-4" dirty="0">
              <a:cs typeface="Calibri"/>
            </a:endParaRPr>
          </a:p>
          <a:p>
            <a:pPr marL="266700" marR="82867" indent="-257175" algn="l">
              <a:lnSpc>
                <a:spcPct val="100000"/>
              </a:lnSpc>
              <a:spcBef>
                <a:spcPts val="431"/>
              </a:spcBef>
              <a:buFont typeface="Arial" panose="020B0604020202020204" pitchFamily="34" charset="0"/>
              <a:buChar char="•"/>
              <a:tabLst>
                <a:tab pos="567690" algn="l"/>
              </a:tabLst>
            </a:pPr>
            <a:r>
              <a:rPr lang="en-US" sz="1875" spc="-4" dirty="0">
                <a:cs typeface="Calibri"/>
              </a:rPr>
              <a:t>Vaccination obtained through electronic immunization records and/or self-report</a:t>
            </a:r>
          </a:p>
        </p:txBody>
      </p:sp>
      <p:pic>
        <p:nvPicPr>
          <p:cNvPr id="5" name="Picture 4"/>
          <p:cNvPicPr>
            <a:picLocks noChangeAspect="1"/>
          </p:cNvPicPr>
          <p:nvPr/>
        </p:nvPicPr>
        <p:blipFill>
          <a:blip r:embed="rId3"/>
          <a:stretch>
            <a:fillRect/>
          </a:stretch>
        </p:blipFill>
        <p:spPr>
          <a:xfrm>
            <a:off x="6801776" y="857251"/>
            <a:ext cx="2143125" cy="2107406"/>
          </a:xfrm>
          <a:prstGeom prst="rect">
            <a:avLst/>
          </a:prstGeom>
        </p:spPr>
      </p:pic>
    </p:spTree>
    <p:extLst>
      <p:ext uri="{BB962C8B-B14F-4D97-AF65-F5344CB8AC3E}">
        <p14:creationId xmlns:p14="http://schemas.microsoft.com/office/powerpoint/2010/main" val="2394323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4205" y="338280"/>
            <a:ext cx="7886700" cy="1011238"/>
          </a:xfrm>
        </p:spPr>
        <p:txBody>
          <a:bodyPr>
            <a:normAutofit/>
          </a:bodyPr>
          <a:lstStyle/>
          <a:p>
            <a:r>
              <a:rPr lang="en-US" sz="2400" dirty="0"/>
              <a:t>Preliminary Interim Mid-Season Vaccine Effectiveness </a:t>
            </a:r>
            <a:r>
              <a:rPr lang="en-US" sz="2400" dirty="0" smtClean="0"/>
              <a:t>Estimates</a:t>
            </a:r>
            <a:endParaRPr lang="en-US" sz="2400" dirty="0"/>
          </a:p>
        </p:txBody>
      </p:sp>
      <p:sp>
        <p:nvSpPr>
          <p:cNvPr id="4" name="Content Placeholder 3"/>
          <p:cNvSpPr txBox="1">
            <a:spLocks noGrp="1"/>
          </p:cNvSpPr>
          <p:nvPr>
            <p:ph idx="4294967295"/>
          </p:nvPr>
        </p:nvSpPr>
        <p:spPr>
          <a:xfrm>
            <a:off x="284205" y="3860506"/>
            <a:ext cx="7886700" cy="2736850"/>
          </a:xfrm>
          <a:prstGeom prst="rect">
            <a:avLst/>
          </a:prstGeom>
          <a:noFill/>
        </p:spPr>
        <p:txBody>
          <a:bodyPr wrap="square" rtlCol="0" anchor="t">
            <a:spAutoFit/>
          </a:bodyPr>
          <a:lstStyle/>
          <a:p>
            <a:pPr marL="9525" marR="82867">
              <a:lnSpc>
                <a:spcPct val="100000"/>
              </a:lnSpc>
              <a:spcBef>
                <a:spcPts val="431"/>
              </a:spcBef>
              <a:tabLst>
                <a:tab pos="567690" algn="l"/>
              </a:tabLst>
            </a:pPr>
            <a:r>
              <a:rPr lang="en-US" sz="1650" spc="-4" dirty="0">
                <a:cs typeface="Calibri"/>
              </a:rPr>
              <a:t>Analysis </a:t>
            </a:r>
            <a:r>
              <a:rPr lang="en-US" sz="1650" spc="-8" dirty="0">
                <a:cs typeface="Calibri"/>
              </a:rPr>
              <a:t>by influenza </a:t>
            </a:r>
            <a:r>
              <a:rPr lang="en-US" sz="1650" spc="-4" dirty="0">
                <a:cs typeface="Calibri"/>
              </a:rPr>
              <a:t>type/subtype:</a:t>
            </a:r>
          </a:p>
          <a:p>
            <a:pPr marL="9525" marR="82867">
              <a:lnSpc>
                <a:spcPct val="100000"/>
              </a:lnSpc>
              <a:spcBef>
                <a:spcPts val="431"/>
              </a:spcBef>
              <a:tabLst>
                <a:tab pos="567690" algn="l"/>
              </a:tabLst>
            </a:pPr>
            <a:r>
              <a:rPr lang="en-US" sz="1650" spc="-4" dirty="0">
                <a:cs typeface="Calibri"/>
              </a:rPr>
              <a:t>Overall: Dependents,  Children, Adults</a:t>
            </a:r>
          </a:p>
          <a:p>
            <a:pPr marL="9525" marR="82867">
              <a:lnSpc>
                <a:spcPct val="100000"/>
              </a:lnSpc>
              <a:spcBef>
                <a:spcPts val="431"/>
              </a:spcBef>
              <a:tabLst>
                <a:tab pos="567690" algn="l"/>
              </a:tabLst>
            </a:pPr>
            <a:r>
              <a:rPr lang="en-US" sz="1650" spc="-4" dirty="0">
                <a:cs typeface="Calibri"/>
              </a:rPr>
              <a:t>B: Dependents, Children, Adults</a:t>
            </a:r>
          </a:p>
          <a:p>
            <a:pPr marL="9525" marR="82867">
              <a:lnSpc>
                <a:spcPct val="100000"/>
              </a:lnSpc>
              <a:spcBef>
                <a:spcPts val="431"/>
              </a:spcBef>
              <a:tabLst>
                <a:tab pos="567690" algn="l"/>
              </a:tabLst>
            </a:pPr>
            <a:r>
              <a:rPr lang="en-US" sz="1650" spc="-4" dirty="0">
                <a:cs typeface="Calibri"/>
              </a:rPr>
              <a:t>A (all subtypes): Dependents, Children, Adults</a:t>
            </a:r>
          </a:p>
          <a:p>
            <a:pPr marL="9525" marR="82867">
              <a:lnSpc>
                <a:spcPct val="100000"/>
              </a:lnSpc>
              <a:spcBef>
                <a:spcPts val="431"/>
              </a:spcBef>
              <a:tabLst>
                <a:tab pos="567690" algn="l"/>
              </a:tabLst>
            </a:pPr>
            <a:r>
              <a:rPr lang="en-US" sz="1650" dirty="0">
                <a:cs typeface="Calibri"/>
              </a:rPr>
              <a:t>A(H1N1)pdm09: </a:t>
            </a:r>
            <a:r>
              <a:rPr lang="en-US" sz="1650" spc="-4" dirty="0">
                <a:cs typeface="Calibri"/>
              </a:rPr>
              <a:t>Dependents, Children, Adults</a:t>
            </a:r>
          </a:p>
          <a:p>
            <a:pPr marL="9525" marR="82867">
              <a:lnSpc>
                <a:spcPct val="100000"/>
              </a:lnSpc>
              <a:spcBef>
                <a:spcPts val="431"/>
              </a:spcBef>
              <a:tabLst>
                <a:tab pos="567690" algn="l"/>
              </a:tabLst>
            </a:pPr>
            <a:r>
              <a:rPr lang="en-US" sz="1650" spc="-4" dirty="0">
                <a:cs typeface="Calibri"/>
              </a:rPr>
              <a:t>A(H3N2): Insufficient data for influenza A(H3N2) analysis </a:t>
            </a:r>
          </a:p>
          <a:p>
            <a:pPr marL="9525" marR="82867">
              <a:lnSpc>
                <a:spcPct val="100000"/>
              </a:lnSpc>
              <a:spcBef>
                <a:spcPts val="431"/>
              </a:spcBef>
              <a:tabLst>
                <a:tab pos="567690" algn="l"/>
              </a:tabLst>
            </a:pPr>
            <a:r>
              <a:rPr lang="en-US" sz="1650" spc="-4" dirty="0">
                <a:cs typeface="Calibri"/>
              </a:rPr>
              <a:t>Too sparse data to perform a 65+ year analysis</a:t>
            </a:r>
          </a:p>
          <a:p>
            <a:pPr marL="9525" marR="82867">
              <a:lnSpc>
                <a:spcPct val="100000"/>
              </a:lnSpc>
              <a:spcBef>
                <a:spcPts val="431"/>
              </a:spcBef>
              <a:tabLst>
                <a:tab pos="567690" algn="l"/>
              </a:tabLst>
            </a:pPr>
            <a:r>
              <a:rPr lang="en-US" sz="1650" spc="-4" dirty="0">
                <a:cs typeface="Calibri"/>
              </a:rPr>
              <a:t>Most models were adjusted for age, time of specimen collection, and Health and Human Services </a:t>
            </a:r>
            <a:r>
              <a:rPr lang="en-US" sz="1650" spc="-4" dirty="0" smtClean="0">
                <a:cs typeface="Calibri"/>
              </a:rPr>
              <a:t>region</a:t>
            </a:r>
            <a:endParaRPr lang="en-US" sz="1650" spc="-4" dirty="0">
              <a:cs typeface="Calibri"/>
            </a:endParaRPr>
          </a:p>
        </p:txBody>
      </p:sp>
      <p:grpSp>
        <p:nvGrpSpPr>
          <p:cNvPr id="32" name="Group 31"/>
          <p:cNvGrpSpPr/>
          <p:nvPr/>
        </p:nvGrpSpPr>
        <p:grpSpPr>
          <a:xfrm>
            <a:off x="938152" y="1724833"/>
            <a:ext cx="2750980" cy="1420563"/>
            <a:chOff x="134502" y="817581"/>
            <a:chExt cx="2405152" cy="1178489"/>
          </a:xfrm>
        </p:grpSpPr>
        <p:sp>
          <p:nvSpPr>
            <p:cNvPr id="7" name="Rounded Rectangle 6"/>
            <p:cNvSpPr/>
            <p:nvPr/>
          </p:nvSpPr>
          <p:spPr>
            <a:xfrm>
              <a:off x="892885" y="817581"/>
              <a:ext cx="1011219"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libri" panose="020F0502020204030204"/>
                </a:rPr>
                <a:t>Dependents</a:t>
              </a:r>
            </a:p>
          </p:txBody>
        </p:sp>
        <p:sp>
          <p:nvSpPr>
            <p:cNvPr id="8" name="Rounded Rectangle 7"/>
            <p:cNvSpPr/>
            <p:nvPr/>
          </p:nvSpPr>
          <p:spPr>
            <a:xfrm>
              <a:off x="134502" y="1565764"/>
              <a:ext cx="1018328"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Children </a:t>
              </a:r>
            </a:p>
            <a:p>
              <a:pPr algn="ctr" defTabSz="685800"/>
              <a:r>
                <a:rPr lang="en-US" sz="1200" dirty="0">
                  <a:solidFill>
                    <a:prstClr val="white"/>
                  </a:solidFill>
                  <a:latin typeface="Calibri" panose="020F0502020204030204"/>
                </a:rPr>
                <a:t>(2-17 years)</a:t>
              </a:r>
            </a:p>
          </p:txBody>
        </p:sp>
        <p:sp>
          <p:nvSpPr>
            <p:cNvPr id="10" name="Rounded Rectangle 9"/>
            <p:cNvSpPr/>
            <p:nvPr/>
          </p:nvSpPr>
          <p:spPr>
            <a:xfrm>
              <a:off x="1521326" y="1565764"/>
              <a:ext cx="1018328"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Adults</a:t>
              </a:r>
            </a:p>
            <a:p>
              <a:pPr algn="ctr" defTabSz="685800"/>
              <a:r>
                <a:rPr lang="en-US" sz="1200" dirty="0">
                  <a:solidFill>
                    <a:prstClr val="white"/>
                  </a:solidFill>
                  <a:latin typeface="Calibri" panose="020F0502020204030204"/>
                </a:rPr>
                <a:t>(18+ years)</a:t>
              </a:r>
            </a:p>
          </p:txBody>
        </p:sp>
        <p:cxnSp>
          <p:nvCxnSpPr>
            <p:cNvPr id="12" name="Straight Connector 11"/>
            <p:cNvCxnSpPr>
              <a:stCxn id="7" idx="2"/>
              <a:endCxn id="8" idx="0"/>
            </p:cNvCxnSpPr>
            <p:nvPr/>
          </p:nvCxnSpPr>
          <p:spPr>
            <a:xfrm flipH="1">
              <a:off x="643666" y="1247887"/>
              <a:ext cx="754829" cy="317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2"/>
              <a:endCxn id="10" idx="0"/>
            </p:cNvCxnSpPr>
            <p:nvPr/>
          </p:nvCxnSpPr>
          <p:spPr>
            <a:xfrm>
              <a:off x="1398495" y="1247887"/>
              <a:ext cx="631995" cy="31787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833257" y="1816925"/>
            <a:ext cx="3751715" cy="2604925"/>
            <a:chOff x="6224789" y="909548"/>
            <a:chExt cx="3460678" cy="2281615"/>
          </a:xfrm>
        </p:grpSpPr>
        <p:sp>
          <p:nvSpPr>
            <p:cNvPr id="9" name="Rounded Rectangle 8"/>
            <p:cNvSpPr/>
            <p:nvPr/>
          </p:nvSpPr>
          <p:spPr>
            <a:xfrm>
              <a:off x="7764394" y="909548"/>
              <a:ext cx="1422637"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00" dirty="0">
                  <a:solidFill>
                    <a:prstClr val="white"/>
                  </a:solidFill>
                  <a:latin typeface="Calibri" panose="020F0502020204030204"/>
                </a:rPr>
                <a:t>Overall</a:t>
              </a:r>
            </a:p>
            <a:p>
              <a:pPr algn="ctr" defTabSz="685800"/>
              <a:r>
                <a:rPr lang="en-US" sz="1100" dirty="0">
                  <a:solidFill>
                    <a:prstClr val="white"/>
                  </a:solidFill>
                  <a:latin typeface="Calibri" panose="020F0502020204030204"/>
                </a:rPr>
                <a:t>(any positive flu)</a:t>
              </a:r>
              <a:endParaRPr lang="en-US" dirty="0">
                <a:solidFill>
                  <a:prstClr val="white"/>
                </a:solidFill>
                <a:latin typeface="Calibri" panose="020F0502020204030204"/>
              </a:endParaRPr>
            </a:p>
          </p:txBody>
        </p:sp>
        <p:sp>
          <p:nvSpPr>
            <p:cNvPr id="15" name="Rounded Rectangle 14"/>
            <p:cNvSpPr/>
            <p:nvPr/>
          </p:nvSpPr>
          <p:spPr>
            <a:xfrm>
              <a:off x="6964743" y="1530086"/>
              <a:ext cx="1011219"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00" dirty="0">
                  <a:solidFill>
                    <a:prstClr val="white"/>
                  </a:solidFill>
                  <a:latin typeface="Calibri" panose="020F0502020204030204"/>
                </a:rPr>
                <a:t>A (all subtypes)</a:t>
              </a:r>
            </a:p>
          </p:txBody>
        </p:sp>
        <p:sp>
          <p:nvSpPr>
            <p:cNvPr id="16" name="Rounded Rectangle 15"/>
            <p:cNvSpPr/>
            <p:nvPr/>
          </p:nvSpPr>
          <p:spPr>
            <a:xfrm>
              <a:off x="8674248" y="1500766"/>
              <a:ext cx="1011219"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00" b="1" dirty="0">
                  <a:solidFill>
                    <a:prstClr val="white"/>
                  </a:solidFill>
                  <a:latin typeface="Calibri" panose="020F0502020204030204"/>
                </a:rPr>
                <a:t>B</a:t>
              </a:r>
            </a:p>
          </p:txBody>
        </p:sp>
        <p:sp>
          <p:nvSpPr>
            <p:cNvPr id="17" name="Rounded Rectangle 16"/>
            <p:cNvSpPr/>
            <p:nvPr/>
          </p:nvSpPr>
          <p:spPr>
            <a:xfrm>
              <a:off x="6868403" y="2760857"/>
              <a:ext cx="1203897"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00" dirty="0">
                  <a:solidFill>
                    <a:prstClr val="white"/>
                  </a:solidFill>
                  <a:latin typeface="Calibri" panose="020F0502020204030204"/>
                </a:rPr>
                <a:t>A(H1N1)pdm09</a:t>
              </a:r>
            </a:p>
          </p:txBody>
        </p:sp>
        <p:sp>
          <p:nvSpPr>
            <p:cNvPr id="18" name="Rounded Rectangle 17"/>
            <p:cNvSpPr/>
            <p:nvPr/>
          </p:nvSpPr>
          <p:spPr>
            <a:xfrm>
              <a:off x="7663029" y="2159334"/>
              <a:ext cx="1011219"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00" dirty="0">
                  <a:solidFill>
                    <a:prstClr val="white"/>
                  </a:solidFill>
                  <a:latin typeface="Calibri" panose="020F0502020204030204"/>
                </a:rPr>
                <a:t>A(H3N2)</a:t>
              </a:r>
            </a:p>
          </p:txBody>
        </p:sp>
        <p:sp>
          <p:nvSpPr>
            <p:cNvPr id="19" name="Rounded Rectangle 18"/>
            <p:cNvSpPr/>
            <p:nvPr/>
          </p:nvSpPr>
          <p:spPr>
            <a:xfrm>
              <a:off x="6224789" y="2134487"/>
              <a:ext cx="1011219" cy="430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100" dirty="0">
                  <a:solidFill>
                    <a:prstClr val="white"/>
                  </a:solidFill>
                  <a:latin typeface="Calibri" panose="020F0502020204030204"/>
                </a:rPr>
                <a:t>A/Not subtyped</a:t>
              </a:r>
            </a:p>
          </p:txBody>
        </p:sp>
        <p:cxnSp>
          <p:nvCxnSpPr>
            <p:cNvPr id="21" name="Straight Connector 20"/>
            <p:cNvCxnSpPr>
              <a:stCxn id="9" idx="2"/>
              <a:endCxn id="16" idx="0"/>
            </p:cNvCxnSpPr>
            <p:nvPr/>
          </p:nvCxnSpPr>
          <p:spPr>
            <a:xfrm>
              <a:off x="8475713" y="1339854"/>
              <a:ext cx="704145" cy="160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5" idx="0"/>
            </p:cNvCxnSpPr>
            <p:nvPr/>
          </p:nvCxnSpPr>
          <p:spPr>
            <a:xfrm flipH="1">
              <a:off x="7470353" y="1339854"/>
              <a:ext cx="1005360" cy="190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2"/>
              <a:endCxn id="19" idx="0"/>
            </p:cNvCxnSpPr>
            <p:nvPr/>
          </p:nvCxnSpPr>
          <p:spPr>
            <a:xfrm flipH="1">
              <a:off x="6730399" y="1960392"/>
              <a:ext cx="739954" cy="174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2"/>
              <a:endCxn id="17" idx="0"/>
            </p:cNvCxnSpPr>
            <p:nvPr/>
          </p:nvCxnSpPr>
          <p:spPr>
            <a:xfrm flipH="1">
              <a:off x="7470352" y="1960392"/>
              <a:ext cx="1" cy="800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2"/>
              <a:endCxn id="18" idx="0"/>
            </p:cNvCxnSpPr>
            <p:nvPr/>
          </p:nvCxnSpPr>
          <p:spPr>
            <a:xfrm>
              <a:off x="7470353" y="1960392"/>
              <a:ext cx="698286" cy="1989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805580" y="1380840"/>
            <a:ext cx="1197673" cy="338554"/>
          </a:xfrm>
          <a:prstGeom prst="rect">
            <a:avLst/>
          </a:prstGeom>
          <a:noFill/>
        </p:spPr>
        <p:txBody>
          <a:bodyPr wrap="square" rtlCol="0">
            <a:spAutoFit/>
          </a:bodyPr>
          <a:lstStyle/>
          <a:p>
            <a:pPr defTabSz="685800"/>
            <a:r>
              <a:rPr lang="en-US" sz="1600" dirty="0">
                <a:solidFill>
                  <a:prstClr val="black"/>
                </a:solidFill>
                <a:latin typeface="Calibri" panose="020F0502020204030204"/>
              </a:rPr>
              <a:t>Population</a:t>
            </a:r>
          </a:p>
        </p:txBody>
      </p:sp>
      <p:sp>
        <p:nvSpPr>
          <p:cNvPr id="6" name="TextBox 5"/>
          <p:cNvSpPr txBox="1"/>
          <p:nvPr/>
        </p:nvSpPr>
        <p:spPr>
          <a:xfrm>
            <a:off x="6033611" y="1386279"/>
            <a:ext cx="2269017" cy="338554"/>
          </a:xfrm>
          <a:prstGeom prst="rect">
            <a:avLst/>
          </a:prstGeom>
          <a:noFill/>
        </p:spPr>
        <p:txBody>
          <a:bodyPr wrap="square" rtlCol="0">
            <a:spAutoFit/>
          </a:bodyPr>
          <a:lstStyle/>
          <a:p>
            <a:pPr defTabSz="685800"/>
            <a:r>
              <a:rPr lang="en-US" sz="1600" dirty="0">
                <a:solidFill>
                  <a:prstClr val="black"/>
                </a:solidFill>
                <a:latin typeface="Calibri" panose="020F0502020204030204"/>
              </a:rPr>
              <a:t>Influenza Type/Subtypes</a:t>
            </a:r>
          </a:p>
        </p:txBody>
      </p:sp>
    </p:spTree>
    <p:extLst>
      <p:ext uri="{BB962C8B-B14F-4D97-AF65-F5344CB8AC3E}">
        <p14:creationId xmlns:p14="http://schemas.microsoft.com/office/powerpoint/2010/main" val="1796952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267" y="246705"/>
            <a:ext cx="7886700" cy="1009650"/>
          </a:xfrm>
        </p:spPr>
        <p:txBody>
          <a:bodyPr>
            <a:normAutofit/>
          </a:bodyPr>
          <a:lstStyle/>
          <a:p>
            <a:r>
              <a:rPr lang="en-US" sz="2400" dirty="0" smtClean="0"/>
              <a:t>Descriptive Summary</a:t>
            </a:r>
            <a:endParaRPr lang="en-US" sz="24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082723542"/>
              </p:ext>
            </p:extLst>
          </p:nvPr>
        </p:nvGraphicFramePr>
        <p:xfrm>
          <a:off x="4016575" y="19050"/>
          <a:ext cx="5867400" cy="3802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51201644"/>
              </p:ext>
            </p:extLst>
          </p:nvPr>
        </p:nvGraphicFramePr>
        <p:xfrm>
          <a:off x="188267" y="1207224"/>
          <a:ext cx="4042188" cy="2028202"/>
        </p:xfrm>
        <a:graphic>
          <a:graphicData uri="http://schemas.openxmlformats.org/drawingml/2006/table">
            <a:tbl>
              <a:tblPr firstRow="1" bandRow="1">
                <a:tableStyleId>{5C22544A-7EE6-4342-B048-85BDC9FD1C3A}</a:tableStyleId>
              </a:tblPr>
              <a:tblGrid>
                <a:gridCol w="1400654">
                  <a:extLst>
                    <a:ext uri="{9D8B030D-6E8A-4147-A177-3AD203B41FA5}">
                      <a16:colId xmlns:a16="http://schemas.microsoft.com/office/drawing/2014/main" val="47207564"/>
                    </a:ext>
                  </a:extLst>
                </a:gridCol>
                <a:gridCol w="788088">
                  <a:extLst>
                    <a:ext uri="{9D8B030D-6E8A-4147-A177-3AD203B41FA5}">
                      <a16:colId xmlns:a16="http://schemas.microsoft.com/office/drawing/2014/main" val="2663379691"/>
                    </a:ext>
                  </a:extLst>
                </a:gridCol>
                <a:gridCol w="835760">
                  <a:extLst>
                    <a:ext uri="{9D8B030D-6E8A-4147-A177-3AD203B41FA5}">
                      <a16:colId xmlns:a16="http://schemas.microsoft.com/office/drawing/2014/main" val="1463282671"/>
                    </a:ext>
                  </a:extLst>
                </a:gridCol>
                <a:gridCol w="1017686">
                  <a:extLst>
                    <a:ext uri="{9D8B030D-6E8A-4147-A177-3AD203B41FA5}">
                      <a16:colId xmlns:a16="http://schemas.microsoft.com/office/drawing/2014/main" val="1391130920"/>
                    </a:ext>
                  </a:extLst>
                </a:gridCol>
              </a:tblGrid>
              <a:tr h="702888">
                <a:tc>
                  <a:txBody>
                    <a:bodyPr/>
                    <a:lstStyle/>
                    <a:p>
                      <a:pPr algn="ctr"/>
                      <a:r>
                        <a:rPr lang="en-US" sz="1500" b="1" dirty="0" smtClean="0">
                          <a:solidFill>
                            <a:sysClr val="windowText" lastClr="000000"/>
                          </a:solidFill>
                        </a:rPr>
                        <a:t>Vaccination Status</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dirty="0" smtClean="0">
                          <a:solidFill>
                            <a:sysClr val="windowText" lastClr="000000"/>
                          </a:solidFill>
                        </a:rPr>
                        <a:t>Case</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dirty="0" smtClean="0">
                          <a:solidFill>
                            <a:sysClr val="windowText" lastClr="000000"/>
                          </a:solidFill>
                        </a:rPr>
                        <a:t>Control</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Total</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911459"/>
                  </a:ext>
                </a:extLst>
              </a:tr>
              <a:tr h="410013">
                <a:tc>
                  <a:txBody>
                    <a:bodyPr/>
                    <a:lstStyle/>
                    <a:p>
                      <a:pPr algn="ctr"/>
                      <a:r>
                        <a:rPr lang="en-US" sz="1500" b="1" dirty="0" smtClean="0">
                          <a:solidFill>
                            <a:sysClr val="windowText" lastClr="000000"/>
                          </a:solidFill>
                        </a:rPr>
                        <a:t>Yes</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dirty="0" smtClean="0">
                          <a:solidFill>
                            <a:sysClr val="windowText" lastClr="000000"/>
                          </a:solidFill>
                        </a:rPr>
                        <a:t>93</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dirty="0" smtClean="0">
                          <a:solidFill>
                            <a:sysClr val="windowText" lastClr="000000"/>
                          </a:solidFill>
                        </a:rPr>
                        <a:t>414</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507</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470835"/>
                  </a:ext>
                </a:extLst>
              </a:tr>
              <a:tr h="387083">
                <a:tc>
                  <a:txBody>
                    <a:bodyPr/>
                    <a:lstStyle/>
                    <a:p>
                      <a:pPr algn="ctr"/>
                      <a:r>
                        <a:rPr lang="en-US" sz="1500" b="1" dirty="0" smtClean="0">
                          <a:solidFill>
                            <a:sysClr val="windowText" lastClr="000000"/>
                          </a:solidFill>
                        </a:rPr>
                        <a:t>No</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dirty="0" smtClean="0">
                          <a:solidFill>
                            <a:sysClr val="windowText" lastClr="000000"/>
                          </a:solidFill>
                        </a:rPr>
                        <a:t>320</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dirty="0" smtClean="0">
                          <a:solidFill>
                            <a:sysClr val="windowText" lastClr="000000"/>
                          </a:solidFill>
                        </a:rPr>
                        <a:t>541</a:t>
                      </a:r>
                      <a:endParaRPr lang="en-US" sz="15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861</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9371167"/>
                  </a:ext>
                </a:extLst>
              </a:tr>
              <a:tr h="528218">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Total</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412</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955</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500" b="1" kern="1200" dirty="0" smtClean="0">
                          <a:solidFill>
                            <a:sysClr val="windowText" lastClr="000000"/>
                          </a:solidFill>
                          <a:latin typeface="+mn-lt"/>
                          <a:ea typeface="+mn-ea"/>
                          <a:cs typeface="+mn-cs"/>
                        </a:rPr>
                        <a:t>1368</a:t>
                      </a:r>
                      <a:endParaRPr lang="en-US" sz="15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770791"/>
                  </a:ext>
                </a:extLst>
              </a:tr>
            </a:tbl>
          </a:graphicData>
        </a:graphic>
      </p:graphicFrame>
      <p:sp>
        <p:nvSpPr>
          <p:cNvPr id="13" name="TextBox 12"/>
          <p:cNvSpPr txBox="1"/>
          <p:nvPr/>
        </p:nvSpPr>
        <p:spPr>
          <a:xfrm>
            <a:off x="12824" y="3414121"/>
            <a:ext cx="3978336" cy="2585323"/>
          </a:xfrm>
          <a:prstGeom prst="rect">
            <a:avLst/>
          </a:prstGeom>
          <a:noFill/>
        </p:spPr>
        <p:txBody>
          <a:bodyPr wrap="square" rtlCol="0">
            <a:spAutoFit/>
          </a:bodyPr>
          <a:lstStyle/>
          <a:p>
            <a:pPr marL="152400" indent="-257175" defTabSz="685800">
              <a:buFontTx/>
              <a:buChar char="–"/>
              <a:tabLst>
                <a:tab pos="609600" algn="l"/>
                <a:tab pos="610076" algn="l"/>
              </a:tabLst>
            </a:pPr>
            <a:r>
              <a:rPr lang="en-US" spc="-4" dirty="0">
                <a:solidFill>
                  <a:prstClr val="black"/>
                </a:solidFill>
                <a:latin typeface="Calibri" panose="020F0502020204030204"/>
                <a:cs typeface="Calibri"/>
              </a:rPr>
              <a:t>Population: 37% vaccinated</a:t>
            </a:r>
          </a:p>
          <a:p>
            <a:pPr marL="495300" lvl="1" indent="-257175" defTabSz="685800">
              <a:buFontTx/>
              <a:buChar char="–"/>
              <a:tabLst>
                <a:tab pos="609600" algn="l"/>
                <a:tab pos="610076" algn="l"/>
              </a:tabLst>
            </a:pPr>
            <a:r>
              <a:rPr lang="en-US" spc="-4" dirty="0">
                <a:solidFill>
                  <a:prstClr val="black"/>
                </a:solidFill>
                <a:latin typeface="Calibri" panose="020F0502020204030204"/>
                <a:cs typeface="Calibri"/>
              </a:rPr>
              <a:t>Cases: 23% vaccinated</a:t>
            </a:r>
          </a:p>
          <a:p>
            <a:pPr marL="495300" lvl="1" indent="-257175" defTabSz="685800">
              <a:buFontTx/>
              <a:buChar char="–"/>
              <a:tabLst>
                <a:tab pos="609600" algn="l"/>
                <a:tab pos="610076" algn="l"/>
              </a:tabLst>
            </a:pPr>
            <a:r>
              <a:rPr lang="en-US" spc="-4" dirty="0">
                <a:solidFill>
                  <a:prstClr val="black"/>
                </a:solidFill>
                <a:latin typeface="Calibri" panose="020F0502020204030204"/>
                <a:cs typeface="Calibri"/>
              </a:rPr>
              <a:t>Controls: 43% vaccinated</a:t>
            </a:r>
          </a:p>
          <a:p>
            <a:pPr marL="495300" lvl="1" indent="-257175" defTabSz="685800">
              <a:buFontTx/>
              <a:buChar char="–"/>
              <a:tabLst>
                <a:tab pos="609600" algn="l"/>
                <a:tab pos="610076" algn="l"/>
              </a:tabLst>
            </a:pPr>
            <a:r>
              <a:rPr lang="en-US" spc="-4" dirty="0">
                <a:solidFill>
                  <a:prstClr val="black"/>
                </a:solidFill>
                <a:latin typeface="Calibri" panose="020F0502020204030204"/>
                <a:cs typeface="Calibri"/>
              </a:rPr>
              <a:t>Of </a:t>
            </a:r>
            <a:r>
              <a:rPr lang="en-US" spc="-11" dirty="0">
                <a:solidFill>
                  <a:prstClr val="black"/>
                </a:solidFill>
                <a:latin typeface="Calibri" panose="020F0502020204030204"/>
                <a:cs typeface="Calibri"/>
              </a:rPr>
              <a:t>total</a:t>
            </a:r>
            <a:r>
              <a:rPr lang="en-US" spc="-41" dirty="0">
                <a:solidFill>
                  <a:prstClr val="black"/>
                </a:solidFill>
                <a:latin typeface="Calibri" panose="020F0502020204030204"/>
                <a:cs typeface="Calibri"/>
              </a:rPr>
              <a:t> </a:t>
            </a:r>
            <a:r>
              <a:rPr lang="en-US" spc="-4" dirty="0">
                <a:solidFill>
                  <a:prstClr val="black"/>
                </a:solidFill>
                <a:latin typeface="Calibri" panose="020F0502020204030204"/>
                <a:cs typeface="Calibri"/>
              </a:rPr>
              <a:t>cases:</a:t>
            </a:r>
            <a:endParaRPr lang="en-US" dirty="0">
              <a:solidFill>
                <a:prstClr val="black"/>
              </a:solidFill>
              <a:latin typeface="Calibri" panose="020F0502020204030204"/>
              <a:cs typeface="Calibri"/>
            </a:endParaRPr>
          </a:p>
          <a:p>
            <a:pPr marL="795814" lvl="2" indent="-214789" defTabSz="685800">
              <a:buFont typeface="Arial"/>
              <a:buChar char="•"/>
              <a:tabLst>
                <a:tab pos="910114" algn="l"/>
                <a:tab pos="910590" algn="l"/>
              </a:tabLst>
            </a:pPr>
            <a:r>
              <a:rPr lang="en-US" spc="-4" dirty="0">
                <a:solidFill>
                  <a:prstClr val="black"/>
                </a:solidFill>
                <a:latin typeface="Calibri" panose="020F0502020204030204"/>
                <a:cs typeface="Calibri"/>
              </a:rPr>
              <a:t>67% </a:t>
            </a:r>
            <a:r>
              <a:rPr lang="en-US" spc="-11" dirty="0">
                <a:solidFill>
                  <a:prstClr val="black"/>
                </a:solidFill>
                <a:latin typeface="Calibri" panose="020F0502020204030204"/>
                <a:cs typeface="Calibri"/>
              </a:rPr>
              <a:t>were </a:t>
            </a:r>
            <a:r>
              <a:rPr lang="en-US" spc="-4" dirty="0">
                <a:solidFill>
                  <a:prstClr val="black"/>
                </a:solidFill>
                <a:latin typeface="Calibri" panose="020F0502020204030204"/>
                <a:cs typeface="Calibri"/>
              </a:rPr>
              <a:t>influenza</a:t>
            </a:r>
            <a:r>
              <a:rPr lang="en-US" spc="-53" dirty="0">
                <a:solidFill>
                  <a:prstClr val="black"/>
                </a:solidFill>
                <a:latin typeface="Calibri" panose="020F0502020204030204"/>
                <a:cs typeface="Calibri"/>
              </a:rPr>
              <a:t> </a:t>
            </a:r>
            <a:r>
              <a:rPr lang="en-US" dirty="0">
                <a:solidFill>
                  <a:prstClr val="black"/>
                </a:solidFill>
                <a:latin typeface="Calibri" panose="020F0502020204030204"/>
                <a:cs typeface="Calibri"/>
              </a:rPr>
              <a:t>B</a:t>
            </a:r>
          </a:p>
          <a:p>
            <a:pPr marL="795814" lvl="2" indent="-214789" defTabSz="685800">
              <a:buFont typeface="Arial"/>
              <a:buChar char="•"/>
              <a:tabLst>
                <a:tab pos="910114" algn="l"/>
                <a:tab pos="910590" algn="l"/>
              </a:tabLst>
            </a:pPr>
            <a:r>
              <a:rPr lang="en-US" spc="-4" dirty="0">
                <a:solidFill>
                  <a:prstClr val="black"/>
                </a:solidFill>
                <a:latin typeface="Calibri" panose="020F0502020204030204"/>
                <a:cs typeface="Calibri"/>
              </a:rPr>
              <a:t>29% </a:t>
            </a:r>
            <a:r>
              <a:rPr lang="en-US" spc="-11" dirty="0">
                <a:solidFill>
                  <a:prstClr val="black"/>
                </a:solidFill>
                <a:latin typeface="Calibri" panose="020F0502020204030204"/>
                <a:cs typeface="Calibri"/>
              </a:rPr>
              <a:t>were </a:t>
            </a:r>
            <a:r>
              <a:rPr lang="en-US" spc="-4" dirty="0">
                <a:solidFill>
                  <a:prstClr val="black"/>
                </a:solidFill>
                <a:latin typeface="Calibri" panose="020F0502020204030204"/>
                <a:cs typeface="Calibri"/>
              </a:rPr>
              <a:t>influenza</a:t>
            </a:r>
            <a:r>
              <a:rPr lang="en-US" spc="-23" dirty="0">
                <a:solidFill>
                  <a:prstClr val="black"/>
                </a:solidFill>
                <a:latin typeface="Calibri" panose="020F0502020204030204"/>
                <a:cs typeface="Calibri"/>
              </a:rPr>
              <a:t> </a:t>
            </a:r>
            <a:r>
              <a:rPr lang="en-US" spc="-4" dirty="0">
                <a:solidFill>
                  <a:prstClr val="black"/>
                </a:solidFill>
                <a:latin typeface="Calibri" panose="020F0502020204030204"/>
                <a:cs typeface="Calibri"/>
              </a:rPr>
              <a:t>A(H1N1)pdm09</a:t>
            </a:r>
            <a:endParaRPr lang="en-US" dirty="0">
              <a:solidFill>
                <a:prstClr val="black"/>
              </a:solidFill>
              <a:latin typeface="Calibri" panose="020F0502020204030204"/>
              <a:cs typeface="Calibri"/>
            </a:endParaRPr>
          </a:p>
          <a:p>
            <a:pPr marL="795814" lvl="2" indent="-214789" defTabSz="685800">
              <a:buFont typeface="Arial"/>
              <a:buChar char="•"/>
              <a:tabLst>
                <a:tab pos="910114" algn="l"/>
                <a:tab pos="910590" algn="l"/>
              </a:tabLst>
            </a:pPr>
            <a:r>
              <a:rPr lang="en-US" spc="-4" dirty="0">
                <a:solidFill>
                  <a:prstClr val="black"/>
                </a:solidFill>
                <a:latin typeface="Calibri" panose="020F0502020204030204"/>
                <a:cs typeface="Calibri"/>
              </a:rPr>
              <a:t>3% </a:t>
            </a:r>
            <a:r>
              <a:rPr lang="en-US" spc="-11" dirty="0">
                <a:solidFill>
                  <a:prstClr val="black"/>
                </a:solidFill>
                <a:latin typeface="Calibri" panose="020F0502020204030204"/>
                <a:cs typeface="Calibri"/>
              </a:rPr>
              <a:t>were </a:t>
            </a:r>
            <a:r>
              <a:rPr lang="en-US" spc="-4" dirty="0">
                <a:solidFill>
                  <a:prstClr val="black"/>
                </a:solidFill>
                <a:latin typeface="Calibri" panose="020F0502020204030204"/>
                <a:cs typeface="Calibri"/>
              </a:rPr>
              <a:t>influenza </a:t>
            </a:r>
            <a:r>
              <a:rPr lang="en-US" dirty="0">
                <a:solidFill>
                  <a:prstClr val="black"/>
                </a:solidFill>
                <a:latin typeface="Calibri" panose="020F0502020204030204"/>
                <a:cs typeface="Calibri"/>
              </a:rPr>
              <a:t>A</a:t>
            </a:r>
            <a:r>
              <a:rPr lang="en-US" spc="-30" dirty="0">
                <a:solidFill>
                  <a:prstClr val="black"/>
                </a:solidFill>
                <a:latin typeface="Calibri" panose="020F0502020204030204"/>
                <a:cs typeface="Calibri"/>
              </a:rPr>
              <a:t> </a:t>
            </a:r>
            <a:r>
              <a:rPr lang="en-US" spc="-4" dirty="0">
                <a:solidFill>
                  <a:prstClr val="black"/>
                </a:solidFill>
                <a:latin typeface="Calibri" panose="020F0502020204030204"/>
                <a:cs typeface="Calibri"/>
              </a:rPr>
              <a:t>(H3N2)</a:t>
            </a:r>
          </a:p>
          <a:p>
            <a:pPr marL="795814" lvl="2" indent="-214789" defTabSz="685800">
              <a:buFont typeface="Arial"/>
              <a:buChar char="•"/>
              <a:tabLst>
                <a:tab pos="910114" algn="l"/>
                <a:tab pos="910590" algn="l"/>
              </a:tabLst>
            </a:pPr>
            <a:r>
              <a:rPr lang="en-US" spc="-4" dirty="0">
                <a:solidFill>
                  <a:prstClr val="black"/>
                </a:solidFill>
                <a:latin typeface="Calibri" panose="020F0502020204030204"/>
                <a:cs typeface="Calibri"/>
              </a:rPr>
              <a:t>&lt;1% were A/not subtyped</a:t>
            </a:r>
            <a:endParaRPr lang="en-US" dirty="0">
              <a:solidFill>
                <a:prstClr val="black"/>
              </a:solidFill>
              <a:latin typeface="Calibri" panose="020F0502020204030204"/>
              <a:cs typeface="Calibri"/>
            </a:endParaRPr>
          </a:p>
        </p:txBody>
      </p:sp>
      <p:sp>
        <p:nvSpPr>
          <p:cNvPr id="14" name="TextBox 13"/>
          <p:cNvSpPr txBox="1"/>
          <p:nvPr/>
        </p:nvSpPr>
        <p:spPr>
          <a:xfrm>
            <a:off x="6950275" y="4667016"/>
            <a:ext cx="2451399" cy="1077218"/>
          </a:xfrm>
          <a:prstGeom prst="rect">
            <a:avLst/>
          </a:prstGeom>
          <a:noFill/>
        </p:spPr>
        <p:txBody>
          <a:bodyPr wrap="square" rtlCol="0">
            <a:spAutoFit/>
          </a:bodyPr>
          <a:lstStyle/>
          <a:p>
            <a:pPr marL="152400" indent="-257175" defTabSz="685800">
              <a:buFontTx/>
              <a:buChar char="–"/>
              <a:tabLst>
                <a:tab pos="609600" algn="l"/>
                <a:tab pos="610076" algn="l"/>
              </a:tabLst>
            </a:pPr>
            <a:r>
              <a:rPr lang="en-US" sz="1600" spc="-4" dirty="0">
                <a:solidFill>
                  <a:prstClr val="black"/>
                </a:solidFill>
                <a:latin typeface="Calibri" panose="020F0502020204030204"/>
                <a:cs typeface="Calibri"/>
              </a:rPr>
              <a:t>Age range: 2-97 years</a:t>
            </a:r>
          </a:p>
          <a:p>
            <a:pPr marL="152400" indent="-257175" defTabSz="685800">
              <a:buFontTx/>
              <a:buChar char="–"/>
              <a:tabLst>
                <a:tab pos="609600" algn="l"/>
                <a:tab pos="610076" algn="l"/>
              </a:tabLst>
            </a:pPr>
            <a:r>
              <a:rPr lang="en-US" sz="1600" spc="-4" dirty="0">
                <a:solidFill>
                  <a:prstClr val="black"/>
                </a:solidFill>
                <a:latin typeface="Calibri" panose="020F0502020204030204"/>
                <a:cs typeface="Calibri"/>
              </a:rPr>
              <a:t>Mean: 24 years</a:t>
            </a:r>
          </a:p>
          <a:p>
            <a:pPr marL="152400" indent="-257175" defTabSz="685800">
              <a:buFontTx/>
              <a:buChar char="–"/>
              <a:tabLst>
                <a:tab pos="609600" algn="l"/>
                <a:tab pos="610076" algn="l"/>
              </a:tabLst>
            </a:pPr>
            <a:r>
              <a:rPr lang="en-US" sz="1600" spc="-4" dirty="0">
                <a:solidFill>
                  <a:prstClr val="black"/>
                </a:solidFill>
                <a:latin typeface="Calibri" panose="020F0502020204030204"/>
                <a:cs typeface="Calibri"/>
              </a:rPr>
              <a:t>Median: 13 years</a:t>
            </a:r>
          </a:p>
          <a:p>
            <a:pPr marL="152400" indent="-257175" defTabSz="685800">
              <a:buFontTx/>
              <a:buChar char="–"/>
              <a:tabLst>
                <a:tab pos="609600" algn="l"/>
                <a:tab pos="610076" algn="l"/>
              </a:tabLst>
            </a:pPr>
            <a:r>
              <a:rPr lang="en-US" sz="1600" spc="-4" dirty="0">
                <a:solidFill>
                  <a:prstClr val="black"/>
                </a:solidFill>
                <a:latin typeface="Calibri" panose="020F0502020204030204"/>
                <a:cs typeface="Calibri"/>
              </a:rPr>
              <a:t>Mode: 4 years </a:t>
            </a:r>
            <a:endParaRPr lang="en-US" sz="1600" dirty="0">
              <a:solidFill>
                <a:prstClr val="black"/>
              </a:solidFill>
              <a:latin typeface="Calibri" panose="020F0502020204030204"/>
              <a:cs typeface="Calibri"/>
            </a:endParaRPr>
          </a:p>
        </p:txBody>
      </p:sp>
      <p:pic>
        <p:nvPicPr>
          <p:cNvPr id="15" name="Picture 14"/>
          <p:cNvPicPr>
            <a:picLocks noChangeAspect="1"/>
          </p:cNvPicPr>
          <p:nvPr/>
        </p:nvPicPr>
        <p:blipFill>
          <a:blip r:embed="rId4"/>
          <a:stretch>
            <a:fillRect/>
          </a:stretch>
        </p:blipFill>
        <p:spPr>
          <a:xfrm>
            <a:off x="3618243" y="3956112"/>
            <a:ext cx="3332032" cy="2499026"/>
          </a:xfrm>
          <a:prstGeom prst="rect">
            <a:avLst/>
          </a:prstGeom>
        </p:spPr>
      </p:pic>
    </p:spTree>
    <p:extLst>
      <p:ext uri="{BB962C8B-B14F-4D97-AF65-F5344CB8AC3E}">
        <p14:creationId xmlns:p14="http://schemas.microsoft.com/office/powerpoint/2010/main" val="665017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12" y="328613"/>
            <a:ext cx="8870950" cy="473075"/>
          </a:xfrm>
        </p:spPr>
        <p:txBody>
          <a:bodyPr>
            <a:normAutofit fontScale="90000"/>
          </a:bodyPr>
          <a:lstStyle/>
          <a:p>
            <a:pPr algn="ctr"/>
            <a:r>
              <a:rPr lang="en-US" sz="2800" dirty="0" smtClean="0"/>
              <a:t>Characteristics of participants in the VE study by outcome</a:t>
            </a:r>
            <a:endParaRPr lang="en-US" sz="2800" dirty="0"/>
          </a:p>
        </p:txBody>
      </p:sp>
      <p:pic>
        <p:nvPicPr>
          <p:cNvPr id="3" name="Picture 2"/>
          <p:cNvPicPr>
            <a:picLocks noChangeAspect="1"/>
          </p:cNvPicPr>
          <p:nvPr/>
        </p:nvPicPr>
        <p:blipFill>
          <a:blip r:embed="rId3"/>
          <a:stretch>
            <a:fillRect/>
          </a:stretch>
        </p:blipFill>
        <p:spPr>
          <a:xfrm>
            <a:off x="1036122" y="826678"/>
            <a:ext cx="7036130" cy="5879692"/>
          </a:xfrm>
          <a:prstGeom prst="rect">
            <a:avLst/>
          </a:prstGeom>
        </p:spPr>
      </p:pic>
    </p:spTree>
    <p:extLst>
      <p:ext uri="{BB962C8B-B14F-4D97-AF65-F5344CB8AC3E}">
        <p14:creationId xmlns:p14="http://schemas.microsoft.com/office/powerpoint/2010/main" val="2021140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637" y="32143"/>
            <a:ext cx="7886700" cy="1011238"/>
          </a:xfrm>
        </p:spPr>
        <p:txBody>
          <a:bodyPr>
            <a:normAutofit/>
          </a:bodyPr>
          <a:lstStyle/>
          <a:p>
            <a:r>
              <a:rPr lang="en-US" sz="2400" dirty="0" smtClean="0"/>
              <a:t>Results</a:t>
            </a:r>
            <a:endParaRPr lang="en-US" dirty="0"/>
          </a:p>
        </p:txBody>
      </p:sp>
      <p:grpSp>
        <p:nvGrpSpPr>
          <p:cNvPr id="6" name="Group 5"/>
          <p:cNvGrpSpPr/>
          <p:nvPr/>
        </p:nvGrpSpPr>
        <p:grpSpPr>
          <a:xfrm>
            <a:off x="1603170" y="856897"/>
            <a:ext cx="6305796" cy="3828670"/>
            <a:chOff x="386145" y="1390915"/>
            <a:chExt cx="7247331" cy="4983404"/>
          </a:xfrm>
        </p:grpSpPr>
        <p:pic>
          <p:nvPicPr>
            <p:cNvPr id="8" name="Picture 7"/>
            <p:cNvPicPr>
              <a:picLocks noChangeAspect="1"/>
            </p:cNvPicPr>
            <p:nvPr/>
          </p:nvPicPr>
          <p:blipFill>
            <a:blip r:embed="rId3"/>
            <a:stretch>
              <a:fillRect/>
            </a:stretch>
          </p:blipFill>
          <p:spPr>
            <a:xfrm>
              <a:off x="386145" y="1390915"/>
              <a:ext cx="7047810" cy="4983404"/>
            </a:xfrm>
            <a:prstGeom prst="rect">
              <a:avLst/>
            </a:prstGeom>
          </p:spPr>
        </p:pic>
        <p:sp>
          <p:nvSpPr>
            <p:cNvPr id="3" name="TextBox 2"/>
            <p:cNvSpPr txBox="1"/>
            <p:nvPr/>
          </p:nvSpPr>
          <p:spPr>
            <a:xfrm>
              <a:off x="4492527" y="1463387"/>
              <a:ext cx="3140949" cy="340512"/>
            </a:xfrm>
            <a:prstGeom prst="rect">
              <a:avLst/>
            </a:prstGeom>
            <a:noFill/>
          </p:spPr>
          <p:txBody>
            <a:bodyPr wrap="square" rtlCol="0">
              <a:spAutoFit/>
            </a:bodyPr>
            <a:lstStyle/>
            <a:p>
              <a:pPr defTabSz="685800"/>
              <a:r>
                <a:rPr lang="en-US" sz="1100" u="sng" dirty="0">
                  <a:solidFill>
                    <a:prstClr val="black"/>
                  </a:solidFill>
                  <a:latin typeface="Calibri" panose="020F0502020204030204"/>
                </a:rPr>
                <a:t>Type/Subtype---Population---VE(95% CI)</a:t>
              </a:r>
            </a:p>
          </p:txBody>
        </p:sp>
        <p:sp>
          <p:nvSpPr>
            <p:cNvPr id="5" name="TextBox 4"/>
            <p:cNvSpPr txBox="1"/>
            <p:nvPr/>
          </p:nvSpPr>
          <p:spPr>
            <a:xfrm>
              <a:off x="4572000" y="6128098"/>
              <a:ext cx="2075902" cy="246221"/>
            </a:xfrm>
            <a:prstGeom prst="rect">
              <a:avLst/>
            </a:prstGeom>
            <a:noFill/>
          </p:spPr>
          <p:txBody>
            <a:bodyPr wrap="square" rtlCol="0">
              <a:spAutoFit/>
            </a:bodyPr>
            <a:lstStyle/>
            <a:p>
              <a:pPr defTabSz="685800"/>
              <a:r>
                <a:rPr lang="en-US" sz="1000" dirty="0">
                  <a:solidFill>
                    <a:prstClr val="black"/>
                  </a:solidFill>
                  <a:latin typeface="Calibri" panose="020F0502020204030204"/>
                </a:rPr>
                <a:t>Vaccine effectiveness (%)</a:t>
              </a:r>
            </a:p>
          </p:txBody>
        </p:sp>
      </p:grpSp>
      <p:sp>
        <p:nvSpPr>
          <p:cNvPr id="7" name="object 10"/>
          <p:cNvSpPr txBox="1"/>
          <p:nvPr/>
        </p:nvSpPr>
        <p:spPr>
          <a:xfrm>
            <a:off x="1649215" y="4831804"/>
            <a:ext cx="6040105" cy="2026196"/>
          </a:xfrm>
          <a:prstGeom prst="rect">
            <a:avLst/>
          </a:prstGeom>
        </p:spPr>
        <p:txBody>
          <a:bodyPr vert="horz" wrap="square" lIns="0" tIns="0" rIns="0" bIns="0" rtlCol="0">
            <a:spAutoFit/>
          </a:bodyPr>
          <a:lstStyle/>
          <a:p>
            <a:pPr marL="342900" indent="-223838" defTabSz="685800">
              <a:spcBef>
                <a:spcPts val="844"/>
              </a:spcBef>
              <a:buFont typeface="Arial" panose="020B0604020202020204" pitchFamily="34" charset="0"/>
              <a:buChar char="•"/>
              <a:tabLst>
                <a:tab pos="609600" algn="l"/>
                <a:tab pos="610076" algn="l"/>
              </a:tabLst>
            </a:pPr>
            <a:r>
              <a:rPr lang="en-US" spc="-15" dirty="0" smtClean="0">
                <a:solidFill>
                  <a:prstClr val="black"/>
                </a:solidFill>
                <a:latin typeface="Calibri" panose="020F0502020204030204"/>
                <a:cs typeface="Calibri"/>
              </a:rPr>
              <a:t>Early </a:t>
            </a:r>
            <a:r>
              <a:rPr lang="en-US" spc="-15" dirty="0">
                <a:solidFill>
                  <a:prstClr val="black"/>
                </a:solidFill>
                <a:latin typeface="Calibri" panose="020F0502020204030204"/>
                <a:cs typeface="Calibri"/>
              </a:rPr>
              <a:t>season results – may change as more data is received</a:t>
            </a:r>
          </a:p>
          <a:p>
            <a:pPr marL="342900" indent="-223838" defTabSz="685800">
              <a:spcBef>
                <a:spcPts val="844"/>
              </a:spcBef>
              <a:buFont typeface="Arial" panose="020B0604020202020204" pitchFamily="34" charset="0"/>
              <a:buChar char="•"/>
              <a:tabLst>
                <a:tab pos="609600" algn="l"/>
                <a:tab pos="610076" algn="l"/>
              </a:tabLst>
            </a:pPr>
            <a:r>
              <a:rPr spc="-15" dirty="0">
                <a:solidFill>
                  <a:prstClr val="black"/>
                </a:solidFill>
                <a:latin typeface="Calibri" panose="020F0502020204030204"/>
                <a:cs typeface="Calibri"/>
              </a:rPr>
              <a:t>Overall </a:t>
            </a:r>
            <a:r>
              <a:rPr spc="-4" dirty="0">
                <a:solidFill>
                  <a:prstClr val="black"/>
                </a:solidFill>
                <a:latin typeface="Calibri" panose="020F0502020204030204"/>
                <a:cs typeface="Calibri"/>
              </a:rPr>
              <a:t>VE </a:t>
            </a:r>
            <a:r>
              <a:rPr spc="-11" dirty="0">
                <a:solidFill>
                  <a:prstClr val="black"/>
                </a:solidFill>
                <a:latin typeface="Calibri" panose="020F0502020204030204"/>
                <a:cs typeface="Calibri"/>
              </a:rPr>
              <a:t>was </a:t>
            </a:r>
            <a:r>
              <a:rPr lang="en-US" spc="-11" dirty="0">
                <a:solidFill>
                  <a:prstClr val="black"/>
                </a:solidFill>
                <a:latin typeface="Calibri" panose="020F0502020204030204"/>
                <a:cs typeface="Calibri"/>
              </a:rPr>
              <a:t>moderate to highly </a:t>
            </a:r>
            <a:r>
              <a:rPr spc="-11" dirty="0">
                <a:solidFill>
                  <a:prstClr val="black"/>
                </a:solidFill>
                <a:latin typeface="Calibri" panose="020F0502020204030204"/>
                <a:cs typeface="Calibri"/>
              </a:rPr>
              <a:t>protective </a:t>
            </a:r>
            <a:r>
              <a:rPr spc="-4" dirty="0">
                <a:solidFill>
                  <a:prstClr val="black"/>
                </a:solidFill>
                <a:latin typeface="Calibri" panose="020F0502020204030204"/>
                <a:cs typeface="Calibri"/>
              </a:rPr>
              <a:t>and</a:t>
            </a:r>
            <a:r>
              <a:rPr spc="15" dirty="0">
                <a:solidFill>
                  <a:prstClr val="black"/>
                </a:solidFill>
                <a:latin typeface="Calibri" panose="020F0502020204030204"/>
                <a:cs typeface="Calibri"/>
              </a:rPr>
              <a:t> </a:t>
            </a:r>
            <a:r>
              <a:rPr spc="-8" dirty="0">
                <a:solidFill>
                  <a:prstClr val="black"/>
                </a:solidFill>
                <a:latin typeface="Calibri" panose="020F0502020204030204"/>
                <a:cs typeface="Calibri"/>
              </a:rPr>
              <a:t>significant</a:t>
            </a:r>
            <a:endParaRPr lang="en-US" spc="-8" dirty="0">
              <a:solidFill>
                <a:prstClr val="black"/>
              </a:solidFill>
              <a:latin typeface="Calibri" panose="020F0502020204030204"/>
              <a:cs typeface="Calibri"/>
            </a:endParaRPr>
          </a:p>
          <a:p>
            <a:pPr marL="342900" indent="-223838" defTabSz="685800">
              <a:spcBef>
                <a:spcPts val="844"/>
              </a:spcBef>
              <a:buFont typeface="Arial" panose="020B0604020202020204" pitchFamily="34" charset="0"/>
              <a:buChar char="•"/>
              <a:tabLst>
                <a:tab pos="609600" algn="l"/>
                <a:tab pos="610076" algn="l"/>
              </a:tabLst>
            </a:pPr>
            <a:r>
              <a:rPr lang="en-US" spc="-8" dirty="0">
                <a:solidFill>
                  <a:prstClr val="black"/>
                </a:solidFill>
                <a:latin typeface="Calibri" panose="020F0502020204030204"/>
                <a:cs typeface="Calibri"/>
              </a:rPr>
              <a:t>Influenza B in all dependents had the highest VE at </a:t>
            </a:r>
            <a:r>
              <a:rPr lang="en-US" spc="-8" dirty="0" smtClean="0">
                <a:solidFill>
                  <a:prstClr val="black"/>
                </a:solidFill>
                <a:latin typeface="Calibri" panose="020F0502020204030204"/>
                <a:cs typeface="Calibri"/>
              </a:rPr>
              <a:t>75%</a:t>
            </a:r>
          </a:p>
          <a:p>
            <a:pPr marL="800100" lvl="2" indent="-223838" defTabSz="685800">
              <a:spcBef>
                <a:spcPts val="844"/>
              </a:spcBef>
              <a:buFont typeface="Arial" panose="020B0604020202020204" pitchFamily="34" charset="0"/>
              <a:buChar char="•"/>
              <a:tabLst>
                <a:tab pos="609600" algn="l"/>
                <a:tab pos="610076" algn="l"/>
              </a:tabLst>
            </a:pPr>
            <a:r>
              <a:rPr lang="en-US" spc="-8" dirty="0">
                <a:solidFill>
                  <a:prstClr val="black"/>
                </a:solidFill>
                <a:latin typeface="Calibri" panose="020F0502020204030204"/>
                <a:cs typeface="Calibri"/>
              </a:rPr>
              <a:t>80% of influenza B cases were children</a:t>
            </a:r>
          </a:p>
          <a:p>
            <a:pPr marL="342900" indent="-223838" defTabSz="685800">
              <a:spcBef>
                <a:spcPts val="844"/>
              </a:spcBef>
              <a:buFont typeface="Arial" panose="020B0604020202020204" pitchFamily="34" charset="0"/>
              <a:buChar char="•"/>
              <a:tabLst>
                <a:tab pos="609600" algn="l"/>
                <a:tab pos="610076" algn="l"/>
              </a:tabLst>
            </a:pPr>
            <a:r>
              <a:rPr lang="en-US" spc="-8" dirty="0" smtClean="0">
                <a:solidFill>
                  <a:prstClr val="black"/>
                </a:solidFill>
                <a:latin typeface="Calibri" panose="020F0502020204030204"/>
                <a:cs typeface="Calibri"/>
              </a:rPr>
              <a:t>Influenza </a:t>
            </a:r>
            <a:r>
              <a:rPr lang="en-US" spc="-8" dirty="0">
                <a:solidFill>
                  <a:prstClr val="black"/>
                </a:solidFill>
                <a:latin typeface="Calibri" panose="020F0502020204030204"/>
                <a:cs typeface="Calibri"/>
              </a:rPr>
              <a:t>A(H1N1)pdm09 not significant in children</a:t>
            </a:r>
          </a:p>
          <a:p>
            <a:pPr marL="9525" defTabSz="685800">
              <a:tabLst>
                <a:tab pos="952500" algn="l"/>
                <a:tab pos="952976" algn="l"/>
              </a:tabLst>
            </a:pPr>
            <a:endParaRPr lang="en-US" sz="1500" spc="-4" dirty="0">
              <a:solidFill>
                <a:prstClr val="black"/>
              </a:solidFill>
              <a:latin typeface="Calibri" panose="020F0502020204030204"/>
              <a:cs typeface="Calibri"/>
            </a:endParaRPr>
          </a:p>
        </p:txBody>
      </p:sp>
    </p:spTree>
    <p:extLst>
      <p:ext uri="{BB962C8B-B14F-4D97-AF65-F5344CB8AC3E}">
        <p14:creationId xmlns:p14="http://schemas.microsoft.com/office/powerpoint/2010/main" val="944182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333632" y="678592"/>
            <a:ext cx="7886700" cy="479425"/>
          </a:xfrm>
          <a:prstGeom prst="rect">
            <a:avLst/>
          </a:prstGeom>
          <a:noFill/>
        </p:spPr>
        <p:txBody>
          <a:bodyPr wrap="square" rtlCol="0">
            <a:spAutoFit/>
          </a:bodyPr>
          <a:lstStyle/>
          <a:p>
            <a:r>
              <a:rPr lang="en-US" sz="2800" dirty="0"/>
              <a:t>Limitations</a:t>
            </a:r>
          </a:p>
        </p:txBody>
      </p:sp>
      <p:sp>
        <p:nvSpPr>
          <p:cNvPr id="3" name="Content Placeholder 2"/>
          <p:cNvSpPr>
            <a:spLocks noGrp="1"/>
          </p:cNvSpPr>
          <p:nvPr>
            <p:ph idx="4294967295"/>
          </p:nvPr>
        </p:nvSpPr>
        <p:spPr>
          <a:xfrm>
            <a:off x="333632" y="1511300"/>
            <a:ext cx="5345113" cy="4665663"/>
          </a:xfrm>
        </p:spPr>
        <p:txBody>
          <a:bodyPr>
            <a:normAutofit/>
          </a:bodyPr>
          <a:lstStyle/>
          <a:p>
            <a:r>
              <a:rPr lang="en-US" sz="2000" dirty="0" smtClean="0"/>
              <a:t>Observational study</a:t>
            </a:r>
          </a:p>
          <a:p>
            <a:pPr marL="0" indent="0">
              <a:buNone/>
            </a:pPr>
            <a:r>
              <a:rPr lang="en-US" sz="2000" dirty="0" smtClean="0"/>
              <a:t> </a:t>
            </a:r>
          </a:p>
          <a:p>
            <a:r>
              <a:rPr lang="en-US" sz="2000" dirty="0" smtClean="0"/>
              <a:t>Recall bias and documentation errors </a:t>
            </a:r>
            <a:br>
              <a:rPr lang="en-US" sz="2000" dirty="0" smtClean="0"/>
            </a:br>
            <a:r>
              <a:rPr lang="en-US" sz="2000" dirty="0" smtClean="0"/>
              <a:t>when obtaining vaccination status</a:t>
            </a:r>
            <a:br>
              <a:rPr lang="en-US" sz="2000" dirty="0" smtClean="0"/>
            </a:br>
            <a:endParaRPr lang="en-US" sz="2000" dirty="0" smtClean="0"/>
          </a:p>
          <a:p>
            <a:r>
              <a:rPr lang="en-US" sz="2000" dirty="0" smtClean="0"/>
              <a:t>Selection bias for specimen selection</a:t>
            </a:r>
            <a:br>
              <a:rPr lang="en-US" sz="2000" dirty="0" smtClean="0"/>
            </a:br>
            <a:endParaRPr lang="en-US" sz="2000" dirty="0" smtClean="0"/>
          </a:p>
          <a:p>
            <a:r>
              <a:rPr lang="en-US" sz="2000" dirty="0" smtClean="0"/>
              <a:t>Early in the season</a:t>
            </a:r>
          </a:p>
          <a:p>
            <a:endParaRPr lang="en-US" sz="2000" dirty="0"/>
          </a:p>
        </p:txBody>
      </p:sp>
      <p:pic>
        <p:nvPicPr>
          <p:cNvPr id="5" name="Picture 4"/>
          <p:cNvPicPr>
            <a:picLocks noChangeAspect="1"/>
          </p:cNvPicPr>
          <p:nvPr/>
        </p:nvPicPr>
        <p:blipFill rotWithShape="1">
          <a:blip r:embed="rId3"/>
          <a:srcRect l="10827" t="17262" r="6360" b="22322"/>
          <a:stretch/>
        </p:blipFill>
        <p:spPr>
          <a:xfrm>
            <a:off x="5398361" y="3412815"/>
            <a:ext cx="3282607" cy="1796144"/>
          </a:xfrm>
          <a:prstGeom prst="rect">
            <a:avLst/>
          </a:prstGeom>
        </p:spPr>
      </p:pic>
      <p:pic>
        <p:nvPicPr>
          <p:cNvPr id="6" name="Picture 5"/>
          <p:cNvPicPr>
            <a:picLocks noChangeAspect="1"/>
          </p:cNvPicPr>
          <p:nvPr/>
        </p:nvPicPr>
        <p:blipFill>
          <a:blip r:embed="rId4"/>
          <a:stretch>
            <a:fillRect/>
          </a:stretch>
        </p:blipFill>
        <p:spPr>
          <a:xfrm>
            <a:off x="6196701" y="1356083"/>
            <a:ext cx="1685925" cy="1521619"/>
          </a:xfrm>
          <a:prstGeom prst="rect">
            <a:avLst/>
          </a:prstGeom>
        </p:spPr>
      </p:pic>
    </p:spTree>
    <p:extLst>
      <p:ext uri="{BB962C8B-B14F-4D97-AF65-F5344CB8AC3E}">
        <p14:creationId xmlns:p14="http://schemas.microsoft.com/office/powerpoint/2010/main" val="68086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C0F965-679E-4964-9AA4-302CAD5CC36B}" type="slidenum">
              <a:rPr kumimoji="0" lang="en-US" sz="8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8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TextBox 3"/>
          <p:cNvSpPr txBox="1"/>
          <p:nvPr/>
        </p:nvSpPr>
        <p:spPr>
          <a:xfrm>
            <a:off x="352733" y="818069"/>
            <a:ext cx="8458200" cy="59093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Disclosure of Faculty/Committee Member </a:t>
            </a:r>
            <a:r>
              <a:rPr kumimoji="0" lang="en-US"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Relationships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It is the policy of the U.S. Army Medical Command that all CME planning committee/faculty/authors disclose relationships with commercial entities upon invitation of participation. Disclosure documents are reviewed for potential conflicts of interest and, if identified, they are resolved prior to confirmation of participation</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Faculty Members</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Bylsma, Victoria</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No information to disclose. </a:t>
            </a:r>
            <a:endPar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Demarcus, Laurie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Kebisek, Julianna 		- 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Thervil, Jeffrey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Wolff, Gregg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Committee Members</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Ambrose,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John		- No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Bylsma</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Victoria 		- No information to disclose.</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Constantino</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Joycelyn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Diaz, Rolando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Eng, Mimi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Gibson, Kelly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Graham-Glover</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Bria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Kebisek</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Julianna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Riegodedios, Asha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432427" marR="0" lvl="1"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Rudiger, Courtney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information to disclose.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Acknowledgement of Commercial Support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There is no commercial support associated with this educational activity.</a:t>
            </a:r>
          </a:p>
        </p:txBody>
      </p:sp>
    </p:spTree>
    <p:extLst>
      <p:ext uri="{BB962C8B-B14F-4D97-AF65-F5344CB8AC3E}">
        <p14:creationId xmlns:p14="http://schemas.microsoft.com/office/powerpoint/2010/main" val="518586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C0F965-679E-4964-9AA4-302CAD5CC36B}" type="slidenum">
              <a:rPr kumimoji="0" lang="en-US" sz="8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8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4" name="Content Placeholder 2"/>
          <p:cNvSpPr txBox="1">
            <a:spLocks/>
          </p:cNvSpPr>
          <p:nvPr/>
        </p:nvSpPr>
        <p:spPr>
          <a:xfrm>
            <a:off x="317091" y="1020293"/>
            <a:ext cx="8613968" cy="5109770"/>
          </a:xfrm>
          <a:prstGeom prst="rect">
            <a:avLst/>
          </a:prstGeom>
        </p:spPr>
        <p:txBody>
          <a:bodyPr>
            <a:normAutofit lnSpcReduction="10000"/>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10000"/>
              </a:lnSpc>
              <a:spcBef>
                <a:spcPts val="0"/>
              </a:spcBef>
              <a:spcAft>
                <a:spcPct val="0"/>
              </a:spcAft>
              <a:buClr>
                <a:srgbClr val="551323"/>
              </a:buClr>
              <a:buSzPct val="125000"/>
              <a:buFontTx/>
              <a:buChar char="•"/>
              <a:tabLst/>
              <a:defRPr/>
            </a:pPr>
            <a:r>
              <a:rPr kumimoji="0" lang="en-US" sz="1300" b="0" i="0" u="none" strike="noStrike" kern="0" cap="none" spc="0" normalizeH="0" baseline="0" noProof="0" dirty="0">
                <a:ln>
                  <a:noFill/>
                </a:ln>
                <a:solidFill>
                  <a:srgbClr val="000000"/>
                </a:solidFill>
                <a:effectLst/>
                <a:uLnTx/>
                <a:uFillTx/>
                <a:latin typeface="Arial"/>
                <a:ea typeface="+mn-ea"/>
                <a:cs typeface="+mn-cs"/>
              </a:rPr>
              <a:t>Army</a:t>
            </a:r>
            <a:r>
              <a:rPr kumimoji="0" lang="en-US" sz="1300" b="0" i="0" u="none" strike="noStrike" kern="0" cap="none" spc="0" normalizeH="0" baseline="0" noProof="0" dirty="0" smtClean="0">
                <a:ln>
                  <a:noFill/>
                </a:ln>
                <a:solidFill>
                  <a:srgbClr val="000000"/>
                </a:solidFill>
                <a:effectLst/>
                <a:uLnTx/>
                <a:uFillTx/>
                <a:latin typeface="Arial"/>
                <a:ea typeface="+mn-ea"/>
                <a:cs typeface="+mn-cs"/>
              </a:rPr>
              <a:t>:	APHC – Disease Epidemiology Program</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Aberdeen Proving Ground – MD</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COMM: (410) 436-7605   DSN: 584-7605</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300" b="0" i="0" u="sng" strike="noStrike" kern="0" cap="none" spc="0" normalizeH="0" baseline="0" noProof="0" dirty="0" smtClean="0">
                <a:ln>
                  <a:noFill/>
                </a:ln>
                <a:solidFill>
                  <a:srgbClr val="FF0000"/>
                </a:solidFill>
                <a:effectLst/>
                <a:uLnTx/>
                <a:uFillTx/>
                <a:latin typeface="Arial"/>
                <a:ea typeface="+mn-ea"/>
                <a:cs typeface="+mn-cs"/>
                <a:hlinkClick r:id="rId2"/>
              </a:rPr>
              <a:t>usarmy.apg.medcom-aphc.mbx.disease-epidemiologyprogram13@mail.mil</a:t>
            </a:r>
            <a:endParaRPr kumimoji="0" lang="en-US" sz="1300" b="0" i="0" u="sng" strike="noStrike" kern="0" cap="none" spc="0" normalizeH="0" baseline="0" noProof="0" dirty="0" smtClean="0">
              <a:ln>
                <a:noFill/>
              </a:ln>
              <a:solidFill>
                <a:srgbClr val="FF0000"/>
              </a:solidFill>
              <a:effectLst/>
              <a:uLnTx/>
              <a:uFillTx/>
              <a:latin typeface="Arial"/>
              <a:ea typeface="+mn-ea"/>
              <a:cs typeface="+mn-cs"/>
            </a:endParaRP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endParaRPr kumimoji="0" lang="en-US" sz="1300" b="0" i="0" u="none" strike="noStrike" kern="0" cap="none" spc="0" normalizeH="0" baseline="0" noProof="0" dirty="0" smtClean="0">
              <a:ln>
                <a:noFill/>
              </a:ln>
              <a:solidFill>
                <a:srgbClr val="FF0000"/>
              </a:solidFill>
              <a:effectLst/>
              <a:uLnTx/>
              <a:uFillTx/>
              <a:latin typeface="Arial"/>
              <a:ea typeface="+mn-ea"/>
              <a:cs typeface="+mn-cs"/>
            </a:endParaRPr>
          </a:p>
          <a:p>
            <a:pPr marL="285750" marR="0" lvl="0" indent="-285750" algn="l" defTabSz="914403" rtl="0" eaLnBrk="0" fontAlgn="base" latinLnBrk="0" hangingPunct="0">
              <a:lnSpc>
                <a:spcPct val="110000"/>
              </a:lnSpc>
              <a:spcBef>
                <a:spcPts val="0"/>
              </a:spcBef>
              <a:spcAft>
                <a:spcPct val="0"/>
              </a:spcAft>
              <a:buClr>
                <a:srgbClr val="151C77"/>
              </a:buClr>
              <a:buSzPct val="80000"/>
              <a:buFont typeface="Wingdings" pitchFamily="2" charset="2"/>
              <a:buChar char="n"/>
              <a:tabLst/>
              <a:defRPr/>
            </a:pPr>
            <a:endParaRPr kumimoji="0" lang="en-US" sz="13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110000"/>
              </a:lnSpc>
              <a:spcBef>
                <a:spcPts val="0"/>
              </a:spcBef>
              <a:spcAft>
                <a:spcPct val="0"/>
              </a:spcAft>
              <a:buClr>
                <a:srgbClr val="590D25"/>
              </a:buClr>
              <a:buSzPct val="125000"/>
              <a:buFontTx/>
              <a:buChar char="•"/>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Navy: 	</a:t>
            </a:r>
            <a:r>
              <a:rPr kumimoji="0" lang="en-US" sz="1300" b="0" i="0" u="sng" strike="noStrike" kern="0" cap="none" spc="0" normalizeH="0" baseline="0" noProof="0" dirty="0" smtClean="0">
                <a:ln>
                  <a:noFill/>
                </a:ln>
                <a:solidFill>
                  <a:srgbClr val="000000"/>
                </a:solidFill>
                <a:effectLst/>
                <a:uLnTx/>
                <a:uFillTx/>
                <a:latin typeface="Arial"/>
                <a:ea typeface="+mn-ea"/>
                <a:cs typeface="+mn-cs"/>
              </a:rPr>
              <a:t>NMCPHC Preventive Medicine Programs and Policy Support Department</a:t>
            </a:r>
          </a:p>
          <a:p>
            <a:pPr marL="0" marR="0" lvl="0" indent="0" algn="l" defTabSz="914403" rtl="0" eaLnBrk="0" fontAlgn="base" latinLnBrk="0" hangingPunct="0">
              <a:lnSpc>
                <a:spcPct val="110000"/>
              </a:lnSpc>
              <a:spcBef>
                <a:spcPts val="0"/>
              </a:spcBef>
              <a:spcAft>
                <a:spcPct val="0"/>
              </a:spcAft>
              <a:buClr>
                <a:srgbClr val="590D25"/>
              </a:buClr>
              <a:buSzPct val="125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COMM: (757) 953-0700; DSN: (312) 377-0700 </a:t>
            </a:r>
          </a:p>
          <a:p>
            <a:pPr marL="0" marR="0" lvl="0" indent="0" algn="l" defTabSz="914403" rtl="0" eaLnBrk="0" fontAlgn="base" latinLnBrk="0" hangingPunct="0">
              <a:lnSpc>
                <a:spcPct val="110000"/>
              </a:lnSpc>
              <a:spcBef>
                <a:spcPts val="0"/>
              </a:spcBef>
              <a:spcAft>
                <a:spcPct val="0"/>
              </a:spcAft>
              <a:buClr>
                <a:srgbClr val="590D25"/>
              </a:buClr>
              <a:buSzPct val="125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Email: usn.hampton-roads.navmcpubhlthcenpors.list.nmcphc-threatassess@mail.mil</a:t>
            </a:r>
          </a:p>
          <a:p>
            <a:pPr marL="0" marR="0" lvl="0" indent="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300" b="0" i="0" u="sng" strike="noStrike" kern="0" cap="none" spc="0" normalizeH="0" baseline="0" noProof="0" dirty="0" smtClean="0">
                <a:ln>
                  <a:noFill/>
                </a:ln>
                <a:solidFill>
                  <a:srgbClr val="000000"/>
                </a:solidFill>
                <a:effectLst/>
                <a:uLnTx/>
                <a:uFillTx/>
                <a:latin typeface="Arial"/>
                <a:ea typeface="+mn-ea"/>
                <a:cs typeface="+mn-cs"/>
              </a:rPr>
              <a:t>Contact  your cognizant NEPMU</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NEPMU2:  COMM: (757) 950-6600; DSN: (312) 377-6600</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300" b="0" i="0" u="none" strike="noStrike" kern="0" cap="none" spc="0" normalizeH="0" baseline="0" noProof="0" dirty="0" smtClean="0">
                <a:ln>
                  <a:noFill/>
                </a:ln>
                <a:solidFill>
                  <a:srgbClr val="000000"/>
                </a:solidFill>
                <a:effectLst/>
                <a:uLnTx/>
                <a:uFillTx/>
                <a:latin typeface="Arial"/>
                <a:ea typeface="Calibri"/>
                <a:cs typeface="Times New Roman"/>
              </a:rPr>
              <a:t>Email: </a:t>
            </a:r>
            <a:r>
              <a:rPr kumimoji="0" lang="en-US" sz="1300" b="0" i="0" u="sng" strike="noStrike" kern="0" cap="none" spc="0" normalizeH="0" baseline="0" noProof="0" dirty="0" smtClean="0">
                <a:ln>
                  <a:noFill/>
                </a:ln>
                <a:solidFill>
                  <a:srgbClr val="0000FF"/>
                </a:solidFill>
                <a:effectLst/>
                <a:uLnTx/>
                <a:uFillTx/>
                <a:latin typeface="Arial"/>
                <a:ea typeface="Calibri"/>
                <a:cs typeface="Times New Roman"/>
                <a:hlinkClick r:id="rId3"/>
              </a:rPr>
              <a:t>usn.hampton-roads.navhospporsva.list.nepmu2norfolk- </a:t>
            </a:r>
            <a:r>
              <a:rPr kumimoji="0" lang="en-US" sz="1300" b="0" i="0" u="sng" strike="noStrike" kern="0" cap="none" spc="0" normalizeH="0" baseline="0" noProof="0" dirty="0" smtClean="0">
                <a:ln>
                  <a:noFill/>
                </a:ln>
                <a:solidFill>
                  <a:srgbClr val="0000FF"/>
                </a:solidFill>
                <a:effectLst/>
                <a:uLnTx/>
                <a:uFillTx/>
                <a:latin typeface="Arial"/>
                <a:ea typeface="Calibri"/>
                <a:cs typeface="Times New Roman"/>
                <a:hlinkClick r:id="rId4"/>
              </a:rPr>
              <a:t>threatassess@mail.mil</a:t>
            </a:r>
            <a:endParaRPr kumimoji="0" lang="en-US" sz="1300" b="0" i="0" u="none" strike="noStrike" kern="0" cap="none" spc="0" normalizeH="0" baseline="0" noProof="0" dirty="0" smtClean="0">
              <a:ln>
                <a:noFill/>
              </a:ln>
              <a:solidFill>
                <a:srgbClr val="000000"/>
              </a:solidFill>
              <a:effectLst/>
              <a:uLnTx/>
              <a:uFillTx/>
              <a:latin typeface="Arial"/>
              <a:ea typeface="+mn-ea"/>
              <a:cs typeface="+mn-cs"/>
            </a:endParaRP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NEPMU5: COMM: (619) 556-7070; DSN (312) 526-7070</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Email: u</a:t>
            </a:r>
            <a:r>
              <a:rPr kumimoji="0" lang="en-US" sz="1300" b="0" i="0" u="sng" strike="noStrike" kern="0" cap="none" spc="0" normalizeH="0" baseline="0" noProof="0" dirty="0" smtClean="0">
                <a:ln>
                  <a:noFill/>
                </a:ln>
                <a:solidFill>
                  <a:srgbClr val="000000"/>
                </a:solidFill>
                <a:effectLst/>
                <a:uLnTx/>
                <a:uFillTx/>
                <a:latin typeface="Arial"/>
                <a:ea typeface="Calibri"/>
                <a:cs typeface="Times New Roman"/>
              </a:rPr>
              <a:t>sn.san-diego.navenpvntmedufive.list.nepmu5-health-surveillance@mail.mil</a:t>
            </a: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NEPMU6: COMM: (808) 471-0237; DSN: (315) 471-0237</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Email: </a:t>
            </a:r>
            <a:r>
              <a:rPr kumimoji="0" lang="en-US" sz="1300" b="0" i="0" u="sng" strike="noStrike" kern="0" cap="none" spc="0" normalizeH="0" baseline="0" noProof="0" dirty="0" smtClean="0">
                <a:ln>
                  <a:noFill/>
                </a:ln>
                <a:solidFill>
                  <a:srgbClr val="0000FF"/>
                </a:solidFill>
                <a:effectLst/>
                <a:uLnTx/>
                <a:uFillTx/>
                <a:latin typeface="Arial"/>
                <a:ea typeface="Calibri"/>
                <a:cs typeface="Times New Roman"/>
                <a:hlinkClick r:id="rId5"/>
              </a:rPr>
              <a:t>usn.jbphh.navenpvntmedusixhi.list.nepmu6@mail.mil</a:t>
            </a:r>
            <a:r>
              <a:rPr kumimoji="0" lang="en-US" sz="1300" b="0" i="0" u="sng" strike="noStrike" kern="0" cap="none" spc="0" normalizeH="0" baseline="0" noProof="0" dirty="0" smtClean="0">
                <a:ln>
                  <a:noFill/>
                </a:ln>
                <a:solidFill>
                  <a:srgbClr val="0000FF"/>
                </a:solidFill>
                <a:effectLst/>
                <a:uLnTx/>
                <a:uFillTx/>
                <a:latin typeface="Arial"/>
                <a:ea typeface="Calibri"/>
                <a:cs typeface="Times New Roman"/>
              </a:rPr>
              <a:t> </a:t>
            </a: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NEPMU7: COMM (</a:t>
            </a:r>
            <a:r>
              <a:rPr kumimoji="0" lang="en-US" sz="1300" b="0" i="0" u="none" strike="noStrike" kern="0" cap="none" spc="0" normalizeH="0" baseline="0" noProof="0" dirty="0" err="1" smtClean="0">
                <a:ln>
                  <a:noFill/>
                </a:ln>
                <a:solidFill>
                  <a:srgbClr val="000000"/>
                </a:solidFill>
                <a:effectLst/>
                <a:uLnTx/>
                <a:uFillTx/>
                <a:latin typeface="Arial"/>
                <a:ea typeface="+mn-ea"/>
                <a:cs typeface="+mn-cs"/>
              </a:rPr>
              <a:t>int</a:t>
            </a:r>
            <a:r>
              <a:rPr kumimoji="0" lang="en-US" sz="1300" b="0" i="0" u="none" strike="noStrike" kern="0" cap="none" spc="0" normalizeH="0" baseline="0" noProof="0" dirty="0" smtClean="0">
                <a:ln>
                  <a:noFill/>
                </a:ln>
                <a:solidFill>
                  <a:srgbClr val="000000"/>
                </a:solidFill>
                <a:effectLst/>
                <a:uLnTx/>
                <a:uFillTx/>
                <a:latin typeface="Arial"/>
                <a:ea typeface="+mn-ea"/>
                <a:cs typeface="+mn-cs"/>
              </a:rPr>
              <a:t>): 011-34-956-82-2230 (local): 727-2230; DSN: 94-314-727-2230</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Email: </a:t>
            </a:r>
            <a:r>
              <a:rPr kumimoji="0" lang="en-US" sz="1300" b="0" i="0" u="sng" strike="noStrike" kern="0" cap="none" spc="0" normalizeH="0" baseline="0" noProof="0" dirty="0" smtClean="0">
                <a:ln>
                  <a:noFill/>
                </a:ln>
                <a:solidFill>
                  <a:srgbClr val="0000FF"/>
                </a:solidFill>
                <a:effectLst/>
                <a:uLnTx/>
                <a:uFillTx/>
                <a:latin typeface="Arial"/>
                <a:ea typeface="Calibri"/>
                <a:cs typeface="Times New Roman"/>
                <a:hlinkClick r:id="rId6"/>
              </a:rPr>
              <a:t>NEPMU7@eu.navy.mil</a:t>
            </a:r>
            <a:endParaRPr kumimoji="0" lang="en-US" sz="1300" b="0" i="0" u="sng" strike="noStrike" kern="0" cap="none" spc="0" normalizeH="0" baseline="0" noProof="0" dirty="0" smtClean="0">
              <a:ln>
                <a:noFill/>
              </a:ln>
              <a:solidFill>
                <a:srgbClr val="0000FF"/>
              </a:solidFill>
              <a:effectLst/>
              <a:uLnTx/>
              <a:uFillTx/>
              <a:latin typeface="Arial"/>
              <a:ea typeface="Calibri"/>
              <a:cs typeface="Times New Roman"/>
            </a:endParaRP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endParaRPr kumimoji="0" lang="en-US" sz="1300" b="0" i="0" u="sng" strike="noStrike" kern="0" cap="none" spc="0" normalizeH="0" baseline="0" noProof="0" dirty="0" smtClean="0">
              <a:ln>
                <a:noFill/>
              </a:ln>
              <a:solidFill>
                <a:srgbClr val="0000FF"/>
              </a:solidFill>
              <a:effectLst/>
              <a:uLnTx/>
              <a:uFillTx/>
              <a:latin typeface="Arial"/>
              <a:ea typeface="Calibri"/>
              <a:cs typeface="Times New Roman"/>
            </a:endParaRPr>
          </a:p>
          <a:p>
            <a:pPr marL="216214" marR="0" lvl="0" indent="-216214" algn="l" defTabSz="914403" rtl="0" eaLnBrk="0" fontAlgn="base" latinLnBrk="0" hangingPunct="0">
              <a:lnSpc>
                <a:spcPct val="110000"/>
              </a:lnSpc>
              <a:spcBef>
                <a:spcPts val="0"/>
              </a:spcBef>
              <a:spcAft>
                <a:spcPct val="0"/>
              </a:spcAft>
              <a:buClr>
                <a:srgbClr val="551323"/>
              </a:buClr>
              <a:buSzPct val="125000"/>
              <a:buFontTx/>
              <a:buChar char="•"/>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Air Force:  Contact your MAJCOM PH or USAFSAM/PHR</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USAFSAM / PHR / Epidemiology Consult Service</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Wright-Patterson AFB, Ohio</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COMM: (937) 938-3207   DSN: 798-3207</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300" b="0" i="0" u="none" strike="noStrike" kern="0" cap="none" spc="0" normalizeH="0" baseline="0" noProof="0" dirty="0" smtClean="0">
                <a:ln>
                  <a:noFill/>
                </a:ln>
                <a:solidFill>
                  <a:srgbClr val="000000"/>
                </a:solidFill>
                <a:effectLst/>
                <a:uLnTx/>
                <a:uFillTx/>
                <a:latin typeface="Arial"/>
                <a:ea typeface="+mn-ea"/>
                <a:cs typeface="+mn-cs"/>
                <a:hlinkClick r:id="rId7"/>
              </a:rPr>
              <a:t>usafsam.phrepiservic@us.af.mil</a:t>
            </a:r>
            <a:r>
              <a:rPr kumimoji="0" lang="en-US" sz="1300" b="0" i="0" u="none" strike="noStrike" kern="0" cap="none" spc="0" normalizeH="0" baseline="0" noProof="0" dirty="0" smtClean="0">
                <a:ln>
                  <a:noFill/>
                </a:ln>
                <a:solidFill>
                  <a:srgbClr val="000000"/>
                </a:solidFill>
                <a:effectLst/>
                <a:uLnTx/>
                <a:uFillTx/>
                <a:latin typeface="Arial"/>
                <a:ea typeface="+mn-ea"/>
                <a:cs typeface="+mn-cs"/>
              </a:rPr>
              <a:t> </a:t>
            </a:r>
          </a:p>
          <a:p>
            <a:pPr marL="285750" marR="0" lvl="0" indent="-285750" algn="l" defTabSz="914403" rtl="0" eaLnBrk="0" fontAlgn="base" latinLnBrk="0" hangingPunct="0">
              <a:lnSpc>
                <a:spcPct val="110000"/>
              </a:lnSpc>
              <a:spcBef>
                <a:spcPts val="0"/>
              </a:spcBef>
              <a:spcAft>
                <a:spcPct val="0"/>
              </a:spcAft>
              <a:buClr>
                <a:srgbClr val="151C77"/>
              </a:buClr>
              <a:buSzPct val="80000"/>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100000"/>
              </a:lnSpc>
              <a:spcBef>
                <a:spcPts val="18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100000"/>
              </a:lnSpc>
              <a:spcBef>
                <a:spcPts val="1800"/>
              </a:spcBef>
              <a:spcAft>
                <a:spcPct val="0"/>
              </a:spcAft>
              <a:buClr>
                <a:srgbClr val="590D25"/>
              </a:buClr>
              <a:buSzPct val="125000"/>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100000"/>
              </a:lnSpc>
              <a:spcBef>
                <a:spcPts val="1800"/>
              </a:spcBef>
              <a:spcAft>
                <a:spcPct val="0"/>
              </a:spcAft>
              <a:buClr>
                <a:srgbClr val="590D25"/>
              </a:buClr>
              <a:buSzPct val="125000"/>
              <a:buFontTx/>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139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 calcmode="lin" valueType="num">
                                      <p:cBhvr additive="base">
                                        <p:cTn id="5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 calcmode="lin" valueType="num">
                                      <p:cBhvr additive="base">
                                        <p:cTn id="5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anim calcmode="lin" valueType="num">
                                      <p:cBhvr additive="base">
                                        <p:cTn id="6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6" end="16"/>
                                            </p:txEl>
                                          </p:spTgt>
                                        </p:tgtEl>
                                        <p:attrNameLst>
                                          <p:attrName>style.visibility</p:attrName>
                                        </p:attrNameLst>
                                      </p:cBhvr>
                                      <p:to>
                                        <p:strVal val="visible"/>
                                      </p:to>
                                    </p:set>
                                    <p:anim calcmode="lin" valueType="num">
                                      <p:cBhvr additive="base">
                                        <p:cTn id="65"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7" end="17"/>
                                            </p:txEl>
                                          </p:spTgt>
                                        </p:tgtEl>
                                        <p:attrNameLst>
                                          <p:attrName>style.visibility</p:attrName>
                                        </p:attrNameLst>
                                      </p:cBhvr>
                                      <p:to>
                                        <p:strVal val="visible"/>
                                      </p:to>
                                    </p:set>
                                    <p:anim calcmode="lin" valueType="num">
                                      <p:cBhvr additive="base">
                                        <p:cTn id="69"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19" end="19"/>
                                            </p:txEl>
                                          </p:spTgt>
                                        </p:tgtEl>
                                        <p:attrNameLst>
                                          <p:attrName>style.visibility</p:attrName>
                                        </p:attrNameLst>
                                      </p:cBhvr>
                                      <p:to>
                                        <p:strVal val="visible"/>
                                      </p:to>
                                    </p:set>
                                    <p:anim calcmode="lin" valueType="num">
                                      <p:cBhvr additive="base">
                                        <p:cTn id="75"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9" end="19"/>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20" end="20"/>
                                            </p:txEl>
                                          </p:spTgt>
                                        </p:tgtEl>
                                        <p:attrNameLst>
                                          <p:attrName>style.visibility</p:attrName>
                                        </p:attrNameLst>
                                      </p:cBhvr>
                                      <p:to>
                                        <p:strVal val="visible"/>
                                      </p:to>
                                    </p:set>
                                    <p:anim calcmode="lin" valueType="num">
                                      <p:cBhvr additive="base">
                                        <p:cTn id="79"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0" end="2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21" end="21"/>
                                            </p:txEl>
                                          </p:spTgt>
                                        </p:tgtEl>
                                        <p:attrNameLst>
                                          <p:attrName>style.visibility</p:attrName>
                                        </p:attrNameLst>
                                      </p:cBhvr>
                                      <p:to>
                                        <p:strVal val="visible"/>
                                      </p:to>
                                    </p:set>
                                    <p:anim calcmode="lin" valueType="num">
                                      <p:cBhvr additive="base">
                                        <p:cTn id="83"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21" end="21"/>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22" end="22"/>
                                            </p:txEl>
                                          </p:spTgt>
                                        </p:tgtEl>
                                        <p:attrNameLst>
                                          <p:attrName>style.visibility</p:attrName>
                                        </p:attrNameLst>
                                      </p:cBhvr>
                                      <p:to>
                                        <p:strVal val="visible"/>
                                      </p:to>
                                    </p:set>
                                    <p:anim calcmode="lin" valueType="num">
                                      <p:cBhvr additive="base">
                                        <p:cTn id="87" dur="5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22" end="22"/>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xEl>
                                              <p:pRg st="23" end="23"/>
                                            </p:txEl>
                                          </p:spTgt>
                                        </p:tgtEl>
                                        <p:attrNameLst>
                                          <p:attrName>style.visibility</p:attrName>
                                        </p:attrNameLst>
                                      </p:cBhvr>
                                      <p:to>
                                        <p:strVal val="visible"/>
                                      </p:to>
                                    </p:set>
                                    <p:anim calcmode="lin" valueType="num">
                                      <p:cBhvr additive="base">
                                        <p:cTn id="91" dur="500" fill="hold"/>
                                        <p:tgtEl>
                                          <p:spTgt spid="4">
                                            <p:txEl>
                                              <p:pRg st="23" end="2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20234" y="1754981"/>
            <a:ext cx="6574972" cy="2387600"/>
          </a:xfrm>
        </p:spPr>
        <p:txBody>
          <a:bodyPr>
            <a:normAutofit/>
          </a:bodyPr>
          <a:lstStyle/>
          <a:p>
            <a:r>
              <a:rPr lang="en-US" sz="2800" b="1" dirty="0" smtClean="0"/>
              <a:t>2020 Reportable </a:t>
            </a:r>
            <a:r>
              <a:rPr lang="en-US" sz="2800" b="1" dirty="0"/>
              <a:t>Medical </a:t>
            </a:r>
            <a:r>
              <a:rPr lang="en-US" sz="2800" b="1" dirty="0" smtClean="0"/>
              <a:t>Events Guidelines Update</a:t>
            </a:r>
            <a:r>
              <a:rPr lang="en-US" sz="2800" dirty="0" smtClean="0"/>
              <a:t/>
            </a:r>
            <a:br>
              <a:rPr lang="en-US" sz="2800" dirty="0" smtClean="0"/>
            </a:br>
            <a:r>
              <a:rPr lang="en-US" sz="800" dirty="0" smtClean="0"/>
              <a:t> </a:t>
            </a:r>
            <a:r>
              <a:rPr lang="en-US" sz="2800" dirty="0" smtClean="0"/>
              <a:t/>
            </a:r>
            <a:br>
              <a:rPr lang="en-US" sz="2800" dirty="0" smtClean="0"/>
            </a:br>
            <a:r>
              <a:rPr lang="en-US" sz="2000" dirty="0" smtClean="0"/>
              <a:t>and</a:t>
            </a:r>
            <a:br>
              <a:rPr lang="en-US" sz="2000" dirty="0" smtClean="0"/>
            </a:br>
            <a:r>
              <a:rPr lang="en-US" sz="800" dirty="0"/>
              <a:t> </a:t>
            </a:r>
            <a:r>
              <a:rPr lang="en-US" sz="2800" dirty="0" smtClean="0"/>
              <a:t/>
            </a:r>
            <a:br>
              <a:rPr lang="en-US" sz="2800" dirty="0" smtClean="0"/>
            </a:br>
            <a:r>
              <a:rPr lang="en-US" sz="2800" b="1" dirty="0" smtClean="0"/>
              <a:t>Influenza Mid-Season Update</a:t>
            </a:r>
            <a:endParaRPr lang="en-US" sz="2800" b="1" dirty="0"/>
          </a:p>
        </p:txBody>
      </p:sp>
      <p:sp>
        <p:nvSpPr>
          <p:cNvPr id="9" name="Text Placeholder 8"/>
          <p:cNvSpPr>
            <a:spLocks noGrp="1"/>
          </p:cNvSpPr>
          <p:nvPr>
            <p:ph type="body" sz="quarter" idx="13"/>
          </p:nvPr>
        </p:nvSpPr>
        <p:spPr>
          <a:xfrm>
            <a:off x="699100" y="4377827"/>
            <a:ext cx="7815262" cy="647700"/>
          </a:xfrm>
        </p:spPr>
        <p:txBody>
          <a:bodyPr>
            <a:noAutofit/>
          </a:bodyPr>
          <a:lstStyle/>
          <a:p>
            <a:pPr>
              <a:lnSpc>
                <a:spcPct val="190000"/>
              </a:lnSpc>
            </a:pPr>
            <a:r>
              <a:rPr lang="en-US" sz="1000" dirty="0"/>
              <a:t>US Air Force School of Aerospace Medicine (USAFSAM)</a:t>
            </a:r>
            <a:br>
              <a:rPr lang="en-US" sz="1000" dirty="0"/>
            </a:br>
            <a:r>
              <a:rPr lang="en-US" sz="1000" dirty="0"/>
              <a:t>Epidemiology Consult Service (</a:t>
            </a:r>
            <a:r>
              <a:rPr lang="en-US" sz="1000" dirty="0" smtClean="0"/>
              <a:t>PHR)</a:t>
            </a:r>
            <a:br>
              <a:rPr lang="en-US" sz="1000" dirty="0" smtClean="0"/>
            </a:br>
            <a:r>
              <a:rPr lang="en-US" sz="1000" dirty="0" smtClean="0"/>
              <a:t>DoD Global Respiratory Surveillance Program</a:t>
            </a:r>
            <a:r>
              <a:rPr lang="en-US" sz="1000" dirty="0"/>
              <a:t/>
            </a:r>
            <a:br>
              <a:rPr lang="en-US" sz="1000" dirty="0"/>
            </a:br>
            <a:r>
              <a:rPr lang="en-US" sz="1000" dirty="0" smtClean="0"/>
              <a:t>28 </a:t>
            </a:r>
            <a:r>
              <a:rPr lang="en-US" sz="1000" dirty="0"/>
              <a:t>Jan 2020</a:t>
            </a: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Objectives</a:t>
            </a:r>
            <a:endParaRPr lang="en-US" sz="2800" dirty="0"/>
          </a:p>
        </p:txBody>
      </p:sp>
      <p:sp>
        <p:nvSpPr>
          <p:cNvPr id="3" name="Content Placeholder 2"/>
          <p:cNvSpPr>
            <a:spLocks noGrp="1"/>
          </p:cNvSpPr>
          <p:nvPr>
            <p:ph idx="1"/>
          </p:nvPr>
        </p:nvSpPr>
        <p:spPr/>
        <p:txBody>
          <a:bodyPr>
            <a:normAutofit/>
          </a:bodyPr>
          <a:lstStyle/>
          <a:p>
            <a:r>
              <a:rPr lang="en-US" sz="1800" dirty="0" smtClean="0"/>
              <a:t>Describe the changes in the 2020 Reportable Medical Events Guidelines </a:t>
            </a:r>
            <a:endParaRPr lang="en-US" sz="1800" dirty="0"/>
          </a:p>
          <a:p>
            <a:endParaRPr lang="en-US" sz="1800" dirty="0"/>
          </a:p>
          <a:p>
            <a:r>
              <a:rPr lang="en-US" sz="1800" dirty="0"/>
              <a:t>Recognize the effect updates to the Guidelines have on daily business processes and how to begin addressing these </a:t>
            </a:r>
            <a:r>
              <a:rPr lang="en-US" sz="1800" dirty="0" smtClean="0"/>
              <a:t>gaps</a:t>
            </a:r>
          </a:p>
          <a:p>
            <a:endParaRPr lang="en-US" sz="1800" dirty="0"/>
          </a:p>
          <a:p>
            <a:r>
              <a:rPr lang="en-US" sz="1800" dirty="0" smtClean="0"/>
              <a:t>Describe the current flu burden on the military population</a:t>
            </a:r>
            <a:endParaRPr lang="en-US" sz="1800" dirty="0"/>
          </a:p>
        </p:txBody>
      </p:sp>
    </p:spTree>
    <p:extLst>
      <p:ext uri="{BB962C8B-B14F-4D97-AF65-F5344CB8AC3E}">
        <p14:creationId xmlns:p14="http://schemas.microsoft.com/office/powerpoint/2010/main" val="106583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2020 RME Guideline Updates</a:t>
            </a:r>
            <a:endParaRPr lang="en-US" dirty="0"/>
          </a:p>
        </p:txBody>
      </p:sp>
    </p:spTree>
    <p:extLst>
      <p:ext uri="{BB962C8B-B14F-4D97-AF65-F5344CB8AC3E}">
        <p14:creationId xmlns:p14="http://schemas.microsoft.com/office/powerpoint/2010/main" val="194579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1210"/>
            <a:ext cx="7886700" cy="1010912"/>
          </a:xfrm>
        </p:spPr>
        <p:txBody>
          <a:bodyPr>
            <a:normAutofit/>
          </a:bodyPr>
          <a:lstStyle/>
          <a:p>
            <a:r>
              <a:rPr lang="en-US" sz="2800" dirty="0" smtClean="0"/>
              <a:t>Reporting Requirements</a:t>
            </a:r>
            <a:endParaRPr lang="en-US" sz="2800" dirty="0"/>
          </a:p>
        </p:txBody>
      </p:sp>
      <p:sp>
        <p:nvSpPr>
          <p:cNvPr id="3" name="Content Placeholder 2"/>
          <p:cNvSpPr>
            <a:spLocks noGrp="1"/>
          </p:cNvSpPr>
          <p:nvPr>
            <p:ph idx="1"/>
          </p:nvPr>
        </p:nvSpPr>
        <p:spPr>
          <a:xfrm>
            <a:off x="628650" y="1149178"/>
            <a:ext cx="7886700" cy="4928933"/>
          </a:xfrm>
        </p:spPr>
        <p:txBody>
          <a:bodyPr>
            <a:noAutofit/>
          </a:bodyPr>
          <a:lstStyle/>
          <a:p>
            <a:pPr>
              <a:lnSpc>
                <a:spcPct val="100000"/>
              </a:lnSpc>
            </a:pPr>
            <a:r>
              <a:rPr lang="en-US" sz="1600" b="1" dirty="0" smtClean="0"/>
              <a:t>Air Force</a:t>
            </a:r>
          </a:p>
          <a:p>
            <a:pPr lvl="1">
              <a:lnSpc>
                <a:spcPct val="100000"/>
              </a:lnSpc>
            </a:pPr>
            <a:r>
              <a:rPr lang="en-US" sz="1600" dirty="0" smtClean="0"/>
              <a:t>AFI 48-105 “Surveillance, Prevention, and Control of Diseases and Conditions of Public Health or Military Significance”</a:t>
            </a:r>
          </a:p>
          <a:p>
            <a:pPr marL="342900" lvl="1" indent="0">
              <a:lnSpc>
                <a:spcPct val="100000"/>
              </a:lnSpc>
              <a:buNone/>
            </a:pPr>
            <a:endParaRPr lang="en-US" sz="1600" dirty="0" smtClean="0"/>
          </a:p>
          <a:p>
            <a:pPr>
              <a:lnSpc>
                <a:spcPct val="100000"/>
              </a:lnSpc>
            </a:pPr>
            <a:r>
              <a:rPr lang="en-US" sz="1600" b="1" dirty="0" smtClean="0"/>
              <a:t>Navy</a:t>
            </a:r>
          </a:p>
          <a:p>
            <a:pPr lvl="1">
              <a:lnSpc>
                <a:spcPct val="100000"/>
              </a:lnSpc>
            </a:pPr>
            <a:r>
              <a:rPr lang="en-US" sz="1600" dirty="0"/>
              <a:t>BUMED INST 6220.12C “Medical Surveillance and Medical Event Reporting”</a:t>
            </a:r>
          </a:p>
          <a:p>
            <a:pPr lvl="1">
              <a:lnSpc>
                <a:spcPct val="100000"/>
              </a:lnSpc>
            </a:pPr>
            <a:r>
              <a:rPr lang="en-US" sz="1600" dirty="0"/>
              <a:t>NMCPHC-TM-PM 6220.12 “Medical Surveillance and Reporting</a:t>
            </a:r>
            <a:r>
              <a:rPr lang="en-US" sz="1600" dirty="0" smtClean="0"/>
              <a:t>”</a:t>
            </a:r>
          </a:p>
          <a:p>
            <a:pPr marL="342900" lvl="1" indent="0">
              <a:lnSpc>
                <a:spcPct val="100000"/>
              </a:lnSpc>
              <a:buNone/>
            </a:pPr>
            <a:endParaRPr lang="en-US" sz="1600" dirty="0" smtClean="0"/>
          </a:p>
          <a:p>
            <a:pPr>
              <a:lnSpc>
                <a:spcPct val="100000"/>
              </a:lnSpc>
            </a:pPr>
            <a:r>
              <a:rPr lang="en-US" sz="1600" b="1" dirty="0"/>
              <a:t>Army</a:t>
            </a:r>
          </a:p>
          <a:p>
            <a:pPr lvl="1">
              <a:lnSpc>
                <a:spcPct val="100000"/>
              </a:lnSpc>
            </a:pPr>
            <a:r>
              <a:rPr lang="en-US" sz="1600" dirty="0"/>
              <a:t>Army Regulations 40-5 “Medical Services Preventive Medicine”</a:t>
            </a:r>
          </a:p>
          <a:p>
            <a:pPr lvl="1">
              <a:lnSpc>
                <a:spcPct val="100000"/>
              </a:lnSpc>
            </a:pPr>
            <a:r>
              <a:rPr lang="en-US" sz="1600" dirty="0"/>
              <a:t>Department of the Army Pamphlet 40-11 “Medical Services Preventive Medicine”</a:t>
            </a:r>
          </a:p>
          <a:p>
            <a:pPr lvl="1">
              <a:lnSpc>
                <a:spcPct val="100000"/>
              </a:lnSpc>
            </a:pPr>
            <a:endParaRPr lang="en-US" sz="1600" dirty="0"/>
          </a:p>
          <a:p>
            <a:pPr>
              <a:lnSpc>
                <a:spcPct val="100000"/>
              </a:lnSpc>
            </a:pPr>
            <a:r>
              <a:rPr lang="en-US" sz="1600" b="1" dirty="0"/>
              <a:t>DoD</a:t>
            </a:r>
          </a:p>
          <a:p>
            <a:pPr lvl="1">
              <a:lnSpc>
                <a:spcPct val="100000"/>
              </a:lnSpc>
            </a:pPr>
            <a:r>
              <a:rPr lang="en-US" sz="1600" dirty="0"/>
              <a:t>DODD 6490.02E “Comprehensive Health Surveillance”</a:t>
            </a:r>
          </a:p>
          <a:p>
            <a:pPr lvl="1">
              <a:lnSpc>
                <a:spcPct val="100000"/>
              </a:lnSpc>
            </a:pPr>
            <a:r>
              <a:rPr lang="en-US" sz="1600" dirty="0"/>
              <a:t>DODI 6490.03 “Deployment Health”</a:t>
            </a:r>
          </a:p>
          <a:p>
            <a:pPr lvl="1">
              <a:lnSpc>
                <a:spcPct val="100000"/>
              </a:lnSpc>
            </a:pPr>
            <a:r>
              <a:rPr lang="en-US" sz="1600" dirty="0"/>
              <a:t>Joint Publication 4-02 “Doctrine for Health Service Support for Joint Operations”</a:t>
            </a:r>
          </a:p>
        </p:txBody>
      </p:sp>
    </p:spTree>
    <p:extLst>
      <p:ext uri="{BB962C8B-B14F-4D97-AF65-F5344CB8AC3E}">
        <p14:creationId xmlns:p14="http://schemas.microsoft.com/office/powerpoint/2010/main" val="246121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Overview: General</a:t>
            </a:r>
            <a:endParaRPr lang="en-US" sz="2800" dirty="0"/>
          </a:p>
        </p:txBody>
      </p:sp>
      <p:sp>
        <p:nvSpPr>
          <p:cNvPr id="3" name="Content Placeholder 2"/>
          <p:cNvSpPr>
            <a:spLocks noGrp="1"/>
          </p:cNvSpPr>
          <p:nvPr>
            <p:ph idx="1"/>
          </p:nvPr>
        </p:nvSpPr>
        <p:spPr/>
        <p:txBody>
          <a:bodyPr>
            <a:normAutofit/>
          </a:bodyPr>
          <a:lstStyle/>
          <a:p>
            <a:r>
              <a:rPr lang="en-US" sz="1800" dirty="0"/>
              <a:t>14 events have been updated</a:t>
            </a:r>
          </a:p>
          <a:p>
            <a:r>
              <a:rPr lang="en-US" sz="1800" dirty="0" smtClean="0"/>
              <a:t>No events were added</a:t>
            </a:r>
          </a:p>
          <a:p>
            <a:r>
              <a:rPr lang="en-US" sz="1800" dirty="0" smtClean="0"/>
              <a:t>No events were removed</a:t>
            </a:r>
          </a:p>
          <a:p>
            <a:r>
              <a:rPr lang="en-US" sz="1800" dirty="0" smtClean="0"/>
              <a:t>No </a:t>
            </a:r>
            <a:r>
              <a:rPr lang="en-US" sz="1800" dirty="0"/>
              <a:t>significant changes to format, style, or layout</a:t>
            </a:r>
          </a:p>
          <a:p>
            <a:endParaRPr lang="en-US" sz="1800" dirty="0"/>
          </a:p>
        </p:txBody>
      </p:sp>
    </p:spTree>
    <p:extLst>
      <p:ext uri="{BB962C8B-B14F-4D97-AF65-F5344CB8AC3E}">
        <p14:creationId xmlns:p14="http://schemas.microsoft.com/office/powerpoint/2010/main" val="72952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FRL">
      <a:dk1>
        <a:sysClr val="windowText" lastClr="000000"/>
      </a:dk1>
      <a:lt1>
        <a:sysClr val="window" lastClr="FFFFFF"/>
      </a:lt1>
      <a:dk2>
        <a:srgbClr val="44546A"/>
      </a:dk2>
      <a:lt2>
        <a:srgbClr val="E7E6E6"/>
      </a:lt2>
      <a:accent1>
        <a:srgbClr val="0D4D8C"/>
      </a:accent1>
      <a:accent2>
        <a:srgbClr val="FBCE20"/>
      </a:accent2>
      <a:accent3>
        <a:srgbClr val="00BCE4"/>
      </a:accent3>
      <a:accent4>
        <a:srgbClr val="B3282D"/>
      </a:accent4>
      <a:accent5>
        <a:srgbClr val="CBCCCB"/>
      </a:accent5>
      <a:accent6>
        <a:srgbClr val="595A5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RL_USAFSAM AsMA Briefing Template_16x9 (Aug 2018).potx" id="{C74D0D46-63F0-4118-BD93-DC197CBBF5E0}" vid="{29BADE10-581E-4A0A-9515-0E987AF5803B}"/>
    </a:ext>
  </a:extLst>
</a:theme>
</file>

<file path=ppt/theme/theme2.xml><?xml version="1.0" encoding="utf-8"?>
<a:theme xmlns:a="http://schemas.openxmlformats.org/drawingml/2006/main" name="APHC template">
  <a:themeElements>
    <a:clrScheme name="PHC 2015">
      <a:dk1>
        <a:srgbClr val="000000"/>
      </a:dk1>
      <a:lt1>
        <a:srgbClr val="FFFFFF"/>
      </a:lt1>
      <a:dk2>
        <a:srgbClr val="FFFFFF"/>
      </a:dk2>
      <a:lt2>
        <a:srgbClr val="AEA372"/>
      </a:lt2>
      <a:accent1>
        <a:srgbClr val="551323"/>
      </a:accent1>
      <a:accent2>
        <a:srgbClr val="E8E5D8"/>
      </a:accent2>
      <a:accent3>
        <a:srgbClr val="D6D0B8"/>
      </a:accent3>
      <a:accent4>
        <a:srgbClr val="CEC6AA"/>
      </a:accent4>
      <a:accent5>
        <a:srgbClr val="DCD7C2"/>
      </a:accent5>
      <a:accent6>
        <a:srgbClr val="B8AE82"/>
      </a:accent6>
      <a:hlink>
        <a:srgbClr val="000000"/>
      </a:hlink>
      <a:folHlink>
        <a:srgbClr val="A5A5A5"/>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476992b-94a4-43ef-b35b-7935c738f5d9">HVW2YZZCCH7A-3-9514</_dlc_DocId>
    <_dlc_DocIdUrl xmlns="e476992b-94a4-43ef-b35b-7935c738f5d9">
      <Url>https://admin.med.navy.mil/sites/nmcphc/_layouts/DocIdRedir.aspx?ID=HVW2YZZCCH7A-3-9514</Url>
      <Description>HVW2YZZCCH7A-3-9514</Description>
    </_dlc_DocIdUrl>
    <Category xmlns="81401879-d9aa-4c6c-821f-799398ce3523">about-us</Category>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236041-5F85-4745-97F8-6E5ED020DB25}">
  <ds:schemaRefs>
    <ds:schemaRef ds:uri="http://schemas.microsoft.com/sharepoint/events"/>
  </ds:schemaRefs>
</ds:datastoreItem>
</file>

<file path=customXml/itemProps2.xml><?xml version="1.0" encoding="utf-8"?>
<ds:datastoreItem xmlns:ds="http://schemas.openxmlformats.org/officeDocument/2006/customXml" ds:itemID="{0FBE14FB-B277-4314-8D5F-A6431D9F043A}">
  <ds:schemaRefs>
    <ds:schemaRef ds:uri="http://schemas.microsoft.com/sharepoint/v3/contenttype/forms"/>
  </ds:schemaRefs>
</ds:datastoreItem>
</file>

<file path=customXml/itemProps3.xml><?xml version="1.0" encoding="utf-8"?>
<ds:datastoreItem xmlns:ds="http://schemas.openxmlformats.org/officeDocument/2006/customXml" ds:itemID="{514A818D-104A-4108-A402-5A0177A7F210}">
  <ds:schemaRefs>
    <ds:schemaRef ds:uri="http://purl.org/dc/terms/"/>
    <ds:schemaRef ds:uri="http://schemas.openxmlformats.org/package/2006/metadata/core-properties"/>
    <ds:schemaRef ds:uri="3e5af25b-0547-4575-909a-73ad56580132"/>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6BD8DEF2-60F5-4874-8DE4-1927D5049159}"/>
</file>

<file path=docProps/app.xml><?xml version="1.0" encoding="utf-8"?>
<Properties xmlns="http://schemas.openxmlformats.org/officeDocument/2006/extended-properties" xmlns:vt="http://schemas.openxmlformats.org/officeDocument/2006/docPropsVTypes">
  <Template>2020 RME Guidelines Changes - Comparison 2017 to 2020</Template>
  <TotalTime>7492</TotalTime>
  <Words>2451</Words>
  <Application>Microsoft Office PowerPoint</Application>
  <PresentationFormat>On-screen Show (4:3)</PresentationFormat>
  <Paragraphs>390</Paragraphs>
  <Slides>40</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Arial Black</vt:lpstr>
      <vt:lpstr>Arial Narrow</vt:lpstr>
      <vt:lpstr>Calibri</vt:lpstr>
      <vt:lpstr>Calibri Light</vt:lpstr>
      <vt:lpstr>Times New Roman</vt:lpstr>
      <vt:lpstr>Wingdings</vt:lpstr>
      <vt:lpstr>Office Theme</vt:lpstr>
      <vt:lpstr>APHC template</vt:lpstr>
      <vt:lpstr>2_Office Theme</vt:lpstr>
      <vt:lpstr>Announcements</vt:lpstr>
      <vt:lpstr>PowerPoint Presentation</vt:lpstr>
      <vt:lpstr>PowerPoint Presentation</vt:lpstr>
      <vt:lpstr>PowerPoint Presentation</vt:lpstr>
      <vt:lpstr>2020 Reportable Medical Events Guidelines Update   and   Influenza Mid-Season Update</vt:lpstr>
      <vt:lpstr>Objectives</vt:lpstr>
      <vt:lpstr>2020 RME Guideline Updates</vt:lpstr>
      <vt:lpstr>Reporting Requirements</vt:lpstr>
      <vt:lpstr>Overview: General</vt:lpstr>
      <vt:lpstr>Overview: Disease Updates</vt:lpstr>
      <vt:lpstr>Overview: Disease Updates</vt:lpstr>
      <vt:lpstr>Critical RME Updates</vt:lpstr>
      <vt:lpstr>E. coli, Shiga Toxin Producing (STEC) infection</vt:lpstr>
      <vt:lpstr>E. coli, Shiga Toxin Producing (STEC) infection</vt:lpstr>
      <vt:lpstr>E. coli, Shiga Toxin Producing (STEC) infection</vt:lpstr>
      <vt:lpstr>E. coli, Shiga Toxin Producing (STEC) infection</vt:lpstr>
      <vt:lpstr>Hepatitis A</vt:lpstr>
      <vt:lpstr>Norovirus</vt:lpstr>
      <vt:lpstr>Spotted Fever Rickettisosis (SFR)</vt:lpstr>
      <vt:lpstr>Spotted Fever Rickettisosis (SFR)</vt:lpstr>
      <vt:lpstr>Trypanosomiasis</vt:lpstr>
      <vt:lpstr>Trypanosomiasis</vt:lpstr>
      <vt:lpstr>Tuberculosis</vt:lpstr>
      <vt:lpstr>Typhus Fever</vt:lpstr>
      <vt:lpstr>Typhus Fever</vt:lpstr>
      <vt:lpstr>Varicella</vt:lpstr>
      <vt:lpstr>Effects on Daily Business Processes</vt:lpstr>
      <vt:lpstr>Effects on Daily Business Processes</vt:lpstr>
      <vt:lpstr>Defense Health Agency, Public Health Division, Armed Forces Health Surveillance Branch, AF Satellite and USAF School of Aerospace Medicine, Department of Public Health   Presented by: DoD Global Respiratory Pathogen Surveillance Program (DoDGRS) Laurie DeMarcus, MPH; Jeffrey Thervil, MPH; Gregory Wolff, MPH DSN: 798-3196 (Comm: 937 938-3196) 28 January 2020 DISTRIBUTION STATEMENT C. Distribution authorized to U.S. Government agencies and their contractors. </vt:lpstr>
      <vt:lpstr>Influenza Surveillance</vt:lpstr>
      <vt:lpstr>Influenza Trends for Seasons 2018-2019 through 2019-2020</vt:lpstr>
      <vt:lpstr>Influenza Percent Positive for Seasons 2014-2015 through 2019-2020</vt:lpstr>
      <vt:lpstr>Other Respiratory Pathogens for Seasons 2018-2019 through 2019-2020</vt:lpstr>
      <vt:lpstr>Preliminary Interim Mid-Season Vaccine Effectiveness (VE) Estimates</vt:lpstr>
      <vt:lpstr>Preliminary Interim Mid-Season Vaccine Effectiveness Estimates</vt:lpstr>
      <vt:lpstr>Descriptive Summary</vt:lpstr>
      <vt:lpstr>Characteristics of participants in the VE study by outcome</vt:lpstr>
      <vt:lpstr>Results</vt:lpstr>
      <vt:lpstr>Limitations</vt:lpstr>
      <vt:lpstr>Contact Information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Armed Forces Reportable Medical Events Guidelines and Case Definitions: 2020 Updates</dc:title>
  <dc:creator>BYLSMA, VICTORIA FH CTR USAF AFMC USAFSAM/PHR</dc:creator>
  <cp:lastModifiedBy>SLEMP, RICHARD A GS-11 USAF AFMC USAFSAM/FESS</cp:lastModifiedBy>
  <cp:revision>69</cp:revision>
  <dcterms:created xsi:type="dcterms:W3CDTF">2019-12-06T21:00:17Z</dcterms:created>
  <dcterms:modified xsi:type="dcterms:W3CDTF">2020-01-22T15:18:21Z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0x0101007B11A16791065F4A8DA2A8226EDB565E</vt:lpwstr>
  </property>
  <property fmtid="{D5CDD505-2E9C-101B-9397-08002B2CF9AE}" pid="3" name="_dlc_DocIdItemGuid">
    <vt:lpwstr>a9985d21-5681-4eeb-a0d9-c89e2a421ecf</vt:lpwstr>
  </property>
</Properties>
</file>