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diagrams/data1.xml" ContentType="application/vnd.openxmlformats-officedocument.drawingml.diagramData+xml"/>
  <Override PartName="/ppt/presentation.xml" ContentType="application/vnd.openxmlformats-officedocument.presentationml.presentation.main+xml"/>
  <Override PartName="/ppt/slides/slide37.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11.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13.xml" ContentType="application/vnd.openxmlformats-officedocument.presentationml.notesSlide+xml"/>
  <Override PartName="/ppt/notesSlides/notesSlide9.xml" ContentType="application/vnd.openxmlformats-officedocument.presentationml.notesSlide+xml"/>
  <Override PartName="/ppt/notesSlides/notesSlide15.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4.xml" ContentType="application/vnd.openxmlformats-officedocument.presentationml.notesSlide+xml"/>
  <Override PartName="/ppt/theme/theme2.xml" ContentType="application/vnd.openxmlformats-officedocument.theme+xml"/>
  <Override PartName="/ppt/diagrams/drawing1.xml" ContentType="application/vnd.ms-office.drawingml.diagramDrawing+xml"/>
  <Override PartName="/ppt/theme/theme1.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diagrams/colors1.xml" ContentType="application/vnd.openxmlformats-officedocument.drawingml.diagramColors+xml"/>
  <Override PartName="/ppt/theme/theme3.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1"/>
  </p:sldMasterIdLst>
  <p:notesMasterIdLst>
    <p:notesMasterId r:id="rId48"/>
  </p:notesMasterIdLst>
  <p:handoutMasterIdLst>
    <p:handoutMasterId r:id="rId49"/>
  </p:handoutMasterIdLst>
  <p:sldIdLst>
    <p:sldId id="348" r:id="rId2"/>
    <p:sldId id="276" r:id="rId3"/>
    <p:sldId id="303" r:id="rId4"/>
    <p:sldId id="288" r:id="rId5"/>
    <p:sldId id="283" r:id="rId6"/>
    <p:sldId id="289" r:id="rId7"/>
    <p:sldId id="282" r:id="rId8"/>
    <p:sldId id="296" r:id="rId9"/>
    <p:sldId id="290" r:id="rId10"/>
    <p:sldId id="302" r:id="rId11"/>
    <p:sldId id="314" r:id="rId12"/>
    <p:sldId id="301" r:id="rId13"/>
    <p:sldId id="304" r:id="rId14"/>
    <p:sldId id="315" r:id="rId15"/>
    <p:sldId id="316" r:id="rId16"/>
    <p:sldId id="294" r:id="rId17"/>
    <p:sldId id="318" r:id="rId18"/>
    <p:sldId id="321" r:id="rId19"/>
    <p:sldId id="320" r:id="rId20"/>
    <p:sldId id="323" r:id="rId21"/>
    <p:sldId id="322" r:id="rId22"/>
    <p:sldId id="309" r:id="rId23"/>
    <p:sldId id="324" r:id="rId24"/>
    <p:sldId id="325" r:id="rId25"/>
    <p:sldId id="340" r:id="rId26"/>
    <p:sldId id="317" r:id="rId27"/>
    <p:sldId id="329" r:id="rId28"/>
    <p:sldId id="330" r:id="rId29"/>
    <p:sldId id="333" r:id="rId30"/>
    <p:sldId id="332" r:id="rId31"/>
    <p:sldId id="331" r:id="rId32"/>
    <p:sldId id="334" r:id="rId33"/>
    <p:sldId id="335" r:id="rId34"/>
    <p:sldId id="344" r:id="rId35"/>
    <p:sldId id="345" r:id="rId36"/>
    <p:sldId id="336" r:id="rId37"/>
    <p:sldId id="328" r:id="rId38"/>
    <p:sldId id="337" r:id="rId39"/>
    <p:sldId id="338" r:id="rId40"/>
    <p:sldId id="339" r:id="rId41"/>
    <p:sldId id="341" r:id="rId42"/>
    <p:sldId id="342" r:id="rId43"/>
    <p:sldId id="305" r:id="rId44"/>
    <p:sldId id="343" r:id="rId45"/>
    <p:sldId id="346" r:id="rId46"/>
    <p:sldId id="313" r:id="rId47"/>
  </p:sldIdLst>
  <p:sldSz cx="9144000" cy="6858000" type="screen4x3"/>
  <p:notesSz cx="7010400" cy="9296400"/>
  <p:defaultTextStyle>
    <a:defPPr>
      <a:defRPr lang="en-US"/>
    </a:defPPr>
    <a:lvl1pPr algn="l" rtl="0" fontAlgn="base">
      <a:spcBef>
        <a:spcPct val="0"/>
      </a:spcBef>
      <a:spcAft>
        <a:spcPct val="0"/>
      </a:spcAft>
      <a:defRPr sz="1800" kern="1200">
        <a:solidFill>
          <a:schemeClr val="tx1"/>
        </a:solidFill>
        <a:latin typeface="Arial" charset="0"/>
        <a:ea typeface="+mn-ea"/>
        <a:cs typeface="+mn-cs"/>
      </a:defRPr>
    </a:lvl1pPr>
    <a:lvl2pPr marL="432427" algn="l" rtl="0" fontAlgn="base">
      <a:spcBef>
        <a:spcPct val="0"/>
      </a:spcBef>
      <a:spcAft>
        <a:spcPct val="0"/>
      </a:spcAft>
      <a:defRPr sz="1800" kern="1200">
        <a:solidFill>
          <a:schemeClr val="tx1"/>
        </a:solidFill>
        <a:latin typeface="Arial" charset="0"/>
        <a:ea typeface="+mn-ea"/>
        <a:cs typeface="+mn-cs"/>
      </a:defRPr>
    </a:lvl2pPr>
    <a:lvl3pPr marL="864854" algn="l" rtl="0" fontAlgn="base">
      <a:spcBef>
        <a:spcPct val="0"/>
      </a:spcBef>
      <a:spcAft>
        <a:spcPct val="0"/>
      </a:spcAft>
      <a:defRPr sz="1800" kern="1200">
        <a:solidFill>
          <a:schemeClr val="tx1"/>
        </a:solidFill>
        <a:latin typeface="Arial" charset="0"/>
        <a:ea typeface="+mn-ea"/>
        <a:cs typeface="+mn-cs"/>
      </a:defRPr>
    </a:lvl3pPr>
    <a:lvl4pPr marL="1297280" algn="l" rtl="0" fontAlgn="base">
      <a:spcBef>
        <a:spcPct val="0"/>
      </a:spcBef>
      <a:spcAft>
        <a:spcPct val="0"/>
      </a:spcAft>
      <a:defRPr sz="1800" kern="1200">
        <a:solidFill>
          <a:schemeClr val="tx1"/>
        </a:solidFill>
        <a:latin typeface="Arial" charset="0"/>
        <a:ea typeface="+mn-ea"/>
        <a:cs typeface="+mn-cs"/>
      </a:defRPr>
    </a:lvl4pPr>
    <a:lvl5pPr marL="1729708" algn="l" rtl="0" fontAlgn="base">
      <a:spcBef>
        <a:spcPct val="0"/>
      </a:spcBef>
      <a:spcAft>
        <a:spcPct val="0"/>
      </a:spcAft>
      <a:defRPr sz="1800" kern="1200">
        <a:solidFill>
          <a:schemeClr val="tx1"/>
        </a:solidFill>
        <a:latin typeface="Arial" charset="0"/>
        <a:ea typeface="+mn-ea"/>
        <a:cs typeface="+mn-cs"/>
      </a:defRPr>
    </a:lvl5pPr>
    <a:lvl6pPr marL="2162134" algn="l" defTabSz="864854" rtl="0" eaLnBrk="1" latinLnBrk="0" hangingPunct="1">
      <a:defRPr sz="1800" kern="1200">
        <a:solidFill>
          <a:schemeClr val="tx1"/>
        </a:solidFill>
        <a:latin typeface="Arial" charset="0"/>
        <a:ea typeface="+mn-ea"/>
        <a:cs typeface="+mn-cs"/>
      </a:defRPr>
    </a:lvl6pPr>
    <a:lvl7pPr marL="2594562" algn="l" defTabSz="864854" rtl="0" eaLnBrk="1" latinLnBrk="0" hangingPunct="1">
      <a:defRPr sz="1800" kern="1200">
        <a:solidFill>
          <a:schemeClr val="tx1"/>
        </a:solidFill>
        <a:latin typeface="Arial" charset="0"/>
        <a:ea typeface="+mn-ea"/>
        <a:cs typeface="+mn-cs"/>
      </a:defRPr>
    </a:lvl7pPr>
    <a:lvl8pPr marL="3026988" algn="l" defTabSz="864854" rtl="0" eaLnBrk="1" latinLnBrk="0" hangingPunct="1">
      <a:defRPr sz="1800" kern="1200">
        <a:solidFill>
          <a:schemeClr val="tx1"/>
        </a:solidFill>
        <a:latin typeface="Arial" charset="0"/>
        <a:ea typeface="+mn-ea"/>
        <a:cs typeface="+mn-cs"/>
      </a:defRPr>
    </a:lvl8pPr>
    <a:lvl9pPr marL="3459415" algn="l" defTabSz="864854" rtl="0" eaLnBrk="1" latinLnBrk="0" hangingPunct="1">
      <a:defRPr sz="18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90D25"/>
    <a:srgbClr val="CDB675"/>
    <a:srgbClr val="990033"/>
    <a:srgbClr val="660033"/>
    <a:srgbClr val="969696"/>
    <a:srgbClr val="5F5F5F"/>
    <a:srgbClr val="000066"/>
    <a:srgbClr val="003366"/>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37" autoAdjust="0"/>
    <p:restoredTop sz="71823" autoAdjust="0"/>
  </p:normalViewPr>
  <p:slideViewPr>
    <p:cSldViewPr snapToGrid="0">
      <p:cViewPr varScale="1">
        <p:scale>
          <a:sx n="81" d="100"/>
          <a:sy n="81" d="100"/>
        </p:scale>
        <p:origin x="-804" y="-96"/>
      </p:cViewPr>
      <p:guideLst>
        <p:guide orient="horz" pos="677"/>
        <p:guide orient="horz" pos="4256"/>
        <p:guide pos="2880"/>
        <p:guide pos="50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3" d="100"/>
        <a:sy n="143" d="100"/>
      </p:scale>
      <p:origin x="0" y="0"/>
    </p:cViewPr>
  </p:sorterViewPr>
  <p:notesViewPr>
    <p:cSldViewPr snapToGrid="0">
      <p:cViewPr varScale="1">
        <p:scale>
          <a:sx n="79" d="100"/>
          <a:sy n="79" d="100"/>
        </p:scale>
        <p:origin x="-3162"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55"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56" Type="http://schemas.openxmlformats.org/officeDocument/2006/relationships/customXml" Target="../customXml/item3.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57" Type="http://schemas.openxmlformats.org/officeDocument/2006/relationships/customXml" Target="../customXml/item4.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35B90D-E204-4144-89AB-9E8BF225289D}" type="doc">
      <dgm:prSet loTypeId="urn:microsoft.com/office/officeart/2005/8/layout/pyramid2" loCatId="list" qsTypeId="urn:microsoft.com/office/officeart/2005/8/quickstyle/3d3" qsCatId="3D" csTypeId="urn:microsoft.com/office/officeart/2005/8/colors/accent1_2" csCatId="accent1" phldr="1"/>
      <dgm:spPr/>
    </dgm:pt>
    <dgm:pt modelId="{198B6689-D6C9-43D2-A557-0ECFD41A6FC1}">
      <dgm:prSet phldrT="[Text]"/>
      <dgm:spPr/>
      <dgm:t>
        <a:bodyPr/>
        <a:lstStyle/>
        <a:p>
          <a:r>
            <a:rPr lang="en-US" dirty="0" smtClean="0"/>
            <a:t>Respiratory Protective Equipment</a:t>
          </a:r>
          <a:endParaRPr lang="en-US" dirty="0"/>
        </a:p>
      </dgm:t>
    </dgm:pt>
    <dgm:pt modelId="{C1CB1C94-1219-43CD-B40E-3891F117B351}" type="parTrans" cxnId="{D3A05606-207A-407E-A68E-B5B06225D99C}">
      <dgm:prSet/>
      <dgm:spPr/>
      <dgm:t>
        <a:bodyPr/>
        <a:lstStyle/>
        <a:p>
          <a:endParaRPr lang="en-US"/>
        </a:p>
      </dgm:t>
    </dgm:pt>
    <dgm:pt modelId="{2F52CB26-FB21-401E-A1C3-7431398C06A4}" type="sibTrans" cxnId="{D3A05606-207A-407E-A68E-B5B06225D99C}">
      <dgm:prSet/>
      <dgm:spPr/>
      <dgm:t>
        <a:bodyPr/>
        <a:lstStyle/>
        <a:p>
          <a:endParaRPr lang="en-US"/>
        </a:p>
      </dgm:t>
    </dgm:pt>
    <dgm:pt modelId="{C231B3A6-EE9F-44AA-AE5A-B4917BD6C53B}">
      <dgm:prSet phldrT="[Text]"/>
      <dgm:spPr/>
      <dgm:t>
        <a:bodyPr/>
        <a:lstStyle/>
        <a:p>
          <a:r>
            <a:rPr lang="en-US" dirty="0" smtClean="0"/>
            <a:t>Environmental Controls</a:t>
          </a:r>
          <a:endParaRPr lang="en-US" dirty="0"/>
        </a:p>
      </dgm:t>
    </dgm:pt>
    <dgm:pt modelId="{134C3BBA-16FE-4F65-91E8-2872E4FA5906}" type="parTrans" cxnId="{BAD2D4F0-2B74-4F3D-A487-7BBDA0A27B6D}">
      <dgm:prSet/>
      <dgm:spPr/>
      <dgm:t>
        <a:bodyPr/>
        <a:lstStyle/>
        <a:p>
          <a:endParaRPr lang="en-US"/>
        </a:p>
      </dgm:t>
    </dgm:pt>
    <dgm:pt modelId="{44E56C4C-9CCD-4110-B557-849520F9DC08}" type="sibTrans" cxnId="{BAD2D4F0-2B74-4F3D-A487-7BBDA0A27B6D}">
      <dgm:prSet/>
      <dgm:spPr/>
      <dgm:t>
        <a:bodyPr/>
        <a:lstStyle/>
        <a:p>
          <a:endParaRPr lang="en-US"/>
        </a:p>
      </dgm:t>
    </dgm:pt>
    <dgm:pt modelId="{0FE807A3-9857-458C-886B-8F95C704585F}">
      <dgm:prSet phldrT="[Text]"/>
      <dgm:spPr/>
      <dgm:t>
        <a:bodyPr/>
        <a:lstStyle/>
        <a:p>
          <a:r>
            <a:rPr lang="en-US" dirty="0" smtClean="0"/>
            <a:t>Administrative Controls</a:t>
          </a:r>
          <a:endParaRPr lang="en-US" dirty="0"/>
        </a:p>
      </dgm:t>
    </dgm:pt>
    <dgm:pt modelId="{831C663E-D5AB-44F7-B667-5B4495EDAEBB}" type="parTrans" cxnId="{053ABDF1-0DF6-4B1B-AAC6-B7B64D9948FD}">
      <dgm:prSet/>
      <dgm:spPr/>
      <dgm:t>
        <a:bodyPr/>
        <a:lstStyle/>
        <a:p>
          <a:endParaRPr lang="en-US"/>
        </a:p>
      </dgm:t>
    </dgm:pt>
    <dgm:pt modelId="{A2BB8A41-FC64-4F92-A47A-32CED0476323}" type="sibTrans" cxnId="{053ABDF1-0DF6-4B1B-AAC6-B7B64D9948FD}">
      <dgm:prSet/>
      <dgm:spPr/>
      <dgm:t>
        <a:bodyPr/>
        <a:lstStyle/>
        <a:p>
          <a:endParaRPr lang="en-US"/>
        </a:p>
      </dgm:t>
    </dgm:pt>
    <dgm:pt modelId="{4241C96E-6F04-4329-84AA-6DF313791F93}" type="pres">
      <dgm:prSet presAssocID="{5735B90D-E204-4144-89AB-9E8BF225289D}" presName="compositeShape" presStyleCnt="0">
        <dgm:presLayoutVars>
          <dgm:dir/>
          <dgm:resizeHandles/>
        </dgm:presLayoutVars>
      </dgm:prSet>
      <dgm:spPr/>
    </dgm:pt>
    <dgm:pt modelId="{F7A32C6F-0B25-45E3-84B6-89958D53D847}" type="pres">
      <dgm:prSet presAssocID="{5735B90D-E204-4144-89AB-9E8BF225289D}" presName="pyramid" presStyleLbl="node1" presStyleIdx="0" presStyleCnt="1"/>
      <dgm:spPr/>
    </dgm:pt>
    <dgm:pt modelId="{894F8D5E-2239-42ED-87A1-DAD4597A485C}" type="pres">
      <dgm:prSet presAssocID="{5735B90D-E204-4144-89AB-9E8BF225289D}" presName="theList" presStyleCnt="0"/>
      <dgm:spPr/>
    </dgm:pt>
    <dgm:pt modelId="{27F867A9-5E21-4352-B1C7-B6DFAC46EEA3}" type="pres">
      <dgm:prSet presAssocID="{198B6689-D6C9-43D2-A557-0ECFD41A6FC1}" presName="aNode" presStyleLbl="fgAcc1" presStyleIdx="0" presStyleCnt="3">
        <dgm:presLayoutVars>
          <dgm:bulletEnabled val="1"/>
        </dgm:presLayoutVars>
      </dgm:prSet>
      <dgm:spPr/>
      <dgm:t>
        <a:bodyPr/>
        <a:lstStyle/>
        <a:p>
          <a:endParaRPr lang="en-US"/>
        </a:p>
      </dgm:t>
    </dgm:pt>
    <dgm:pt modelId="{758685C5-845B-48FD-9726-088C6BC8C9ED}" type="pres">
      <dgm:prSet presAssocID="{198B6689-D6C9-43D2-A557-0ECFD41A6FC1}" presName="aSpace" presStyleCnt="0"/>
      <dgm:spPr/>
    </dgm:pt>
    <dgm:pt modelId="{85CE7EAA-EE25-4CE9-BDAF-36114C922F9D}" type="pres">
      <dgm:prSet presAssocID="{C231B3A6-EE9F-44AA-AE5A-B4917BD6C53B}" presName="aNode" presStyleLbl="fgAcc1" presStyleIdx="1" presStyleCnt="3">
        <dgm:presLayoutVars>
          <dgm:bulletEnabled val="1"/>
        </dgm:presLayoutVars>
      </dgm:prSet>
      <dgm:spPr/>
      <dgm:t>
        <a:bodyPr/>
        <a:lstStyle/>
        <a:p>
          <a:endParaRPr lang="en-US"/>
        </a:p>
      </dgm:t>
    </dgm:pt>
    <dgm:pt modelId="{3563E0E7-4500-4F9A-943D-42B53E3E74F4}" type="pres">
      <dgm:prSet presAssocID="{C231B3A6-EE9F-44AA-AE5A-B4917BD6C53B}" presName="aSpace" presStyleCnt="0"/>
      <dgm:spPr/>
    </dgm:pt>
    <dgm:pt modelId="{91078694-7136-46B9-A0EC-798C42730923}" type="pres">
      <dgm:prSet presAssocID="{0FE807A3-9857-458C-886B-8F95C704585F}" presName="aNode" presStyleLbl="fgAcc1" presStyleIdx="2" presStyleCnt="3">
        <dgm:presLayoutVars>
          <dgm:bulletEnabled val="1"/>
        </dgm:presLayoutVars>
      </dgm:prSet>
      <dgm:spPr/>
      <dgm:t>
        <a:bodyPr/>
        <a:lstStyle/>
        <a:p>
          <a:endParaRPr lang="en-US"/>
        </a:p>
      </dgm:t>
    </dgm:pt>
    <dgm:pt modelId="{17FE7617-BE69-4D58-850F-A7F555EF9D5A}" type="pres">
      <dgm:prSet presAssocID="{0FE807A3-9857-458C-886B-8F95C704585F}" presName="aSpace" presStyleCnt="0"/>
      <dgm:spPr/>
    </dgm:pt>
  </dgm:ptLst>
  <dgm:cxnLst>
    <dgm:cxn modelId="{BAD2D4F0-2B74-4F3D-A487-7BBDA0A27B6D}" srcId="{5735B90D-E204-4144-89AB-9E8BF225289D}" destId="{C231B3A6-EE9F-44AA-AE5A-B4917BD6C53B}" srcOrd="1" destOrd="0" parTransId="{134C3BBA-16FE-4F65-91E8-2872E4FA5906}" sibTransId="{44E56C4C-9CCD-4110-B557-849520F9DC08}"/>
    <dgm:cxn modelId="{1940BEA0-1C61-40EE-8304-73C1437247F0}" type="presOf" srcId="{198B6689-D6C9-43D2-A557-0ECFD41A6FC1}" destId="{27F867A9-5E21-4352-B1C7-B6DFAC46EEA3}" srcOrd="0" destOrd="0" presId="urn:microsoft.com/office/officeart/2005/8/layout/pyramid2"/>
    <dgm:cxn modelId="{053ABDF1-0DF6-4B1B-AAC6-B7B64D9948FD}" srcId="{5735B90D-E204-4144-89AB-9E8BF225289D}" destId="{0FE807A3-9857-458C-886B-8F95C704585F}" srcOrd="2" destOrd="0" parTransId="{831C663E-D5AB-44F7-B667-5B4495EDAEBB}" sibTransId="{A2BB8A41-FC64-4F92-A47A-32CED0476323}"/>
    <dgm:cxn modelId="{CE5F8251-D464-427A-9E6D-DAF5A36AD89B}" type="presOf" srcId="{5735B90D-E204-4144-89AB-9E8BF225289D}" destId="{4241C96E-6F04-4329-84AA-6DF313791F93}" srcOrd="0" destOrd="0" presId="urn:microsoft.com/office/officeart/2005/8/layout/pyramid2"/>
    <dgm:cxn modelId="{5329726B-A4D4-4182-A65A-CA544D8E2A72}" type="presOf" srcId="{C231B3A6-EE9F-44AA-AE5A-B4917BD6C53B}" destId="{85CE7EAA-EE25-4CE9-BDAF-36114C922F9D}" srcOrd="0" destOrd="0" presId="urn:microsoft.com/office/officeart/2005/8/layout/pyramid2"/>
    <dgm:cxn modelId="{EDFBDAF6-7C40-4A69-BDDE-2E54C37F6DBE}" type="presOf" srcId="{0FE807A3-9857-458C-886B-8F95C704585F}" destId="{91078694-7136-46B9-A0EC-798C42730923}" srcOrd="0" destOrd="0" presId="urn:microsoft.com/office/officeart/2005/8/layout/pyramid2"/>
    <dgm:cxn modelId="{D3A05606-207A-407E-A68E-B5B06225D99C}" srcId="{5735B90D-E204-4144-89AB-9E8BF225289D}" destId="{198B6689-D6C9-43D2-A557-0ECFD41A6FC1}" srcOrd="0" destOrd="0" parTransId="{C1CB1C94-1219-43CD-B40E-3891F117B351}" sibTransId="{2F52CB26-FB21-401E-A1C3-7431398C06A4}"/>
    <dgm:cxn modelId="{2EE2847D-BC33-449F-9F75-551B5EC309EA}" type="presParOf" srcId="{4241C96E-6F04-4329-84AA-6DF313791F93}" destId="{F7A32C6F-0B25-45E3-84B6-89958D53D847}" srcOrd="0" destOrd="0" presId="urn:microsoft.com/office/officeart/2005/8/layout/pyramid2"/>
    <dgm:cxn modelId="{3313C60E-597E-453B-87D3-3FF3C245DA25}" type="presParOf" srcId="{4241C96E-6F04-4329-84AA-6DF313791F93}" destId="{894F8D5E-2239-42ED-87A1-DAD4597A485C}" srcOrd="1" destOrd="0" presId="urn:microsoft.com/office/officeart/2005/8/layout/pyramid2"/>
    <dgm:cxn modelId="{F65F3155-8766-4CAE-9638-A0AF68762450}" type="presParOf" srcId="{894F8D5E-2239-42ED-87A1-DAD4597A485C}" destId="{27F867A9-5E21-4352-B1C7-B6DFAC46EEA3}" srcOrd="0" destOrd="0" presId="urn:microsoft.com/office/officeart/2005/8/layout/pyramid2"/>
    <dgm:cxn modelId="{7A0B3DBC-80F2-4481-8AF6-603ECA7F7C33}" type="presParOf" srcId="{894F8D5E-2239-42ED-87A1-DAD4597A485C}" destId="{758685C5-845B-48FD-9726-088C6BC8C9ED}" srcOrd="1" destOrd="0" presId="urn:microsoft.com/office/officeart/2005/8/layout/pyramid2"/>
    <dgm:cxn modelId="{5F17130A-336E-4D25-A01C-A1800C31DF9C}" type="presParOf" srcId="{894F8D5E-2239-42ED-87A1-DAD4597A485C}" destId="{85CE7EAA-EE25-4CE9-BDAF-36114C922F9D}" srcOrd="2" destOrd="0" presId="urn:microsoft.com/office/officeart/2005/8/layout/pyramid2"/>
    <dgm:cxn modelId="{3A6ECD5F-3D96-4611-9607-843F4C3743AB}" type="presParOf" srcId="{894F8D5E-2239-42ED-87A1-DAD4597A485C}" destId="{3563E0E7-4500-4F9A-943D-42B53E3E74F4}" srcOrd="3" destOrd="0" presId="urn:microsoft.com/office/officeart/2005/8/layout/pyramid2"/>
    <dgm:cxn modelId="{291578F1-B220-4E40-94DB-3412EDD3FAD8}" type="presParOf" srcId="{894F8D5E-2239-42ED-87A1-DAD4597A485C}" destId="{91078694-7136-46B9-A0EC-798C42730923}" srcOrd="4" destOrd="0" presId="urn:microsoft.com/office/officeart/2005/8/layout/pyramid2"/>
    <dgm:cxn modelId="{4BCB302D-CA4E-4131-9FEF-5EBC273CDE86}" type="presParOf" srcId="{894F8D5E-2239-42ED-87A1-DAD4597A485C}" destId="{17FE7617-BE69-4D58-850F-A7F555EF9D5A}"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A32C6F-0B25-45E3-84B6-89958D53D847}">
      <dsp:nvSpPr>
        <dsp:cNvPr id="0" name=""/>
        <dsp:cNvSpPr/>
      </dsp:nvSpPr>
      <dsp:spPr>
        <a:xfrm>
          <a:off x="1512371" y="0"/>
          <a:ext cx="4525962" cy="4525962"/>
        </a:xfrm>
        <a:prstGeom prst="triangle">
          <a:avLst/>
        </a:prstGeom>
        <a:solidFill>
          <a:schemeClr val="accent1">
            <a:hueOff val="0"/>
            <a:satOff val="0"/>
            <a:lumOff val="0"/>
            <a:alphaOff val="0"/>
          </a:schemeClr>
        </a:solidFill>
        <a:ln>
          <a:noFill/>
        </a:ln>
        <a:effectLst>
          <a:outerShdw blurRad="190500" dist="228600" dir="2700000" sy="90000" rotWithShape="0">
            <a:srgbClr val="000000">
              <a:alpha val="255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27F867A9-5E21-4352-B1C7-B6DFAC46EEA3}">
      <dsp:nvSpPr>
        <dsp:cNvPr id="0" name=""/>
        <dsp:cNvSpPr/>
      </dsp:nvSpPr>
      <dsp:spPr>
        <a:xfrm>
          <a:off x="3775352" y="455027"/>
          <a:ext cx="2941875" cy="1071380"/>
        </a:xfrm>
        <a:prstGeom prst="round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Respiratory Protective Equipment</a:t>
          </a:r>
          <a:endParaRPr lang="en-US" sz="2200" kern="1200" dirty="0"/>
        </a:p>
      </dsp:txBody>
      <dsp:txXfrm>
        <a:off x="3827652" y="507327"/>
        <a:ext cx="2837275" cy="966780"/>
      </dsp:txXfrm>
    </dsp:sp>
    <dsp:sp modelId="{85CE7EAA-EE25-4CE9-BDAF-36114C922F9D}">
      <dsp:nvSpPr>
        <dsp:cNvPr id="0" name=""/>
        <dsp:cNvSpPr/>
      </dsp:nvSpPr>
      <dsp:spPr>
        <a:xfrm>
          <a:off x="3775352" y="1660329"/>
          <a:ext cx="2941875" cy="1071380"/>
        </a:xfrm>
        <a:prstGeom prst="round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Environmental Controls</a:t>
          </a:r>
          <a:endParaRPr lang="en-US" sz="2200" kern="1200" dirty="0"/>
        </a:p>
      </dsp:txBody>
      <dsp:txXfrm>
        <a:off x="3827652" y="1712629"/>
        <a:ext cx="2837275" cy="966780"/>
      </dsp:txXfrm>
    </dsp:sp>
    <dsp:sp modelId="{91078694-7136-46B9-A0EC-798C42730923}">
      <dsp:nvSpPr>
        <dsp:cNvPr id="0" name=""/>
        <dsp:cNvSpPr/>
      </dsp:nvSpPr>
      <dsp:spPr>
        <a:xfrm>
          <a:off x="3775352" y="2865632"/>
          <a:ext cx="2941875" cy="1071380"/>
        </a:xfrm>
        <a:prstGeom prst="round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Administrative Controls</a:t>
          </a:r>
          <a:endParaRPr lang="en-US" sz="2200" kern="1200" dirty="0"/>
        </a:p>
      </dsp:txBody>
      <dsp:txXfrm>
        <a:off x="3827652" y="2917932"/>
        <a:ext cx="2837275" cy="966780"/>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pPr>
              <a:defRPr/>
            </a:pPr>
            <a:endParaRPr lang="en-US" dirty="0"/>
          </a:p>
        </p:txBody>
      </p:sp>
      <p:sp>
        <p:nvSpPr>
          <p:cNvPr id="13315"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pPr>
              <a:defRPr/>
            </a:pPr>
            <a:endParaRPr lang="en-US" dirty="0"/>
          </a:p>
        </p:txBody>
      </p:sp>
      <p:sp>
        <p:nvSpPr>
          <p:cNvPr id="13316"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vl1pPr>
          </a:lstStyle>
          <a:p>
            <a:pPr>
              <a:defRPr/>
            </a:pPr>
            <a:endParaRPr lang="en-US" dirty="0"/>
          </a:p>
        </p:txBody>
      </p:sp>
      <p:sp>
        <p:nvSpPr>
          <p:cNvPr id="13317"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pPr>
              <a:defRPr/>
            </a:pPr>
            <a:fld id="{8DE87708-8F61-4D16-8718-4C85BE1B4C06}" type="slidenum">
              <a:rPr lang="en-US"/>
              <a:pPr>
                <a:defRPr/>
              </a:pPr>
              <a:t>‹#›</a:t>
            </a:fld>
            <a:endParaRPr lang="en-US" dirty="0"/>
          </a:p>
        </p:txBody>
      </p:sp>
    </p:spTree>
    <p:extLst>
      <p:ext uri="{BB962C8B-B14F-4D97-AF65-F5344CB8AC3E}">
        <p14:creationId xmlns:p14="http://schemas.microsoft.com/office/powerpoint/2010/main" val="17092677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pPr>
              <a:defRPr/>
            </a:pPr>
            <a:endParaRPr lang="en-US" dirty="0"/>
          </a:p>
        </p:txBody>
      </p:sp>
      <p:sp>
        <p:nvSpPr>
          <p:cNvPr id="3075"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pPr>
              <a:defRPr/>
            </a:pPr>
            <a:endParaRPr lang="en-US" dirty="0"/>
          </a:p>
        </p:txBody>
      </p:sp>
      <p:sp>
        <p:nvSpPr>
          <p:cNvPr id="1024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vl1pPr>
          </a:lstStyle>
          <a:p>
            <a:pPr>
              <a:defRPr/>
            </a:pPr>
            <a:endParaRPr lang="en-US" dirty="0"/>
          </a:p>
        </p:txBody>
      </p:sp>
      <p:sp>
        <p:nvSpPr>
          <p:cNvPr id="3079"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pPr>
              <a:defRPr/>
            </a:pPr>
            <a:fld id="{5E52CAA3-DBBA-4272-8743-AD030CA91E60}" type="slidenum">
              <a:rPr lang="en-US"/>
              <a:pPr>
                <a:defRPr/>
              </a:pPr>
              <a:t>‹#›</a:t>
            </a:fld>
            <a:endParaRPr lang="en-US" dirty="0"/>
          </a:p>
        </p:txBody>
      </p:sp>
    </p:spTree>
    <p:extLst>
      <p:ext uri="{BB962C8B-B14F-4D97-AF65-F5344CB8AC3E}">
        <p14:creationId xmlns:p14="http://schemas.microsoft.com/office/powerpoint/2010/main" val="40512376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00" kern="1200">
        <a:solidFill>
          <a:schemeClr val="tx1"/>
        </a:solidFill>
        <a:latin typeface="Arial" charset="0"/>
        <a:ea typeface="+mn-ea"/>
        <a:cs typeface="+mn-cs"/>
      </a:defRPr>
    </a:lvl1pPr>
    <a:lvl2pPr marL="432427" algn="l" rtl="0" eaLnBrk="0" fontAlgn="base" hangingPunct="0">
      <a:spcBef>
        <a:spcPct val="30000"/>
      </a:spcBef>
      <a:spcAft>
        <a:spcPct val="0"/>
      </a:spcAft>
      <a:defRPr sz="1100" kern="1200">
        <a:solidFill>
          <a:schemeClr val="tx1"/>
        </a:solidFill>
        <a:latin typeface="Arial" charset="0"/>
        <a:ea typeface="+mn-ea"/>
        <a:cs typeface="+mn-cs"/>
      </a:defRPr>
    </a:lvl2pPr>
    <a:lvl3pPr marL="864854" algn="l" rtl="0" eaLnBrk="0" fontAlgn="base" hangingPunct="0">
      <a:spcBef>
        <a:spcPct val="30000"/>
      </a:spcBef>
      <a:spcAft>
        <a:spcPct val="0"/>
      </a:spcAft>
      <a:defRPr sz="1100" kern="1200">
        <a:solidFill>
          <a:schemeClr val="tx1"/>
        </a:solidFill>
        <a:latin typeface="Arial" charset="0"/>
        <a:ea typeface="+mn-ea"/>
        <a:cs typeface="+mn-cs"/>
      </a:defRPr>
    </a:lvl3pPr>
    <a:lvl4pPr marL="1297280" algn="l" rtl="0" eaLnBrk="0" fontAlgn="base" hangingPunct="0">
      <a:spcBef>
        <a:spcPct val="30000"/>
      </a:spcBef>
      <a:spcAft>
        <a:spcPct val="0"/>
      </a:spcAft>
      <a:defRPr sz="1100" kern="1200">
        <a:solidFill>
          <a:schemeClr val="tx1"/>
        </a:solidFill>
        <a:latin typeface="Arial" charset="0"/>
        <a:ea typeface="+mn-ea"/>
        <a:cs typeface="+mn-cs"/>
      </a:defRPr>
    </a:lvl4pPr>
    <a:lvl5pPr marL="1729708" algn="l" rtl="0" eaLnBrk="0" fontAlgn="base" hangingPunct="0">
      <a:spcBef>
        <a:spcPct val="30000"/>
      </a:spcBef>
      <a:spcAft>
        <a:spcPct val="0"/>
      </a:spcAft>
      <a:defRPr sz="1100" kern="1200">
        <a:solidFill>
          <a:schemeClr val="tx1"/>
        </a:solidFill>
        <a:latin typeface="Arial" charset="0"/>
        <a:ea typeface="+mn-ea"/>
        <a:cs typeface="+mn-cs"/>
      </a:defRPr>
    </a:lvl5pPr>
    <a:lvl6pPr marL="2162134" algn="l" defTabSz="864854" rtl="0" eaLnBrk="1" latinLnBrk="0" hangingPunct="1">
      <a:defRPr sz="1100" kern="1200">
        <a:solidFill>
          <a:schemeClr val="tx1"/>
        </a:solidFill>
        <a:latin typeface="+mn-lt"/>
        <a:ea typeface="+mn-ea"/>
        <a:cs typeface="+mn-cs"/>
      </a:defRPr>
    </a:lvl6pPr>
    <a:lvl7pPr marL="2594562" algn="l" defTabSz="864854" rtl="0" eaLnBrk="1" latinLnBrk="0" hangingPunct="1">
      <a:defRPr sz="1100" kern="1200">
        <a:solidFill>
          <a:schemeClr val="tx1"/>
        </a:solidFill>
        <a:latin typeface="+mn-lt"/>
        <a:ea typeface="+mn-ea"/>
        <a:cs typeface="+mn-cs"/>
      </a:defRPr>
    </a:lvl7pPr>
    <a:lvl8pPr marL="3026988" algn="l" defTabSz="864854" rtl="0" eaLnBrk="1" latinLnBrk="0" hangingPunct="1">
      <a:defRPr sz="1100" kern="1200">
        <a:solidFill>
          <a:schemeClr val="tx1"/>
        </a:solidFill>
        <a:latin typeface="+mn-lt"/>
        <a:ea typeface="+mn-ea"/>
        <a:cs typeface="+mn-cs"/>
      </a:defRPr>
    </a:lvl8pPr>
    <a:lvl9pPr marL="3459415" algn="l" defTabSz="864854"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E52CAA3-DBBA-4272-8743-AD030CA91E60}" type="slidenum">
              <a:rPr lang="en-US" smtClean="0"/>
              <a:pPr>
                <a:defRPr/>
              </a:pPr>
              <a:t>2</a:t>
            </a:fld>
            <a:endParaRPr lang="en-US" dirty="0"/>
          </a:p>
        </p:txBody>
      </p:sp>
    </p:spTree>
    <p:extLst>
      <p:ext uri="{BB962C8B-B14F-4D97-AF65-F5344CB8AC3E}">
        <p14:creationId xmlns:p14="http://schemas.microsoft.com/office/powerpoint/2010/main" val="986925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E52CAA3-DBBA-4272-8743-AD030CA91E60}" type="slidenum">
              <a:rPr lang="en-US" smtClean="0"/>
              <a:pPr>
                <a:defRPr/>
              </a:pPr>
              <a:t>21</a:t>
            </a:fld>
            <a:endParaRPr lang="en-US" dirty="0"/>
          </a:p>
        </p:txBody>
      </p:sp>
    </p:spTree>
    <p:extLst>
      <p:ext uri="{BB962C8B-B14F-4D97-AF65-F5344CB8AC3E}">
        <p14:creationId xmlns:p14="http://schemas.microsoft.com/office/powerpoint/2010/main" val="34242971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Speaker Notes:</a:t>
            </a:r>
          </a:p>
          <a:p>
            <a:endParaRPr lang="en-US" dirty="0" smtClean="0"/>
          </a:p>
          <a:p>
            <a:pPr marL="171450" indent="-171450">
              <a:buFontTx/>
              <a:buChar char="-"/>
            </a:pPr>
            <a:r>
              <a:rPr lang="en-US" b="1" dirty="0" smtClean="0"/>
              <a:t>Method of confirmation</a:t>
            </a:r>
            <a:r>
              <a:rPr lang="en-US" b="1" baseline="0" dirty="0" smtClean="0"/>
              <a:t> options: </a:t>
            </a:r>
            <a:r>
              <a:rPr lang="en-US" baseline="0" dirty="0" smtClean="0"/>
              <a:t>biopsy, slide, serology, culture, clinical, other; usually latter three (culture, clinical, or other)</a:t>
            </a:r>
          </a:p>
          <a:p>
            <a:pPr marL="0" indent="0">
              <a:buFontTx/>
              <a:buNone/>
            </a:pPr>
            <a:endParaRPr lang="en-US" baseline="0" dirty="0" smtClean="0"/>
          </a:p>
          <a:p>
            <a:pPr marL="171450" indent="-171450">
              <a:buFontTx/>
              <a:buChar char="-"/>
            </a:pPr>
            <a:r>
              <a:rPr lang="en-US" b="1" baseline="0" dirty="0" smtClean="0"/>
              <a:t>Case Classification: </a:t>
            </a:r>
            <a:r>
              <a:rPr lang="en-US" baseline="0" dirty="0" smtClean="0"/>
              <a:t>confirmed, suspect, probable, not a case.  Go back to previous case classification definitions</a:t>
            </a:r>
          </a:p>
          <a:p>
            <a:pPr marL="0" indent="0">
              <a:buFontTx/>
              <a:buNone/>
            </a:pPr>
            <a:endParaRPr lang="en-US" baseline="0" dirty="0" smtClean="0"/>
          </a:p>
          <a:p>
            <a:pPr marL="171450" indent="-171450">
              <a:buFontTx/>
              <a:buChar char="-"/>
            </a:pPr>
            <a:r>
              <a:rPr lang="en-US" b="1" baseline="0" dirty="0" smtClean="0"/>
              <a:t>MER Status: </a:t>
            </a:r>
            <a:r>
              <a:rPr lang="en-US" baseline="0" dirty="0" smtClean="0"/>
              <a:t>preliminary or final</a:t>
            </a:r>
          </a:p>
          <a:p>
            <a:pPr marL="0" indent="0">
              <a:buFontTx/>
              <a:buNone/>
            </a:pPr>
            <a:endParaRPr lang="en-US" baseline="0" dirty="0" smtClean="0"/>
          </a:p>
          <a:p>
            <a:pPr marL="171450" indent="-171450">
              <a:buFontTx/>
              <a:buChar char="-"/>
            </a:pPr>
            <a:r>
              <a:rPr lang="en-US" baseline="0" dirty="0" smtClean="0"/>
              <a:t>Note: Can always edit MER report</a:t>
            </a:r>
            <a:endParaRPr lang="en-US" dirty="0"/>
          </a:p>
        </p:txBody>
      </p:sp>
      <p:sp>
        <p:nvSpPr>
          <p:cNvPr id="4" name="Slide Number Placeholder 3"/>
          <p:cNvSpPr>
            <a:spLocks noGrp="1"/>
          </p:cNvSpPr>
          <p:nvPr>
            <p:ph type="sldNum" sz="quarter" idx="10"/>
          </p:nvPr>
        </p:nvSpPr>
        <p:spPr/>
        <p:txBody>
          <a:bodyPr/>
          <a:lstStyle/>
          <a:p>
            <a:pPr>
              <a:defRPr/>
            </a:pPr>
            <a:fld id="{5E52CAA3-DBBA-4272-8743-AD030CA91E60}" type="slidenum">
              <a:rPr lang="en-US" smtClean="0"/>
              <a:pPr>
                <a:defRPr/>
              </a:pPr>
              <a:t>24</a:t>
            </a:fld>
            <a:endParaRPr lang="en-US" dirty="0"/>
          </a:p>
        </p:txBody>
      </p:sp>
    </p:spTree>
    <p:extLst>
      <p:ext uri="{BB962C8B-B14F-4D97-AF65-F5344CB8AC3E}">
        <p14:creationId xmlns:p14="http://schemas.microsoft.com/office/powerpoint/2010/main" val="21765850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a:t>
            </a:r>
          </a:p>
          <a:p>
            <a:endParaRPr lang="en-US" dirty="0" smtClean="0"/>
          </a:p>
          <a:p>
            <a:r>
              <a:rPr lang="en-US" dirty="0" smtClean="0"/>
              <a:t>- Include</a:t>
            </a:r>
            <a:r>
              <a:rPr lang="en-US" baseline="0" dirty="0" smtClean="0"/>
              <a:t> in the comments section any pertinent information about the case (e.g. more information on travel/exposure, treatment, isolation precautions).  </a:t>
            </a:r>
          </a:p>
          <a:p>
            <a:endParaRPr lang="en-US" baseline="0" dirty="0" smtClean="0"/>
          </a:p>
          <a:p>
            <a:r>
              <a:rPr lang="en-US" baseline="0" dirty="0" smtClean="0"/>
              <a:t>- The Navy requires that each MER include: (1) exposure of other individuals and (2) what actions are being taken for your investigation.  </a:t>
            </a:r>
            <a:endParaRPr lang="en-US" dirty="0"/>
          </a:p>
        </p:txBody>
      </p:sp>
      <p:sp>
        <p:nvSpPr>
          <p:cNvPr id="4" name="Slide Number Placeholder 3"/>
          <p:cNvSpPr>
            <a:spLocks noGrp="1"/>
          </p:cNvSpPr>
          <p:nvPr>
            <p:ph type="sldNum" sz="quarter" idx="10"/>
          </p:nvPr>
        </p:nvSpPr>
        <p:spPr/>
        <p:txBody>
          <a:bodyPr/>
          <a:lstStyle/>
          <a:p>
            <a:pPr>
              <a:defRPr/>
            </a:pPr>
            <a:fld id="{5E52CAA3-DBBA-4272-8743-AD030CA91E60}" type="slidenum">
              <a:rPr lang="en-US" smtClean="0"/>
              <a:pPr>
                <a:defRPr/>
              </a:pPr>
              <a:t>25</a:t>
            </a:fld>
            <a:endParaRPr lang="en-US" dirty="0"/>
          </a:p>
        </p:txBody>
      </p:sp>
    </p:spTree>
    <p:extLst>
      <p:ext uri="{BB962C8B-B14F-4D97-AF65-F5344CB8AC3E}">
        <p14:creationId xmlns:p14="http://schemas.microsoft.com/office/powerpoint/2010/main" val="266163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Speaker Notes:</a:t>
            </a:r>
          </a:p>
          <a:p>
            <a:endParaRPr lang="en-US" dirty="0" smtClean="0"/>
          </a:p>
          <a:p>
            <a:pPr marL="171450" indent="-171450">
              <a:buFontTx/>
              <a:buChar char="-"/>
            </a:pPr>
            <a:r>
              <a:rPr lang="en-US" sz="1100" b="0" i="0" u="none" strike="noStrike" kern="1200" baseline="0" dirty="0" smtClean="0">
                <a:solidFill>
                  <a:schemeClr val="tx1"/>
                </a:solidFill>
                <a:latin typeface="Arial" charset="0"/>
                <a:ea typeface="+mn-ea"/>
                <a:cs typeface="+mn-cs"/>
              </a:rPr>
              <a:t>Approximately 1% of all TB contacts have TB disease at the time of the contact investigation and are in need of treatment. </a:t>
            </a:r>
          </a:p>
          <a:p>
            <a:pPr marL="171450" indent="-171450">
              <a:buFontTx/>
              <a:buChar char="-"/>
            </a:pPr>
            <a:r>
              <a:rPr lang="en-US" sz="1100" b="0" i="0" u="none" strike="noStrike" kern="1200" baseline="0" dirty="0" smtClean="0">
                <a:solidFill>
                  <a:schemeClr val="tx1"/>
                </a:solidFill>
                <a:latin typeface="Arial" charset="0"/>
                <a:ea typeface="+mn-ea"/>
                <a:cs typeface="+mn-cs"/>
              </a:rPr>
              <a:t>Additionally, about 20% to 30% of TB contacts are infected with M. tuberculosis and are at risk for developing TB disease if not diagnosed and treated for LTBI. </a:t>
            </a:r>
            <a:endParaRPr lang="en-US" dirty="0"/>
          </a:p>
        </p:txBody>
      </p:sp>
      <p:sp>
        <p:nvSpPr>
          <p:cNvPr id="4" name="Slide Number Placeholder 3"/>
          <p:cNvSpPr>
            <a:spLocks noGrp="1"/>
          </p:cNvSpPr>
          <p:nvPr>
            <p:ph type="sldNum" sz="quarter" idx="10"/>
          </p:nvPr>
        </p:nvSpPr>
        <p:spPr/>
        <p:txBody>
          <a:bodyPr/>
          <a:lstStyle/>
          <a:p>
            <a:pPr>
              <a:defRPr/>
            </a:pPr>
            <a:fld id="{5E52CAA3-DBBA-4272-8743-AD030CA91E60}" type="slidenum">
              <a:rPr lang="en-US" smtClean="0"/>
              <a:pPr>
                <a:defRPr/>
              </a:pPr>
              <a:t>26</a:t>
            </a:fld>
            <a:endParaRPr lang="en-US" dirty="0"/>
          </a:p>
        </p:txBody>
      </p:sp>
    </p:spTree>
    <p:extLst>
      <p:ext uri="{BB962C8B-B14F-4D97-AF65-F5344CB8AC3E}">
        <p14:creationId xmlns:p14="http://schemas.microsoft.com/office/powerpoint/2010/main" val="1627814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a:t>
            </a:r>
            <a:r>
              <a:rPr lang="en-US" baseline="0" dirty="0" smtClean="0"/>
              <a:t> TB investigation may be split into both a military and civilian investigation which will vary depending on the scenario.  </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For example, if a  shipboard case occurs, the military (navy) typically will lead that contact investigation on the military side (even if the case is a contractor) – any exposure that has occurred outside the ship goes to the civilian health department to investigation that portion of the investigation. Civilian public health is not authorized to conduct an investigation on a ship or a unit on a Navy/MC installation. </a:t>
            </a:r>
            <a:endParaRPr lang="en-US" dirty="0"/>
          </a:p>
        </p:txBody>
      </p:sp>
      <p:sp>
        <p:nvSpPr>
          <p:cNvPr id="4" name="Slide Number Placeholder 3"/>
          <p:cNvSpPr>
            <a:spLocks noGrp="1"/>
          </p:cNvSpPr>
          <p:nvPr>
            <p:ph type="sldNum" sz="quarter" idx="10"/>
          </p:nvPr>
        </p:nvSpPr>
        <p:spPr/>
        <p:txBody>
          <a:bodyPr/>
          <a:lstStyle/>
          <a:p>
            <a:pPr>
              <a:defRPr/>
            </a:pPr>
            <a:fld id="{5E52CAA3-DBBA-4272-8743-AD030CA91E60}" type="slidenum">
              <a:rPr lang="en-US" smtClean="0"/>
              <a:pPr>
                <a:defRPr/>
              </a:pPr>
              <a:t>27</a:t>
            </a:fld>
            <a:endParaRPr lang="en-US" dirty="0"/>
          </a:p>
        </p:txBody>
      </p:sp>
    </p:spTree>
    <p:extLst>
      <p:ext uri="{BB962C8B-B14F-4D97-AF65-F5344CB8AC3E}">
        <p14:creationId xmlns:p14="http://schemas.microsoft.com/office/powerpoint/2010/main" val="27288595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Speaker</a:t>
            </a:r>
            <a:r>
              <a:rPr lang="en-US" baseline="0" dirty="0" smtClean="0"/>
              <a:t> Notes:</a:t>
            </a:r>
          </a:p>
          <a:p>
            <a:endParaRPr lang="en-US" baseline="0" dirty="0" smtClean="0"/>
          </a:p>
          <a:p>
            <a:r>
              <a:rPr lang="en-US" baseline="0" dirty="0" smtClean="0"/>
              <a:t>Remember TB is transmitted person-to-person, every TB case began as a TB contact</a:t>
            </a:r>
            <a:endParaRPr lang="en-US" dirty="0"/>
          </a:p>
        </p:txBody>
      </p:sp>
      <p:sp>
        <p:nvSpPr>
          <p:cNvPr id="4" name="Slide Number Placeholder 3"/>
          <p:cNvSpPr>
            <a:spLocks noGrp="1"/>
          </p:cNvSpPr>
          <p:nvPr>
            <p:ph type="sldNum" sz="quarter" idx="10"/>
          </p:nvPr>
        </p:nvSpPr>
        <p:spPr/>
        <p:txBody>
          <a:bodyPr/>
          <a:lstStyle/>
          <a:p>
            <a:pPr>
              <a:defRPr/>
            </a:pPr>
            <a:fld id="{5E52CAA3-DBBA-4272-8743-AD030CA91E60}" type="slidenum">
              <a:rPr lang="en-US" smtClean="0"/>
              <a:pPr>
                <a:defRPr/>
              </a:pPr>
              <a:t>28</a:t>
            </a:fld>
            <a:endParaRPr lang="en-US" dirty="0"/>
          </a:p>
        </p:txBody>
      </p:sp>
    </p:spTree>
    <p:extLst>
      <p:ext uri="{BB962C8B-B14F-4D97-AF65-F5344CB8AC3E}">
        <p14:creationId xmlns:p14="http://schemas.microsoft.com/office/powerpoint/2010/main" val="40825361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Speaker notes:</a:t>
            </a:r>
          </a:p>
          <a:p>
            <a:endParaRPr lang="en-US" dirty="0" smtClean="0"/>
          </a:p>
          <a:p>
            <a:r>
              <a:rPr lang="en-US" dirty="0" smtClean="0"/>
              <a:t>You</a:t>
            </a:r>
            <a:r>
              <a:rPr lang="en-US" baseline="0" dirty="0" smtClean="0"/>
              <a:t> may have more contacts than you have resources to track down and interview.  If high priority contacts do not show elevated conversions, there is no need to interview and test lower priority contacts.</a:t>
            </a:r>
            <a:endParaRPr lang="en-US" dirty="0"/>
          </a:p>
        </p:txBody>
      </p:sp>
      <p:sp>
        <p:nvSpPr>
          <p:cNvPr id="4" name="Slide Number Placeholder 3"/>
          <p:cNvSpPr>
            <a:spLocks noGrp="1"/>
          </p:cNvSpPr>
          <p:nvPr>
            <p:ph type="sldNum" sz="quarter" idx="10"/>
          </p:nvPr>
        </p:nvSpPr>
        <p:spPr/>
        <p:txBody>
          <a:bodyPr/>
          <a:lstStyle/>
          <a:p>
            <a:pPr>
              <a:defRPr/>
            </a:pPr>
            <a:fld id="{5E52CAA3-DBBA-4272-8743-AD030CA91E60}" type="slidenum">
              <a:rPr lang="en-US" smtClean="0"/>
              <a:pPr>
                <a:defRPr/>
              </a:pPr>
              <a:t>33</a:t>
            </a:fld>
            <a:endParaRPr lang="en-US" dirty="0"/>
          </a:p>
        </p:txBody>
      </p:sp>
    </p:spTree>
    <p:extLst>
      <p:ext uri="{BB962C8B-B14F-4D97-AF65-F5344CB8AC3E}">
        <p14:creationId xmlns:p14="http://schemas.microsoft.com/office/powerpoint/2010/main" val="29141026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Speaker notes:</a:t>
            </a:r>
          </a:p>
          <a:p>
            <a:endParaRPr lang="en-US" dirty="0" smtClean="0"/>
          </a:p>
          <a:p>
            <a:r>
              <a:rPr lang="en-US" dirty="0" smtClean="0"/>
              <a:t>It is necessary to have a TB infection plan designed to ensure</a:t>
            </a:r>
            <a:r>
              <a:rPr lang="en-US" baseline="0" dirty="0" smtClean="0"/>
              <a:t> the following:</a:t>
            </a:r>
          </a:p>
          <a:p>
            <a:pPr marL="171450" indent="-171450">
              <a:buFontTx/>
              <a:buChar char="-"/>
            </a:pPr>
            <a:r>
              <a:rPr lang="en-US" baseline="0" dirty="0" smtClean="0"/>
              <a:t>Prompt detection of infectious patients</a:t>
            </a:r>
          </a:p>
          <a:p>
            <a:pPr marL="171450" indent="-171450">
              <a:buFontTx/>
              <a:buChar char="-"/>
            </a:pPr>
            <a:r>
              <a:rPr lang="en-US" baseline="0" dirty="0" smtClean="0"/>
              <a:t>Airborne precautions</a:t>
            </a:r>
          </a:p>
          <a:p>
            <a:pPr marL="171450" indent="-171450">
              <a:buFontTx/>
              <a:buChar char="-"/>
            </a:pPr>
            <a:r>
              <a:rPr lang="en-US" baseline="0" dirty="0" smtClean="0"/>
              <a:t>Treatment of people who have suspected or confirmed TB disease </a:t>
            </a:r>
          </a:p>
          <a:p>
            <a:pPr marL="171450" indent="-171450">
              <a:buFontTx/>
              <a:buChar char="-"/>
            </a:pPr>
            <a:endParaRPr lang="en-US" baseline="0" dirty="0" smtClean="0"/>
          </a:p>
          <a:p>
            <a:pPr marL="228600" indent="-228600">
              <a:buFontTx/>
              <a:buAutoNum type="arabicParenR"/>
            </a:pPr>
            <a:r>
              <a:rPr lang="en-US" baseline="0" dirty="0" smtClean="0"/>
              <a:t>Administrative Controls:</a:t>
            </a:r>
          </a:p>
          <a:p>
            <a:pPr marL="171450" indent="-171450">
              <a:buFont typeface="Arial" panose="020B0604020202020204" pitchFamily="34" charset="0"/>
              <a:buChar char="•"/>
            </a:pPr>
            <a:r>
              <a:rPr lang="en-US" dirty="0" smtClean="0">
                <a:effectLst/>
              </a:rPr>
              <a:t>Assigning someone the responsibility for TB infection control in the health care setting;</a:t>
            </a:r>
          </a:p>
          <a:p>
            <a:pPr marL="171450" indent="-171450">
              <a:buFont typeface="Arial" panose="020B0604020202020204" pitchFamily="34" charset="0"/>
              <a:buChar char="•"/>
            </a:pPr>
            <a:r>
              <a:rPr lang="en-US" dirty="0" smtClean="0">
                <a:effectLst/>
              </a:rPr>
              <a:t>Conducting a TB risk assessment of the setting;</a:t>
            </a:r>
          </a:p>
          <a:p>
            <a:pPr marL="171450" indent="-171450">
              <a:buFont typeface="Arial" panose="020B0604020202020204" pitchFamily="34" charset="0"/>
              <a:buChar char="•"/>
            </a:pPr>
            <a:r>
              <a:rPr lang="en-US" dirty="0" smtClean="0">
                <a:effectLst/>
              </a:rPr>
              <a:t>Developing and implementing a written TB infection-control plan;</a:t>
            </a:r>
          </a:p>
          <a:p>
            <a:pPr marL="171450" indent="-171450">
              <a:buFont typeface="Arial" panose="020B0604020202020204" pitchFamily="34" charset="0"/>
              <a:buChar char="•"/>
            </a:pPr>
            <a:r>
              <a:rPr lang="en-US" dirty="0" smtClean="0">
                <a:effectLst/>
              </a:rPr>
              <a:t>Ensuring the availability of recommended laboratory processing, testing, and reporting of results;</a:t>
            </a:r>
          </a:p>
          <a:p>
            <a:pPr marL="171450" indent="-171450">
              <a:buFont typeface="Arial" panose="020B0604020202020204" pitchFamily="34" charset="0"/>
              <a:buChar char="•"/>
            </a:pPr>
            <a:r>
              <a:rPr lang="en-US" dirty="0" smtClean="0">
                <a:effectLst/>
              </a:rPr>
              <a:t>Implementing effective work practices for managing patients who may have TB disease;</a:t>
            </a:r>
          </a:p>
          <a:p>
            <a:pPr marL="171450" indent="-171450">
              <a:buFont typeface="Arial" panose="020B0604020202020204" pitchFamily="34" charset="0"/>
              <a:buChar char="•"/>
            </a:pPr>
            <a:r>
              <a:rPr lang="en-US" dirty="0" smtClean="0">
                <a:effectLst/>
              </a:rPr>
              <a:t>Ensuring proper cleaning, sterilization, or disinfection of equipment that might be contaminated (e.g., endoscopes);</a:t>
            </a:r>
          </a:p>
          <a:p>
            <a:pPr marL="171450" indent="-171450">
              <a:buFont typeface="Arial" panose="020B0604020202020204" pitchFamily="34" charset="0"/>
              <a:buChar char="•"/>
            </a:pPr>
            <a:r>
              <a:rPr lang="en-US" dirty="0" smtClean="0">
                <a:effectLst/>
              </a:rPr>
              <a:t>Educating, training, and counseling health care workers, patients, and visitors about TB infection and TB disease;</a:t>
            </a:r>
          </a:p>
          <a:p>
            <a:pPr marL="171450" indent="-171450">
              <a:buFont typeface="Arial" panose="020B0604020202020204" pitchFamily="34" charset="0"/>
              <a:buChar char="•"/>
            </a:pPr>
            <a:r>
              <a:rPr lang="en-US" dirty="0" smtClean="0">
                <a:effectLst/>
              </a:rPr>
              <a:t>Testing and evaluating workers who are at risk for exposure to TB disease;</a:t>
            </a:r>
          </a:p>
          <a:p>
            <a:pPr marL="171450" indent="-171450">
              <a:buFont typeface="Arial" panose="020B0604020202020204" pitchFamily="34" charset="0"/>
              <a:buChar char="•"/>
            </a:pPr>
            <a:r>
              <a:rPr lang="en-US" dirty="0" smtClean="0">
                <a:effectLst/>
              </a:rPr>
              <a:t>Applying epidemiology-based prevention principles, including the use of setting-related TB infection-control data;</a:t>
            </a:r>
          </a:p>
          <a:p>
            <a:pPr marL="171450" indent="-171450">
              <a:buFont typeface="Arial" panose="020B0604020202020204" pitchFamily="34" charset="0"/>
              <a:buChar char="•"/>
            </a:pPr>
            <a:r>
              <a:rPr lang="en-US" dirty="0" smtClean="0">
                <a:effectLst/>
              </a:rPr>
              <a:t>Using posters and signs to remind patients and staff of proper cough etiquette (covering mouth when coughing) and respiratory hygiene; and</a:t>
            </a:r>
          </a:p>
          <a:p>
            <a:pPr marL="171450" indent="-171450">
              <a:buFont typeface="Arial" panose="020B0604020202020204" pitchFamily="34" charset="0"/>
              <a:buChar char="•"/>
            </a:pPr>
            <a:r>
              <a:rPr lang="en-US" dirty="0" smtClean="0">
                <a:effectLst/>
              </a:rPr>
              <a:t>Coordinating efforts between local or state health departments and high-risk health-care and congregate settings.</a:t>
            </a:r>
          </a:p>
          <a:p>
            <a:pPr marL="0" indent="0">
              <a:buFontTx/>
              <a:buNone/>
            </a:pPr>
            <a:endParaRPr lang="en-US" baseline="0" dirty="0" smtClean="0"/>
          </a:p>
          <a:p>
            <a:pPr marL="0" indent="0">
              <a:buFontTx/>
              <a:buNone/>
            </a:pPr>
            <a:r>
              <a:rPr lang="en-US" baseline="0" dirty="0" smtClean="0"/>
              <a:t>2) Environmental Controls:</a:t>
            </a:r>
          </a:p>
          <a:p>
            <a:pPr marL="171450" indent="-171450">
              <a:buFont typeface="Arial" panose="020B0604020202020204" pitchFamily="34" charset="0"/>
              <a:buChar char="•"/>
            </a:pPr>
            <a:r>
              <a:rPr lang="en-US" dirty="0" smtClean="0">
                <a:effectLst/>
              </a:rPr>
              <a:t>Primary environmental controls consist of controlling the source of infection by using local exhaust ventilation (e.g., hoods, tents, or booths) and diluting and removing contaminated air by using general ventilation.</a:t>
            </a:r>
          </a:p>
          <a:p>
            <a:pPr marL="171450" indent="-171450">
              <a:buFont typeface="Arial" panose="020B0604020202020204" pitchFamily="34" charset="0"/>
              <a:buChar char="•"/>
            </a:pPr>
            <a:r>
              <a:rPr lang="en-US" dirty="0" smtClean="0">
                <a:effectLst/>
              </a:rPr>
              <a:t>Secondary environmental controls consist of controlling the airflow to prevent contamination of air in areas adjacent to the source airborne infection isolation (AII) rooms; and cleaning the air by using high efficiency particulate air (HEPA) filtration, or ultraviolet germicidal irradiation.</a:t>
            </a:r>
          </a:p>
          <a:p>
            <a:pPr marL="0" indent="0">
              <a:buFontTx/>
              <a:buNone/>
            </a:pPr>
            <a:endParaRPr lang="en-US" baseline="0" dirty="0" smtClean="0"/>
          </a:p>
          <a:p>
            <a:pPr marL="0" indent="0">
              <a:buFontTx/>
              <a:buNone/>
            </a:pPr>
            <a:r>
              <a:rPr lang="en-US" baseline="0" dirty="0" smtClean="0"/>
              <a:t>3) Respiratory Protective Equipment:</a:t>
            </a:r>
          </a:p>
          <a:p>
            <a:pPr marL="171450" indent="-171450">
              <a:buFont typeface="Arial" panose="020B0604020202020204" pitchFamily="34" charset="0"/>
              <a:buChar char="•"/>
            </a:pPr>
            <a:r>
              <a:rPr lang="en-US" dirty="0" smtClean="0">
                <a:effectLst/>
              </a:rPr>
              <a:t>Implementing a respiratory protection program;</a:t>
            </a:r>
          </a:p>
          <a:p>
            <a:pPr marL="171450" indent="-171450">
              <a:buFont typeface="Arial" panose="020B0604020202020204" pitchFamily="34" charset="0"/>
              <a:buChar char="•"/>
            </a:pPr>
            <a:r>
              <a:rPr lang="en-US" dirty="0" smtClean="0">
                <a:effectLst/>
              </a:rPr>
              <a:t>Training health care workers on respiratory protection; and</a:t>
            </a:r>
          </a:p>
          <a:p>
            <a:pPr marL="171450" indent="-171450">
              <a:buFont typeface="Arial" panose="020B0604020202020204" pitchFamily="34" charset="0"/>
              <a:buChar char="•"/>
            </a:pPr>
            <a:r>
              <a:rPr lang="en-US" dirty="0" smtClean="0">
                <a:effectLst/>
              </a:rPr>
              <a:t>Educating patients on respiratory hygiene and the importance of cough etiquette procedures.</a:t>
            </a:r>
          </a:p>
          <a:p>
            <a:pPr marL="0" indent="0">
              <a:buFontTx/>
              <a:buNone/>
            </a:pPr>
            <a:endParaRPr lang="en-US" dirty="0"/>
          </a:p>
        </p:txBody>
      </p:sp>
      <p:sp>
        <p:nvSpPr>
          <p:cNvPr id="4" name="Slide Number Placeholder 3"/>
          <p:cNvSpPr>
            <a:spLocks noGrp="1"/>
          </p:cNvSpPr>
          <p:nvPr>
            <p:ph type="sldNum" sz="quarter" idx="10"/>
          </p:nvPr>
        </p:nvSpPr>
        <p:spPr/>
        <p:txBody>
          <a:bodyPr/>
          <a:lstStyle/>
          <a:p>
            <a:pPr>
              <a:defRPr/>
            </a:pPr>
            <a:fld id="{5E52CAA3-DBBA-4272-8743-AD030CA91E60}" type="slidenum">
              <a:rPr lang="en-US" smtClean="0"/>
              <a:pPr>
                <a:defRPr/>
              </a:pPr>
              <a:t>43</a:t>
            </a:fld>
            <a:endParaRPr lang="en-US" dirty="0"/>
          </a:p>
        </p:txBody>
      </p:sp>
    </p:spTree>
    <p:extLst>
      <p:ext uri="{BB962C8B-B14F-4D97-AF65-F5344CB8AC3E}">
        <p14:creationId xmlns:p14="http://schemas.microsoft.com/office/powerpoint/2010/main" val="41979449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E52CAA3-DBBA-4272-8743-AD030CA91E60}" type="slidenum">
              <a:rPr lang="en-US" smtClean="0"/>
              <a:pPr>
                <a:defRPr/>
              </a:pPr>
              <a:t>44</a:t>
            </a:fld>
            <a:endParaRPr lang="en-US" dirty="0"/>
          </a:p>
        </p:txBody>
      </p:sp>
    </p:spTree>
    <p:extLst>
      <p:ext uri="{BB962C8B-B14F-4D97-AF65-F5344CB8AC3E}">
        <p14:creationId xmlns:p14="http://schemas.microsoft.com/office/powerpoint/2010/main" val="3974425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E52CAA3-DBBA-4272-8743-AD030CA91E60}" type="slidenum">
              <a:rPr lang="en-US" smtClean="0"/>
              <a:pPr>
                <a:defRPr/>
              </a:pPr>
              <a:t>4</a:t>
            </a:fld>
            <a:endParaRPr lang="en-US" dirty="0"/>
          </a:p>
        </p:txBody>
      </p:sp>
    </p:spTree>
    <p:extLst>
      <p:ext uri="{BB962C8B-B14F-4D97-AF65-F5344CB8AC3E}">
        <p14:creationId xmlns:p14="http://schemas.microsoft.com/office/powerpoint/2010/main" val="3808979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Estimated TB incidence</a:t>
            </a:r>
            <a:r>
              <a:rPr lang="en-US" baseline="0" dirty="0" smtClean="0"/>
              <a:t> rates, 2015</a:t>
            </a:r>
            <a:endParaRPr lang="en-US" dirty="0"/>
          </a:p>
        </p:txBody>
      </p:sp>
      <p:sp>
        <p:nvSpPr>
          <p:cNvPr id="4" name="Slide Number Placeholder 3"/>
          <p:cNvSpPr>
            <a:spLocks noGrp="1"/>
          </p:cNvSpPr>
          <p:nvPr>
            <p:ph type="sldNum" sz="quarter" idx="10"/>
          </p:nvPr>
        </p:nvSpPr>
        <p:spPr/>
        <p:txBody>
          <a:bodyPr/>
          <a:lstStyle/>
          <a:p>
            <a:pPr>
              <a:defRPr/>
            </a:pPr>
            <a:fld id="{5E52CAA3-DBBA-4272-8743-AD030CA91E60}" type="slidenum">
              <a:rPr lang="en-US" smtClean="0"/>
              <a:pPr>
                <a:defRPr/>
              </a:pPr>
              <a:t>5</a:t>
            </a:fld>
            <a:endParaRPr lang="en-US" dirty="0"/>
          </a:p>
        </p:txBody>
      </p:sp>
    </p:spTree>
    <p:extLst>
      <p:ext uri="{BB962C8B-B14F-4D97-AF65-F5344CB8AC3E}">
        <p14:creationId xmlns:p14="http://schemas.microsoft.com/office/powerpoint/2010/main" val="15312920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Speaker</a:t>
            </a:r>
            <a:r>
              <a:rPr lang="en-US" baseline="0" dirty="0" smtClean="0"/>
              <a:t> notes:</a:t>
            </a:r>
          </a:p>
          <a:p>
            <a:endParaRPr lang="en-US" baseline="0" dirty="0" smtClean="0"/>
          </a:p>
          <a:p>
            <a:r>
              <a:rPr lang="en-US" baseline="0" dirty="0" smtClean="0"/>
              <a:t>Additional information on LTBI:</a:t>
            </a:r>
          </a:p>
          <a:p>
            <a:pPr marL="171450" indent="-171450">
              <a:buFont typeface="Arial" panose="020B0604020202020204" pitchFamily="34" charset="0"/>
              <a:buChar char="•"/>
            </a:pPr>
            <a:r>
              <a:rPr lang="en-US" dirty="0" smtClean="0"/>
              <a:t>The condition when  a person is infected with tubercle bacilli but has not developed TB disease, the body’s immune system is keeping the bacilli under control and inactive.</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smtClean="0"/>
              <a:t>The immune</a:t>
            </a:r>
            <a:r>
              <a:rPr lang="en-US" baseline="0" dirty="0" smtClean="0"/>
              <a:t> system does this by producing special immune cells that surround the tubercle bacilli.  The cells form a shell that acts as a fence and keeps the bacilli contained and inactive.  </a:t>
            </a:r>
            <a:endParaRPr lang="en-US" dirty="0" smtClean="0"/>
          </a:p>
          <a:p>
            <a:pPr marL="171450" indent="-171450">
              <a:buFont typeface="Arial" panose="020B0604020202020204" pitchFamily="34" charset="0"/>
              <a:buChar char="•"/>
            </a:pPr>
            <a:r>
              <a:rPr lang="en-US" dirty="0" smtClean="0"/>
              <a:t>Persons with LTBI carry the organism that causes TB but do not have symptoms of TB and CANNOT spread TB germs to others</a:t>
            </a:r>
          </a:p>
          <a:p>
            <a:pPr marL="0" indent="0">
              <a:buFont typeface="Arial" panose="020B0604020202020204" pitchFamily="34" charset="0"/>
              <a:buNone/>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5E52CAA3-DBBA-4272-8743-AD030CA91E60}" type="slidenum">
              <a:rPr lang="en-US" smtClean="0"/>
              <a:pPr>
                <a:defRPr/>
              </a:pPr>
              <a:t>9</a:t>
            </a:fld>
            <a:endParaRPr lang="en-US" dirty="0"/>
          </a:p>
        </p:txBody>
      </p:sp>
    </p:spTree>
    <p:extLst>
      <p:ext uri="{BB962C8B-B14F-4D97-AF65-F5344CB8AC3E}">
        <p14:creationId xmlns:p14="http://schemas.microsoft.com/office/powerpoint/2010/main" val="38188387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E52CAA3-DBBA-4272-8743-AD030CA91E60}" type="slidenum">
              <a:rPr lang="en-US" smtClean="0"/>
              <a:pPr>
                <a:defRPr/>
              </a:pPr>
              <a:t>10</a:t>
            </a:fld>
            <a:endParaRPr lang="en-US" dirty="0"/>
          </a:p>
        </p:txBody>
      </p:sp>
    </p:spTree>
    <p:extLst>
      <p:ext uri="{BB962C8B-B14F-4D97-AF65-F5344CB8AC3E}">
        <p14:creationId xmlns:p14="http://schemas.microsoft.com/office/powerpoint/2010/main" val="1381808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a:t>
            </a:r>
            <a:r>
              <a:rPr lang="en-US" baseline="0" dirty="0" smtClean="0"/>
              <a:t> Remember that each military Service has slightly different criteria/guidance for LTBI testing</a:t>
            </a:r>
            <a:endParaRPr lang="en-US" dirty="0"/>
          </a:p>
        </p:txBody>
      </p:sp>
      <p:sp>
        <p:nvSpPr>
          <p:cNvPr id="4" name="Slide Number Placeholder 3"/>
          <p:cNvSpPr>
            <a:spLocks noGrp="1"/>
          </p:cNvSpPr>
          <p:nvPr>
            <p:ph type="sldNum" sz="quarter" idx="10"/>
          </p:nvPr>
        </p:nvSpPr>
        <p:spPr/>
        <p:txBody>
          <a:bodyPr/>
          <a:lstStyle/>
          <a:p>
            <a:pPr>
              <a:defRPr/>
            </a:pPr>
            <a:fld id="{5E52CAA3-DBBA-4272-8743-AD030CA91E60}" type="slidenum">
              <a:rPr lang="en-US" smtClean="0"/>
              <a:pPr>
                <a:defRPr/>
              </a:pPr>
              <a:t>11</a:t>
            </a:fld>
            <a:endParaRPr lang="en-US" dirty="0"/>
          </a:p>
        </p:txBody>
      </p:sp>
    </p:spTree>
    <p:extLst>
      <p:ext uri="{BB962C8B-B14F-4D97-AF65-F5344CB8AC3E}">
        <p14:creationId xmlns:p14="http://schemas.microsoft.com/office/powerpoint/2010/main" val="12147549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Each service has different requirements for LTBI testing.  If the information provided is different from your Service’s established protocol, please refer to your prescribed guidelines.</a:t>
            </a:r>
          </a:p>
          <a:p>
            <a:endParaRPr lang="en-US" baseline="0" dirty="0" smtClean="0"/>
          </a:p>
          <a:p>
            <a:r>
              <a:rPr lang="en-US" b="1" baseline="0" dirty="0" smtClean="0"/>
              <a:t>Navy :</a:t>
            </a:r>
          </a:p>
          <a:p>
            <a:endParaRPr lang="en-US" baseline="0" dirty="0" smtClean="0"/>
          </a:p>
          <a:p>
            <a:pPr marL="171450" indent="-171450">
              <a:buFontTx/>
              <a:buChar char="-"/>
            </a:pPr>
            <a:r>
              <a:rPr lang="en-US" baseline="0" dirty="0" smtClean="0"/>
              <a:t>Follows BUMEDINST 6224.8B,  requires universal  LTBI testing upon entry into the navy, then:</a:t>
            </a:r>
          </a:p>
          <a:p>
            <a:pPr marL="0" indent="0">
              <a:buFontTx/>
              <a:buNone/>
            </a:pPr>
            <a:endParaRPr lang="en-US" baseline="0" dirty="0" smtClean="0"/>
          </a:p>
          <a:p>
            <a:pPr marL="228600" indent="-228600">
              <a:buFontTx/>
              <a:buAutoNum type="arabicParenBoth"/>
            </a:pPr>
            <a:r>
              <a:rPr lang="en-US" baseline="0" dirty="0" smtClean="0"/>
              <a:t>During the Periodic Health Assessment, using form NAVMED 6224/8, to determine TB exposure history </a:t>
            </a:r>
          </a:p>
          <a:p>
            <a:pPr marL="228600" indent="-228600">
              <a:buFontTx/>
              <a:buAutoNum type="arabicParenBoth"/>
            </a:pPr>
            <a:r>
              <a:rPr lang="en-US" baseline="0" dirty="0" smtClean="0"/>
              <a:t>As directed by combatant commanders</a:t>
            </a:r>
          </a:p>
          <a:p>
            <a:pPr marL="228600" indent="-228600">
              <a:buFontTx/>
              <a:buAutoNum type="arabicParenBoth"/>
            </a:pPr>
            <a:r>
              <a:rPr lang="en-US" baseline="0" dirty="0" smtClean="0"/>
              <a:t>As part of a contact or outbreak investigation</a:t>
            </a:r>
          </a:p>
          <a:p>
            <a:pPr marL="228600" indent="-228600">
              <a:buFontTx/>
              <a:buAutoNum type="arabicParenBoth"/>
            </a:pPr>
            <a:r>
              <a:rPr lang="en-US" baseline="0" dirty="0" smtClean="0"/>
              <a:t>If clinically indicated by licensed healthcare provider based on history or physical</a:t>
            </a:r>
          </a:p>
          <a:p>
            <a:pPr marL="228600" indent="-228600">
              <a:buFontTx/>
              <a:buAutoNum type="arabicParenBoth"/>
            </a:pPr>
            <a:r>
              <a:rPr lang="en-US" baseline="0" dirty="0" smtClean="0"/>
              <a:t>Prior to or within six months of arrival on a commissioned vessel</a:t>
            </a:r>
          </a:p>
          <a:p>
            <a:pPr marL="228600" indent="-228600">
              <a:buFontTx/>
              <a:buAutoNum type="arabicParenBoth"/>
            </a:pPr>
            <a:r>
              <a:rPr lang="en-US" baseline="0" dirty="0" smtClean="0"/>
              <a:t>Prior to separation from Naval service</a:t>
            </a:r>
          </a:p>
          <a:p>
            <a:pPr marL="0" indent="0">
              <a:buFontTx/>
              <a:buNone/>
            </a:pPr>
            <a:endParaRPr lang="en-US" baseline="0" dirty="0" smtClean="0"/>
          </a:p>
          <a:p>
            <a:r>
              <a:rPr lang="en-US" baseline="0" dirty="0" smtClean="0"/>
              <a:t>- The Navy Medical Matrix sets forth the </a:t>
            </a:r>
            <a:r>
              <a:rPr lang="en-US" baseline="0" dirty="0" err="1" smtClean="0"/>
              <a:t>Occ</a:t>
            </a:r>
            <a:r>
              <a:rPr lang="en-US" baseline="0" dirty="0" smtClean="0"/>
              <a:t> Med requirements for HCW screening.</a:t>
            </a:r>
          </a:p>
          <a:p>
            <a:endParaRPr lang="en-US" baseline="0" dirty="0" smtClean="0"/>
          </a:p>
          <a:p>
            <a:r>
              <a:rPr lang="en-US" b="1" baseline="0" dirty="0" smtClean="0"/>
              <a:t>Army:</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 The OH service will ensure that target testing is only performed on those as indicated by the TB risk assessment.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  The Army</a:t>
            </a:r>
            <a:r>
              <a:rPr lang="en-US" baseline="0" dirty="0" smtClean="0"/>
              <a:t> follows guidelines from </a:t>
            </a:r>
            <a:r>
              <a:rPr lang="en-US" dirty="0" smtClean="0"/>
              <a:t> MEDCOM Regulation 4-64</a:t>
            </a:r>
            <a:r>
              <a:rPr lang="en-US" baseline="0" dirty="0" smtClean="0"/>
              <a:t>, only targeted testing will be performed in these settings:</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  </a:t>
            </a:r>
          </a:p>
          <a:p>
            <a:pPr marL="228600" marR="0" indent="-228600" algn="l" defTabSz="914400" rtl="0" eaLnBrk="0" fontAlgn="base" latinLnBrk="0" hangingPunct="0">
              <a:lnSpc>
                <a:spcPct val="100000"/>
              </a:lnSpc>
              <a:spcBef>
                <a:spcPct val="30000"/>
              </a:spcBef>
              <a:spcAft>
                <a:spcPct val="0"/>
              </a:spcAft>
              <a:buClrTx/>
              <a:buSzTx/>
              <a:buFontTx/>
              <a:buAutoNum type="arabicParenBoth"/>
              <a:tabLst/>
              <a:defRPr/>
            </a:pPr>
            <a:r>
              <a:rPr lang="en-US" baseline="0" dirty="0" smtClean="0"/>
              <a:t>Accession- </a:t>
            </a:r>
          </a:p>
          <a:p>
            <a:pPr marL="603877" marR="0" lvl="1" indent="-171450" algn="l" defTabSz="914400" rtl="0" eaLnBrk="0" fontAlgn="base" latinLnBrk="0" hangingPunct="0">
              <a:lnSpc>
                <a:spcPct val="100000"/>
              </a:lnSpc>
              <a:spcBef>
                <a:spcPct val="30000"/>
              </a:spcBef>
              <a:spcAft>
                <a:spcPct val="0"/>
              </a:spcAft>
              <a:buClrTx/>
              <a:buSzTx/>
              <a:buFontTx/>
              <a:buChar char="-"/>
              <a:tabLst/>
              <a:defRPr/>
            </a:pPr>
            <a:r>
              <a:rPr lang="en-US" baseline="0" dirty="0" smtClean="0"/>
              <a:t>Universal skin testing not performed</a:t>
            </a:r>
          </a:p>
          <a:p>
            <a:pPr marL="603877" marR="0" lvl="1" indent="-171450" algn="l" defTabSz="914400" rtl="0" eaLnBrk="0" fontAlgn="base" latinLnBrk="0" hangingPunct="0">
              <a:lnSpc>
                <a:spcPct val="100000"/>
              </a:lnSpc>
              <a:spcBef>
                <a:spcPct val="30000"/>
              </a:spcBef>
              <a:spcAft>
                <a:spcPct val="0"/>
              </a:spcAft>
              <a:buClrTx/>
              <a:buSzTx/>
              <a:buFontTx/>
              <a:buChar char="-"/>
              <a:tabLst/>
              <a:defRPr/>
            </a:pPr>
            <a:r>
              <a:rPr lang="en-US" baseline="0" dirty="0" smtClean="0"/>
              <a:t>Testing is targeted through the use of MEDCOM Form 829 (Initial Entry TB Risk Assessment Tool)</a:t>
            </a:r>
          </a:p>
          <a:p>
            <a:pPr marL="603877" marR="0" lvl="1" indent="-171450" algn="l" defTabSz="914400" rtl="0" eaLnBrk="0" fontAlgn="base" latinLnBrk="0" hangingPunct="0">
              <a:lnSpc>
                <a:spcPct val="100000"/>
              </a:lnSpc>
              <a:spcBef>
                <a:spcPct val="30000"/>
              </a:spcBef>
              <a:spcAft>
                <a:spcPct val="0"/>
              </a:spcAft>
              <a:buClrTx/>
              <a:buSzTx/>
              <a:buFontTx/>
              <a:buChar char="-"/>
              <a:tabLst/>
              <a:defRPr/>
            </a:pPr>
            <a:r>
              <a:rPr lang="en-US" baseline="0" dirty="0" smtClean="0"/>
              <a:t>Only Soldiers with at least one risk factor identified on RAT will be tested for TB</a:t>
            </a:r>
          </a:p>
          <a:p>
            <a:pPr marL="432427" marR="0" lvl="1"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228600" marR="0" indent="-228600" algn="l" defTabSz="914400" rtl="0" eaLnBrk="0" fontAlgn="base" latinLnBrk="0" hangingPunct="0">
              <a:lnSpc>
                <a:spcPct val="100000"/>
              </a:lnSpc>
              <a:spcBef>
                <a:spcPct val="30000"/>
              </a:spcBef>
              <a:spcAft>
                <a:spcPct val="0"/>
              </a:spcAft>
              <a:buClrTx/>
              <a:buSzTx/>
              <a:buFontTx/>
              <a:buAutoNum type="arabicParenBoth"/>
              <a:tabLst/>
              <a:defRPr/>
            </a:pPr>
            <a:r>
              <a:rPr lang="en-US" baseline="0" dirty="0" smtClean="0"/>
              <a:t>Pre-Deployment-</a:t>
            </a:r>
          </a:p>
          <a:p>
            <a:pPr marL="603877" marR="0" lvl="1" indent="-171450" algn="l" defTabSz="914400" rtl="0" eaLnBrk="0" fontAlgn="base" latinLnBrk="0" hangingPunct="0">
              <a:lnSpc>
                <a:spcPct val="100000"/>
              </a:lnSpc>
              <a:spcBef>
                <a:spcPct val="30000"/>
              </a:spcBef>
              <a:spcAft>
                <a:spcPct val="0"/>
              </a:spcAft>
              <a:buClrTx/>
              <a:buSzTx/>
              <a:buFontTx/>
              <a:buChar char="-"/>
              <a:tabLst/>
              <a:defRPr/>
            </a:pPr>
            <a:r>
              <a:rPr lang="en-US" baseline="0" dirty="0" smtClean="0"/>
              <a:t>No testing pre-deployment, only will be performed at the PHA.</a:t>
            </a:r>
          </a:p>
          <a:p>
            <a:pPr marL="432427" marR="0" lvl="1"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228600" marR="0" indent="-228600" algn="l" defTabSz="914400" rtl="0" eaLnBrk="0" fontAlgn="base" latinLnBrk="0" hangingPunct="0">
              <a:lnSpc>
                <a:spcPct val="100000"/>
              </a:lnSpc>
              <a:spcBef>
                <a:spcPct val="30000"/>
              </a:spcBef>
              <a:spcAft>
                <a:spcPct val="0"/>
              </a:spcAft>
              <a:buClrTx/>
              <a:buSzTx/>
              <a:buFontTx/>
              <a:buAutoNum type="arabicParenBoth"/>
              <a:tabLst/>
              <a:defRPr/>
            </a:pPr>
            <a:r>
              <a:rPr lang="en-US" baseline="0" dirty="0" smtClean="0"/>
              <a:t>During Deployment-</a:t>
            </a:r>
          </a:p>
          <a:p>
            <a:pPr marL="603877" marR="0" lvl="1" indent="-171450" algn="l" defTabSz="914400" rtl="0" eaLnBrk="0" fontAlgn="base" latinLnBrk="0" hangingPunct="0">
              <a:lnSpc>
                <a:spcPct val="100000"/>
              </a:lnSpc>
              <a:spcBef>
                <a:spcPct val="30000"/>
              </a:spcBef>
              <a:spcAft>
                <a:spcPct val="0"/>
              </a:spcAft>
              <a:buClrTx/>
              <a:buSzTx/>
              <a:buFontTx/>
              <a:buChar char="-"/>
              <a:tabLst/>
              <a:defRPr/>
            </a:pPr>
            <a:r>
              <a:rPr lang="en-US" baseline="0" dirty="0" smtClean="0"/>
              <a:t>Testing only done if the Soldier is a TB case contact and under the guidance of the Theater Preventive Medicine consultant.</a:t>
            </a:r>
          </a:p>
          <a:p>
            <a:pPr marL="432427" marR="0" lvl="1"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228600" marR="0" indent="-228600" algn="l" defTabSz="914400" rtl="0" eaLnBrk="0" fontAlgn="base" latinLnBrk="0" hangingPunct="0">
              <a:lnSpc>
                <a:spcPct val="100000"/>
              </a:lnSpc>
              <a:spcBef>
                <a:spcPct val="30000"/>
              </a:spcBef>
              <a:spcAft>
                <a:spcPct val="0"/>
              </a:spcAft>
              <a:buClrTx/>
              <a:buSzTx/>
              <a:buFontTx/>
              <a:buAutoNum type="arabicParenBoth"/>
              <a:tabLst/>
              <a:defRPr/>
            </a:pPr>
            <a:r>
              <a:rPr lang="en-US" baseline="0" dirty="0" smtClean="0"/>
              <a:t>Periodic Health Assessment-</a:t>
            </a:r>
          </a:p>
          <a:p>
            <a:pPr marL="603877" marR="0" lvl="1" indent="-171450" algn="l" defTabSz="914400" rtl="0" eaLnBrk="0" fontAlgn="base" latinLnBrk="0" hangingPunct="0">
              <a:lnSpc>
                <a:spcPct val="100000"/>
              </a:lnSpc>
              <a:spcBef>
                <a:spcPct val="30000"/>
              </a:spcBef>
              <a:spcAft>
                <a:spcPct val="0"/>
              </a:spcAft>
              <a:buClrTx/>
              <a:buSzTx/>
              <a:buFontTx/>
              <a:buChar char="-"/>
              <a:tabLst/>
              <a:defRPr/>
            </a:pPr>
            <a:r>
              <a:rPr lang="en-US" baseline="0" dirty="0" smtClean="0"/>
              <a:t>Soldiers will have an annual risk assessment completed during the PHA using MEDCOM Form 830 (Periodic TB RAT)</a:t>
            </a:r>
          </a:p>
          <a:p>
            <a:pPr marL="603877" marR="0" lvl="1" indent="-171450" algn="l" defTabSz="914400" rtl="0" eaLnBrk="0" fontAlgn="base" latinLnBrk="0" hangingPunct="0">
              <a:lnSpc>
                <a:spcPct val="100000"/>
              </a:lnSpc>
              <a:spcBef>
                <a:spcPct val="30000"/>
              </a:spcBef>
              <a:spcAft>
                <a:spcPct val="0"/>
              </a:spcAft>
              <a:buClrTx/>
              <a:buSzTx/>
              <a:buFontTx/>
              <a:buChar char="-"/>
              <a:tabLst/>
              <a:defRPr/>
            </a:pPr>
            <a:r>
              <a:rPr lang="en-US" baseline="0" dirty="0" smtClean="0"/>
              <a:t>Only those with a risk factor identified by the RAT will be tested.</a:t>
            </a:r>
          </a:p>
          <a:p>
            <a:pPr marL="432427" marR="0" lvl="1"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228600" marR="0" indent="-228600" algn="l" defTabSz="914400" rtl="0" eaLnBrk="0" fontAlgn="base" latinLnBrk="0" hangingPunct="0">
              <a:lnSpc>
                <a:spcPct val="100000"/>
              </a:lnSpc>
              <a:spcBef>
                <a:spcPct val="30000"/>
              </a:spcBef>
              <a:spcAft>
                <a:spcPct val="0"/>
              </a:spcAft>
              <a:buClrTx/>
              <a:buSzTx/>
              <a:buFontTx/>
              <a:buAutoNum type="arabicParenBoth"/>
              <a:tabLst/>
              <a:defRPr/>
            </a:pPr>
            <a:r>
              <a:rPr lang="en-US" baseline="0" dirty="0" smtClean="0"/>
              <a:t>Separation-</a:t>
            </a:r>
          </a:p>
          <a:p>
            <a:pPr marL="603877" marR="0" lvl="1" indent="-171450" algn="l" defTabSz="914400" rtl="0" eaLnBrk="0" fontAlgn="base" latinLnBrk="0" hangingPunct="0">
              <a:lnSpc>
                <a:spcPct val="100000"/>
              </a:lnSpc>
              <a:spcBef>
                <a:spcPct val="30000"/>
              </a:spcBef>
              <a:spcAft>
                <a:spcPct val="0"/>
              </a:spcAft>
              <a:buClrTx/>
              <a:buSzTx/>
              <a:buFontTx/>
              <a:buChar char="-"/>
              <a:tabLst/>
              <a:defRPr/>
            </a:pPr>
            <a:r>
              <a:rPr lang="en-US" baseline="0" dirty="0" smtClean="0"/>
              <a:t>No universal testing, use MEDCOM Form 830</a:t>
            </a:r>
          </a:p>
          <a:p>
            <a:pPr marL="603877" marR="0" lvl="1" indent="-171450" algn="l" defTabSz="914400" rtl="0" eaLnBrk="0" fontAlgn="base" latinLnBrk="0" hangingPunct="0">
              <a:lnSpc>
                <a:spcPct val="100000"/>
              </a:lnSpc>
              <a:spcBef>
                <a:spcPct val="30000"/>
              </a:spcBef>
              <a:spcAft>
                <a:spcPct val="0"/>
              </a:spcAft>
              <a:buClrTx/>
              <a:buSzTx/>
              <a:buFontTx/>
              <a:buChar char="-"/>
              <a:tabLst/>
              <a:defRPr/>
            </a:pPr>
            <a:endParaRPr lang="en-US"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Special populations: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Healthcare workers:</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baseline="0" dirty="0" smtClean="0"/>
              <a:t>Targeted testing should occur based on the Medical Treatment Facility’s annual TB risk assessment (baseline testing only requirement for low-risk facilities and at point where TB exposure occurs):</a:t>
            </a:r>
          </a:p>
          <a:p>
            <a:pPr marL="603877" marR="0" lvl="1" indent="-171450" algn="l" defTabSz="914400" rtl="0" eaLnBrk="0" fontAlgn="base" latinLnBrk="0" hangingPunct="0">
              <a:lnSpc>
                <a:spcPct val="100000"/>
              </a:lnSpc>
              <a:spcBef>
                <a:spcPct val="30000"/>
              </a:spcBef>
              <a:spcAft>
                <a:spcPct val="0"/>
              </a:spcAft>
              <a:buClrTx/>
              <a:buSzTx/>
              <a:buFontTx/>
              <a:buChar char="-"/>
              <a:tabLst/>
              <a:defRPr/>
            </a:pPr>
            <a:r>
              <a:rPr lang="en-US" baseline="0" dirty="0" smtClean="0"/>
              <a:t>Low risk- baseline/initial LTBI testing and then after any exposure</a:t>
            </a:r>
          </a:p>
          <a:p>
            <a:pPr marL="603877" marR="0" lvl="1" indent="-171450" algn="l" defTabSz="914400" rtl="0" eaLnBrk="0" fontAlgn="base" latinLnBrk="0" hangingPunct="0">
              <a:lnSpc>
                <a:spcPct val="100000"/>
              </a:lnSpc>
              <a:spcBef>
                <a:spcPct val="30000"/>
              </a:spcBef>
              <a:spcAft>
                <a:spcPct val="0"/>
              </a:spcAft>
              <a:buClrTx/>
              <a:buSzTx/>
              <a:buFontTx/>
              <a:buChar char="-"/>
              <a:tabLst/>
              <a:defRPr/>
            </a:pPr>
            <a:r>
              <a:rPr lang="en-US" baseline="0" dirty="0" smtClean="0"/>
              <a:t>Medium/Potential ongoing transmission- every 12 months or after any TB exposure</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baseline="0" dirty="0" smtClean="0"/>
              <a:t>Use MEDCOM Form 831</a:t>
            </a:r>
          </a:p>
        </p:txBody>
      </p:sp>
      <p:sp>
        <p:nvSpPr>
          <p:cNvPr id="4" name="Slide Number Placeholder 3"/>
          <p:cNvSpPr>
            <a:spLocks noGrp="1"/>
          </p:cNvSpPr>
          <p:nvPr>
            <p:ph type="sldNum" sz="quarter" idx="10"/>
          </p:nvPr>
        </p:nvSpPr>
        <p:spPr/>
        <p:txBody>
          <a:bodyPr/>
          <a:lstStyle/>
          <a:p>
            <a:pPr>
              <a:defRPr/>
            </a:pPr>
            <a:fld id="{5E52CAA3-DBBA-4272-8743-AD030CA91E60}" type="slidenum">
              <a:rPr lang="en-US" smtClean="0"/>
              <a:pPr>
                <a:defRPr/>
              </a:pPr>
              <a:t>12</a:t>
            </a:fld>
            <a:endParaRPr lang="en-US" dirty="0"/>
          </a:p>
        </p:txBody>
      </p:sp>
    </p:spTree>
    <p:extLst>
      <p:ext uri="{BB962C8B-B14F-4D97-AF65-F5344CB8AC3E}">
        <p14:creationId xmlns:p14="http://schemas.microsoft.com/office/powerpoint/2010/main" val="12147549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Again, each Military Service has their own procedures for evaluation and referral.  </a:t>
            </a:r>
          </a:p>
          <a:p>
            <a:endParaRPr lang="en-US" baseline="0" dirty="0" smtClean="0"/>
          </a:p>
          <a:p>
            <a:r>
              <a:rPr lang="en-US" baseline="0" dirty="0" smtClean="0"/>
              <a:t>- A reaction of 5mm of induration is not considered positive in all people, it just is used as a baseline that further medical evaluation is required to determine LTBI/TB risk.</a:t>
            </a:r>
          </a:p>
          <a:p>
            <a:endParaRPr lang="en-US" baseline="0" dirty="0" smtClean="0"/>
          </a:p>
          <a:p>
            <a:r>
              <a:rPr lang="en-US" baseline="0" dirty="0" smtClean="0"/>
              <a:t>Additional Information:</a:t>
            </a:r>
          </a:p>
          <a:p>
            <a:endParaRPr lang="en-US" baseline="0" dirty="0" smtClean="0"/>
          </a:p>
          <a:p>
            <a:r>
              <a:rPr lang="en-US" baseline="0" dirty="0" smtClean="0"/>
              <a:t>An induration of 5 mm or more is considered positive in:</a:t>
            </a:r>
          </a:p>
          <a:p>
            <a:pPr marL="171450" indent="-171450">
              <a:buFontTx/>
              <a:buChar char="-"/>
            </a:pPr>
            <a:r>
              <a:rPr lang="en-US" baseline="0" dirty="0" smtClean="0"/>
              <a:t>HIV-infected persons</a:t>
            </a:r>
          </a:p>
          <a:p>
            <a:pPr marL="171450" indent="-171450">
              <a:buFontTx/>
              <a:buChar char="-"/>
            </a:pPr>
            <a:r>
              <a:rPr lang="en-US" baseline="0" dirty="0" smtClean="0"/>
              <a:t>A recent contact of a person with TB disease</a:t>
            </a:r>
          </a:p>
          <a:p>
            <a:pPr marL="171450" indent="-171450">
              <a:buFontTx/>
              <a:buChar char="-"/>
            </a:pPr>
            <a:r>
              <a:rPr lang="en-US" baseline="0" dirty="0" smtClean="0"/>
              <a:t>Persons with fibrotic changes on chest radiograph consistent with prior TB</a:t>
            </a:r>
          </a:p>
          <a:p>
            <a:pPr marL="171450" indent="-171450">
              <a:buFontTx/>
              <a:buChar char="-"/>
            </a:pPr>
            <a:r>
              <a:rPr lang="en-US" baseline="0" dirty="0" smtClean="0"/>
              <a:t>Patients with organ transplants</a:t>
            </a:r>
          </a:p>
          <a:p>
            <a:pPr marL="171450" indent="-171450">
              <a:buFontTx/>
              <a:buChar char="-"/>
            </a:pPr>
            <a:r>
              <a:rPr lang="en-US" baseline="0" dirty="0" smtClean="0"/>
              <a:t>Immunosuppressed persons</a:t>
            </a:r>
          </a:p>
          <a:p>
            <a:pPr marL="0" indent="0">
              <a:buFontTx/>
              <a:buNone/>
            </a:pPr>
            <a:endParaRPr lang="en-US" baseline="0" dirty="0" smtClean="0"/>
          </a:p>
          <a:p>
            <a:pPr marL="0" indent="0">
              <a:buFontTx/>
              <a:buNone/>
            </a:pPr>
            <a:r>
              <a:rPr lang="en-US" baseline="0" dirty="0" smtClean="0"/>
              <a:t>An induration of 10 mm or more is considered positive in:</a:t>
            </a:r>
          </a:p>
          <a:p>
            <a:pPr marL="171450" indent="-171450">
              <a:buFontTx/>
              <a:buChar char="-"/>
            </a:pPr>
            <a:r>
              <a:rPr lang="en-US" baseline="0" dirty="0" smtClean="0"/>
              <a:t>Recent immigrants (&lt;5 years) from high prevalence countries</a:t>
            </a:r>
          </a:p>
          <a:p>
            <a:pPr marL="171450" indent="-171450">
              <a:buFontTx/>
              <a:buChar char="-"/>
            </a:pPr>
            <a:r>
              <a:rPr lang="en-US" baseline="0" dirty="0" smtClean="0"/>
              <a:t>Injection drug users</a:t>
            </a:r>
          </a:p>
          <a:p>
            <a:pPr marL="171450" indent="-171450">
              <a:buFontTx/>
              <a:buChar char="-"/>
            </a:pPr>
            <a:r>
              <a:rPr lang="en-US" baseline="0" dirty="0" smtClean="0"/>
              <a:t>Residents or employees of high-risk congregate settings</a:t>
            </a:r>
          </a:p>
          <a:p>
            <a:pPr marL="171450" indent="-171450">
              <a:buFontTx/>
              <a:buChar char="-"/>
            </a:pPr>
            <a:r>
              <a:rPr lang="en-US" baseline="0" dirty="0" smtClean="0"/>
              <a:t>Bacteriology personnel</a:t>
            </a:r>
          </a:p>
          <a:p>
            <a:pPr marL="171450" indent="-171450">
              <a:buFontTx/>
              <a:buChar char="-"/>
            </a:pPr>
            <a:r>
              <a:rPr lang="en-US" baseline="0" dirty="0" smtClean="0"/>
              <a:t>Persons with clinical medical conditions that place them at higher risk (DM, Silicosis, etc.…)</a:t>
            </a:r>
          </a:p>
          <a:p>
            <a:pPr marL="171450" indent="-171450">
              <a:buFontTx/>
              <a:buChar char="-"/>
            </a:pPr>
            <a:r>
              <a:rPr lang="en-US" baseline="0" dirty="0" smtClean="0"/>
              <a:t>Children &lt; 5 years of age</a:t>
            </a:r>
          </a:p>
          <a:p>
            <a:pPr marL="171450" indent="-171450">
              <a:buFontTx/>
              <a:buChar char="-"/>
            </a:pPr>
            <a:r>
              <a:rPr lang="en-US" baseline="0" dirty="0" smtClean="0"/>
              <a:t>Infants, children, and adolescents exposed to adults in high risk categories</a:t>
            </a:r>
          </a:p>
          <a:p>
            <a:pPr marL="171450" indent="-171450">
              <a:buFontTx/>
              <a:buChar char="-"/>
            </a:pPr>
            <a:endParaRPr lang="en-US" baseline="0" dirty="0" smtClean="0"/>
          </a:p>
          <a:p>
            <a:pPr marL="0" indent="0">
              <a:buFontTx/>
              <a:buNone/>
            </a:pPr>
            <a:r>
              <a:rPr lang="en-US" baseline="0" dirty="0" smtClean="0"/>
              <a:t>An induration of 15 mm or more is considered positive in:</a:t>
            </a:r>
          </a:p>
          <a:p>
            <a:pPr marL="171450" indent="-171450">
              <a:buFontTx/>
              <a:buChar char="-"/>
            </a:pPr>
            <a:r>
              <a:rPr lang="en-US" baseline="0" dirty="0" smtClean="0"/>
              <a:t>In persons with no known risk factors for TB</a:t>
            </a:r>
          </a:p>
          <a:p>
            <a:pPr marL="171450" indent="-171450">
              <a:buFontTx/>
              <a:buChar char="-"/>
            </a:pPr>
            <a:r>
              <a:rPr lang="en-US" baseline="0" dirty="0" smtClean="0"/>
              <a:t>Get a CXR</a:t>
            </a:r>
          </a:p>
        </p:txBody>
      </p:sp>
      <p:sp>
        <p:nvSpPr>
          <p:cNvPr id="4" name="Slide Number Placeholder 3"/>
          <p:cNvSpPr>
            <a:spLocks noGrp="1"/>
          </p:cNvSpPr>
          <p:nvPr>
            <p:ph type="sldNum" sz="quarter" idx="10"/>
          </p:nvPr>
        </p:nvSpPr>
        <p:spPr/>
        <p:txBody>
          <a:bodyPr/>
          <a:lstStyle/>
          <a:p>
            <a:pPr>
              <a:defRPr/>
            </a:pPr>
            <a:fld id="{5E52CAA3-DBBA-4272-8743-AD030CA91E60}" type="slidenum">
              <a:rPr lang="en-US" smtClean="0"/>
              <a:pPr>
                <a:defRPr/>
              </a:pPr>
              <a:t>15</a:t>
            </a:fld>
            <a:endParaRPr lang="en-US" dirty="0"/>
          </a:p>
        </p:txBody>
      </p:sp>
    </p:spTree>
    <p:extLst>
      <p:ext uri="{BB962C8B-B14F-4D97-AF65-F5344CB8AC3E}">
        <p14:creationId xmlns:p14="http://schemas.microsoft.com/office/powerpoint/2010/main" val="13207918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Note: if treatment was given prior to sputum sample, a negative culture doesn’t necessarily = no TB</a:t>
            </a:r>
          </a:p>
          <a:p>
            <a:endParaRPr lang="en-US" sz="1100" dirty="0" smtClean="0"/>
          </a:p>
          <a:p>
            <a:endParaRPr lang="en-US" sz="1100" dirty="0" smtClean="0"/>
          </a:p>
          <a:p>
            <a:endParaRPr lang="en-US" sz="1100" dirty="0"/>
          </a:p>
        </p:txBody>
      </p:sp>
      <p:sp>
        <p:nvSpPr>
          <p:cNvPr id="4" name="Slide Number Placeholder 3"/>
          <p:cNvSpPr>
            <a:spLocks noGrp="1"/>
          </p:cNvSpPr>
          <p:nvPr>
            <p:ph type="sldNum" sz="quarter" idx="10"/>
          </p:nvPr>
        </p:nvSpPr>
        <p:spPr/>
        <p:txBody>
          <a:bodyPr/>
          <a:lstStyle/>
          <a:p>
            <a:pPr>
              <a:defRPr/>
            </a:pPr>
            <a:fld id="{5E52CAA3-DBBA-4272-8743-AD030CA91E60}" type="slidenum">
              <a:rPr lang="en-US" smtClean="0"/>
              <a:pPr>
                <a:defRPr/>
              </a:pPr>
              <a:t>19</a:t>
            </a:fld>
            <a:endParaRPr lang="en-US" dirty="0"/>
          </a:p>
        </p:txBody>
      </p:sp>
    </p:spTree>
    <p:extLst>
      <p:ext uri="{BB962C8B-B14F-4D97-AF65-F5344CB8AC3E}">
        <p14:creationId xmlns:p14="http://schemas.microsoft.com/office/powerpoint/2010/main" val="248017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 PHC 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73" y="1891621"/>
            <a:ext cx="9136727" cy="2813543"/>
          </a:xfrm>
          <a:prstGeom prst="rect">
            <a:avLst/>
          </a:prstGeom>
        </p:spPr>
      </p:pic>
      <p:sp>
        <p:nvSpPr>
          <p:cNvPr id="6" name="Title Placeholder 1"/>
          <p:cNvSpPr>
            <a:spLocks noGrp="1"/>
          </p:cNvSpPr>
          <p:nvPr>
            <p:ph type="title"/>
          </p:nvPr>
        </p:nvSpPr>
        <p:spPr>
          <a:xfrm>
            <a:off x="457200" y="492980"/>
            <a:ext cx="8229600" cy="1248355"/>
          </a:xfrm>
          <a:prstGeom prst="rect">
            <a:avLst/>
          </a:prstGeom>
        </p:spPr>
        <p:txBody>
          <a:bodyPr vert="horz" lIns="91440" tIns="45720" rIns="91440" bIns="45720" rtlCol="0" anchor="ctr">
            <a:normAutofit/>
          </a:bodyPr>
          <a:lstStyle>
            <a:lvl1pPr>
              <a:defRPr sz="3600">
                <a:solidFill>
                  <a:srgbClr val="590D25"/>
                </a:solidFill>
                <a:effectLst/>
              </a:defRPr>
            </a:lvl1pPr>
          </a:lstStyle>
          <a:p>
            <a:r>
              <a:rPr lang="en-US" dirty="0" smtClean="0"/>
              <a:t>Click to edit Master title style</a:t>
            </a:r>
            <a:endParaRPr lang="en-US" dirty="0"/>
          </a:p>
        </p:txBody>
      </p:sp>
      <p:sp>
        <p:nvSpPr>
          <p:cNvPr id="4" name="TextBox 3"/>
          <p:cNvSpPr txBox="1"/>
          <p:nvPr userDrawn="1"/>
        </p:nvSpPr>
        <p:spPr>
          <a:xfrm>
            <a:off x="4105365" y="6603317"/>
            <a:ext cx="933268" cy="215444"/>
          </a:xfrm>
          <a:prstGeom prst="rect">
            <a:avLst/>
          </a:prstGeom>
          <a:noFill/>
        </p:spPr>
        <p:txBody>
          <a:bodyPr wrap="none" rtlCol="0" anchor="ctr">
            <a:spAutoFit/>
          </a:bodyPr>
          <a:lstStyle/>
          <a:p>
            <a:pPr algn="ctr"/>
            <a:r>
              <a:rPr lang="en-US" sz="800" dirty="0" smtClean="0"/>
              <a:t>UNCLASSIFIED</a:t>
            </a:r>
            <a:endParaRPr lang="en-US" sz="800"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PHC title ">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504431"/>
          </a:xfrm>
          <a:prstGeom prst="rect">
            <a:avLst/>
          </a:prstGeom>
        </p:spPr>
      </p:pic>
      <p:sp>
        <p:nvSpPr>
          <p:cNvPr id="3" name="Title Placeholder 1"/>
          <p:cNvSpPr>
            <a:spLocks noGrp="1"/>
          </p:cNvSpPr>
          <p:nvPr>
            <p:ph type="title"/>
          </p:nvPr>
        </p:nvSpPr>
        <p:spPr>
          <a:xfrm>
            <a:off x="457200" y="1598211"/>
            <a:ext cx="8229600" cy="1248355"/>
          </a:xfrm>
          <a:prstGeom prst="rect">
            <a:avLst/>
          </a:prstGeom>
        </p:spPr>
        <p:txBody>
          <a:bodyPr vert="horz" lIns="91440" tIns="45720" rIns="91440" bIns="45720" rtlCol="0" anchor="ctr">
            <a:normAutofit/>
          </a:bodyPr>
          <a:lstStyle>
            <a:lvl1pPr>
              <a:defRPr sz="3600">
                <a:solidFill>
                  <a:srgbClr val="590D25"/>
                </a:solidFill>
                <a:effectLst/>
              </a:defRPr>
            </a:lvl1pPr>
          </a:lstStyle>
          <a:p>
            <a:r>
              <a:rPr lang="en-US" dirty="0" smtClean="0"/>
              <a:t>Click to edit Master title style</a:t>
            </a:r>
            <a:endParaRPr lang="en-US" dirty="0"/>
          </a:p>
        </p:txBody>
      </p:sp>
      <p:sp>
        <p:nvSpPr>
          <p:cNvPr id="4" name="Slide Number Placeholder 1"/>
          <p:cNvSpPr>
            <a:spLocks noGrp="1"/>
          </p:cNvSpPr>
          <p:nvPr>
            <p:ph type="sldNum" sz="quarter" idx="4"/>
          </p:nvPr>
        </p:nvSpPr>
        <p:spPr>
          <a:xfrm>
            <a:off x="7010400" y="6510276"/>
            <a:ext cx="2133600" cy="365125"/>
          </a:xfrm>
          <a:prstGeom prst="rect">
            <a:avLst/>
          </a:prstGeom>
        </p:spPr>
        <p:txBody>
          <a:bodyPr vert="horz" lIns="91440" tIns="45720" rIns="91440" bIns="45720" rtlCol="0" anchor="ctr"/>
          <a:lstStyle>
            <a:lvl1pPr algn="r">
              <a:defRPr sz="800">
                <a:solidFill>
                  <a:schemeClr val="tx1">
                    <a:tint val="75000"/>
                  </a:schemeClr>
                </a:solidFill>
              </a:defRPr>
            </a:lvl1pPr>
          </a:lstStyle>
          <a:p>
            <a:fld id="{09C0F965-679E-4964-9AA4-302CAD5CC36B}"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942229" y="0"/>
            <a:ext cx="7259542" cy="64008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2" name="Slide Number Placeholder 1"/>
          <p:cNvSpPr>
            <a:spLocks noGrp="1"/>
          </p:cNvSpPr>
          <p:nvPr>
            <p:ph type="sldNum" sz="quarter" idx="10"/>
          </p:nvPr>
        </p:nvSpPr>
        <p:spPr/>
        <p:txBody>
          <a:bodyPr/>
          <a:lstStyle/>
          <a:p>
            <a:fld id="{09C0F965-679E-4964-9AA4-302CAD5CC36B}"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96351" y="1458824"/>
            <a:ext cx="8230810" cy="4525863"/>
          </a:xfrm>
          <a:prstGeom prst="rect">
            <a:avLst/>
          </a:prstGeom>
        </p:spPr>
        <p:txBody>
          <a:bodyPr/>
          <a:lstStyle>
            <a:lvl1pPr>
              <a:defRPr sz="2000"/>
            </a:lvl1pPr>
            <a:lvl2pPr>
              <a:defRPr sz="2000"/>
            </a:lvl2pPr>
            <a:lvl3pPr>
              <a:defRPr sz="1800"/>
            </a:lvl3pPr>
            <a:lvl4pPr>
              <a:defRPr sz="16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Placeholder 1"/>
          <p:cNvSpPr>
            <a:spLocks noGrp="1"/>
          </p:cNvSpPr>
          <p:nvPr>
            <p:ph type="title"/>
          </p:nvPr>
        </p:nvSpPr>
        <p:spPr>
          <a:xfrm>
            <a:off x="885720" y="0"/>
            <a:ext cx="7354764" cy="64008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2" name="Slide Number Placeholder 1"/>
          <p:cNvSpPr>
            <a:spLocks noGrp="1"/>
          </p:cNvSpPr>
          <p:nvPr>
            <p:ph type="sldNum" sz="quarter" idx="10"/>
          </p:nvPr>
        </p:nvSpPr>
        <p:spPr/>
        <p:txBody>
          <a:bodyPr/>
          <a:lstStyle/>
          <a:p>
            <a:fld id="{09C0F965-679E-4964-9AA4-302CAD5CC36B}"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6597" y="1458820"/>
            <a:ext cx="4042833" cy="4525863"/>
          </a:xfrm>
          <a:prstGeom prst="rect">
            <a:avLst/>
          </a:prstGeom>
        </p:spPr>
        <p:txBody>
          <a:bodyPr/>
          <a:lstStyle>
            <a:lvl1pPr>
              <a:defRPr sz="2000"/>
            </a:lvl1pPr>
            <a:lvl2pPr>
              <a:defRPr sz="1800"/>
            </a:lvl2pPr>
            <a:lvl3pPr>
              <a:defRPr sz="1600"/>
            </a:lvl3pPr>
            <a:lvl4pPr>
              <a:defRPr sz="1400"/>
            </a:lvl4pPr>
            <a:lvl5pPr>
              <a:defRPr sz="1400"/>
            </a:lvl5pPr>
            <a:lvl6pPr>
              <a:defRPr sz="1700"/>
            </a:lvl6pPr>
            <a:lvl7pPr>
              <a:defRPr sz="1700"/>
            </a:lvl7pPr>
            <a:lvl8pPr>
              <a:defRPr sz="1700"/>
            </a:lvl8pPr>
            <a:lvl9pPr>
              <a:defRPr sz="17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4573" y="1458820"/>
            <a:ext cx="4042833" cy="4525863"/>
          </a:xfrm>
          <a:prstGeom prst="rect">
            <a:avLst/>
          </a:prstGeom>
        </p:spPr>
        <p:txBody>
          <a:bodyPr/>
          <a:lstStyle>
            <a:lvl1pPr>
              <a:defRPr sz="2000"/>
            </a:lvl1pPr>
            <a:lvl2pPr>
              <a:defRPr sz="1800"/>
            </a:lvl2pPr>
            <a:lvl3pPr>
              <a:defRPr sz="1600"/>
            </a:lvl3pPr>
            <a:lvl4pPr>
              <a:defRPr sz="1400"/>
            </a:lvl4pPr>
            <a:lvl5pPr>
              <a:defRPr sz="14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itle Placeholder 1"/>
          <p:cNvSpPr>
            <a:spLocks noGrp="1"/>
          </p:cNvSpPr>
          <p:nvPr>
            <p:ph type="title"/>
          </p:nvPr>
        </p:nvSpPr>
        <p:spPr>
          <a:xfrm>
            <a:off x="981855" y="0"/>
            <a:ext cx="7172077" cy="64008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2" name="Slide Number Placeholder 1"/>
          <p:cNvSpPr>
            <a:spLocks noGrp="1"/>
          </p:cNvSpPr>
          <p:nvPr>
            <p:ph type="sldNum" sz="quarter" idx="10"/>
          </p:nvPr>
        </p:nvSpPr>
        <p:spPr/>
        <p:txBody>
          <a:bodyPr/>
          <a:lstStyle/>
          <a:p>
            <a:fld id="{09C0F965-679E-4964-9AA4-302CAD5CC36B}"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xtra x1_Wide header">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822960"/>
          </a:xfrm>
          <a:prstGeom prst="rect">
            <a:avLst/>
          </a:prstGeom>
        </p:spPr>
      </p:pic>
      <p:sp>
        <p:nvSpPr>
          <p:cNvPr id="8" name="Title Placeholder 1"/>
          <p:cNvSpPr>
            <a:spLocks noGrp="1"/>
          </p:cNvSpPr>
          <p:nvPr>
            <p:ph type="title"/>
          </p:nvPr>
        </p:nvSpPr>
        <p:spPr>
          <a:xfrm>
            <a:off x="1200646" y="91440"/>
            <a:ext cx="6669190" cy="640080"/>
          </a:xfrm>
          <a:prstGeom prst="rect">
            <a:avLst/>
          </a:prstGeom>
        </p:spPr>
        <p:txBody>
          <a:bodyPr vert="horz" lIns="91440" tIns="45720" rIns="91440" bIns="45720" rtlCol="0" anchor="ctr">
            <a:normAutofit/>
          </a:bodyPr>
          <a:lstStyle>
            <a:lvl1pPr>
              <a:defRPr sz="2000"/>
            </a:lvl1pPr>
          </a:lstStyle>
          <a:p>
            <a:r>
              <a:rPr lang="en-US" dirty="0" smtClean="0"/>
              <a:t>Click to edit Master title style</a:t>
            </a:r>
            <a:endParaRPr lang="en-US" dirty="0"/>
          </a:p>
        </p:txBody>
      </p:sp>
      <p:sp>
        <p:nvSpPr>
          <p:cNvPr id="10" name="Content Placeholder 2"/>
          <p:cNvSpPr>
            <a:spLocks noGrp="1"/>
          </p:cNvSpPr>
          <p:nvPr>
            <p:ph idx="1"/>
          </p:nvPr>
        </p:nvSpPr>
        <p:spPr>
          <a:xfrm>
            <a:off x="496351" y="1458824"/>
            <a:ext cx="8230810" cy="4525863"/>
          </a:xfrm>
          <a:prstGeom prst="rect">
            <a:avLst/>
          </a:prstGeom>
        </p:spPr>
        <p:txBody>
          <a:bodyPr/>
          <a:lstStyle>
            <a:lvl1pPr>
              <a:defRPr sz="2000"/>
            </a:lvl1pPr>
            <a:lvl2pPr>
              <a:defRPr sz="2000"/>
            </a:lvl2pPr>
            <a:lvl3pPr>
              <a:defRPr sz="1800"/>
            </a:lvl3pPr>
            <a:lvl4pPr>
              <a:defRPr sz="16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Slide Number Placeholder 1"/>
          <p:cNvSpPr>
            <a:spLocks noGrp="1"/>
          </p:cNvSpPr>
          <p:nvPr>
            <p:ph type="sldNum" sz="quarter" idx="10"/>
          </p:nvPr>
        </p:nvSpPr>
        <p:spPr/>
        <p:txBody>
          <a:bodyPr/>
          <a:lstStyle/>
          <a:p>
            <a:fld id="{09C0F965-679E-4964-9AA4-302CAD5CC36B}"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xtra x2_Wide heade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612"/>
            <a:ext cx="9144000" cy="914400"/>
          </a:xfrm>
          <a:prstGeom prst="rect">
            <a:avLst/>
          </a:prstGeom>
        </p:spPr>
      </p:pic>
      <p:sp>
        <p:nvSpPr>
          <p:cNvPr id="8" name="Title Placeholder 1"/>
          <p:cNvSpPr>
            <a:spLocks noGrp="1"/>
          </p:cNvSpPr>
          <p:nvPr>
            <p:ph type="title"/>
          </p:nvPr>
        </p:nvSpPr>
        <p:spPr>
          <a:xfrm>
            <a:off x="1237405" y="91440"/>
            <a:ext cx="6669190" cy="640080"/>
          </a:xfrm>
          <a:prstGeom prst="rect">
            <a:avLst/>
          </a:prstGeom>
        </p:spPr>
        <p:txBody>
          <a:bodyPr vert="horz" lIns="91440" tIns="45720" rIns="91440" bIns="45720" rtlCol="0" anchor="ctr">
            <a:normAutofit/>
          </a:bodyPr>
          <a:lstStyle>
            <a:lvl1pPr>
              <a:defRPr sz="2000"/>
            </a:lvl1pPr>
          </a:lstStyle>
          <a:p>
            <a:r>
              <a:rPr lang="en-US" dirty="0" smtClean="0"/>
              <a:t>Click to edit Master title style</a:t>
            </a:r>
            <a:endParaRPr lang="en-US" dirty="0"/>
          </a:p>
        </p:txBody>
      </p:sp>
      <p:sp>
        <p:nvSpPr>
          <p:cNvPr id="10" name="Content Placeholder 2"/>
          <p:cNvSpPr>
            <a:spLocks noGrp="1"/>
          </p:cNvSpPr>
          <p:nvPr>
            <p:ph idx="1"/>
          </p:nvPr>
        </p:nvSpPr>
        <p:spPr>
          <a:xfrm>
            <a:off x="496351" y="1458824"/>
            <a:ext cx="8230810" cy="4525863"/>
          </a:xfrm>
          <a:prstGeom prst="rect">
            <a:avLst/>
          </a:prstGeom>
        </p:spPr>
        <p:txBody>
          <a:bodyPr/>
          <a:lstStyle>
            <a:lvl1pPr>
              <a:defRPr sz="2000"/>
            </a:lvl1pPr>
            <a:lvl2pPr>
              <a:defRPr sz="2000"/>
            </a:lvl2pPr>
            <a:lvl3pPr>
              <a:defRPr sz="1800"/>
            </a:lvl3pPr>
            <a:lvl4pPr>
              <a:defRPr sz="16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Slide Number Placeholder 1"/>
          <p:cNvSpPr>
            <a:spLocks noGrp="1"/>
          </p:cNvSpPr>
          <p:nvPr>
            <p:ph type="sldNum" sz="quarter" idx="10"/>
          </p:nvPr>
        </p:nvSpPr>
        <p:spPr/>
        <p:txBody>
          <a:bodyPr/>
          <a:lstStyle/>
          <a:p>
            <a:fld id="{09C0F965-679E-4964-9AA4-302CAD5CC36B}" type="slidenum">
              <a:rPr lang="en-US" smtClean="0"/>
              <a:pPr/>
              <a:t>‹#›</a:t>
            </a:fld>
            <a:endParaRPr lang="en-US" dirty="0"/>
          </a:p>
        </p:txBody>
      </p:sp>
    </p:spTree>
    <p:extLst>
      <p:ext uri="{BB962C8B-B14F-4D97-AF65-F5344CB8AC3E}">
        <p14:creationId xmlns:p14="http://schemas.microsoft.com/office/powerpoint/2010/main" val="140542981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0"/>
            <a:ext cx="9144000" cy="640080"/>
          </a:xfrm>
          <a:prstGeom prst="rect">
            <a:avLst/>
          </a:prstGeom>
        </p:spPr>
      </p:pic>
      <p:pic>
        <p:nvPicPr>
          <p:cNvPr id="19" name="Picture 18" descr="APHC PP_bottom bar.jpg"/>
          <p:cNvPicPr>
            <a:picLocks noChangeAspect="1"/>
          </p:cNvPicPr>
          <p:nvPr userDrawn="1"/>
        </p:nvPicPr>
        <p:blipFill>
          <a:blip r:embed="rId10" cstate="print"/>
          <a:stretch>
            <a:fillRect/>
          </a:stretch>
        </p:blipFill>
        <p:spPr>
          <a:xfrm>
            <a:off x="0" y="6510276"/>
            <a:ext cx="9144000" cy="39624"/>
          </a:xfrm>
          <a:prstGeom prst="rect">
            <a:avLst/>
          </a:prstGeom>
        </p:spPr>
      </p:pic>
      <p:sp>
        <p:nvSpPr>
          <p:cNvPr id="4" name="Slide Number Placeholder 1"/>
          <p:cNvSpPr>
            <a:spLocks noGrp="1"/>
          </p:cNvSpPr>
          <p:nvPr>
            <p:ph type="sldNum" sz="quarter" idx="4"/>
          </p:nvPr>
        </p:nvSpPr>
        <p:spPr>
          <a:xfrm>
            <a:off x="7010400" y="6510276"/>
            <a:ext cx="2133600" cy="365125"/>
          </a:xfrm>
          <a:prstGeom prst="rect">
            <a:avLst/>
          </a:prstGeom>
        </p:spPr>
        <p:txBody>
          <a:bodyPr vert="horz" lIns="91440" tIns="45720" rIns="91440" bIns="45720" rtlCol="0" anchor="ctr"/>
          <a:lstStyle>
            <a:lvl1pPr algn="r">
              <a:defRPr sz="800">
                <a:solidFill>
                  <a:schemeClr val="tx1">
                    <a:tint val="75000"/>
                  </a:schemeClr>
                </a:solidFill>
              </a:defRPr>
            </a:lvl1pPr>
          </a:lstStyle>
          <a:p>
            <a:fld id="{09C0F965-679E-4964-9AA4-302CAD5CC36B}" type="slidenum">
              <a:rPr lang="en-US" smtClean="0"/>
              <a:pPr/>
              <a:t>‹#›</a:t>
            </a:fld>
            <a:endParaRPr lang="en-US" dirty="0"/>
          </a:p>
        </p:txBody>
      </p:sp>
      <p:sp>
        <p:nvSpPr>
          <p:cNvPr id="2" name="TextBox 1"/>
          <p:cNvSpPr txBox="1"/>
          <p:nvPr userDrawn="1"/>
        </p:nvSpPr>
        <p:spPr>
          <a:xfrm>
            <a:off x="4105365" y="6603317"/>
            <a:ext cx="933268" cy="215444"/>
          </a:xfrm>
          <a:prstGeom prst="rect">
            <a:avLst/>
          </a:prstGeom>
          <a:noFill/>
        </p:spPr>
        <p:txBody>
          <a:bodyPr wrap="none" rtlCol="0" anchor="ctr">
            <a:spAutoFit/>
          </a:bodyPr>
          <a:lstStyle/>
          <a:p>
            <a:pPr algn="ctr"/>
            <a:r>
              <a:rPr lang="en-US" sz="800" dirty="0" smtClean="0"/>
              <a:t>UNCLASSIFIED</a:t>
            </a:r>
            <a:endParaRPr lang="en-US" sz="800" dirty="0"/>
          </a:p>
        </p:txBody>
      </p:sp>
      <p:sp>
        <p:nvSpPr>
          <p:cNvPr id="6" name="TextBox 5"/>
          <p:cNvSpPr txBox="1"/>
          <p:nvPr userDrawn="1"/>
        </p:nvSpPr>
        <p:spPr>
          <a:xfrm>
            <a:off x="95741" y="6587929"/>
            <a:ext cx="1973617" cy="246221"/>
          </a:xfrm>
          <a:prstGeom prst="rect">
            <a:avLst/>
          </a:prstGeom>
          <a:noFill/>
        </p:spPr>
        <p:txBody>
          <a:bodyPr wrap="none" rtlCol="0" anchor="ctr">
            <a:spAutoFit/>
          </a:bodyPr>
          <a:lstStyle/>
          <a:p>
            <a:pPr algn="l"/>
            <a:r>
              <a:rPr lang="en-US" sz="1000" baseline="0" dirty="0" smtClean="0"/>
              <a:t>U.S. Army Public Health Center</a:t>
            </a:r>
            <a:endParaRPr lang="en-US" sz="1000" dirty="0"/>
          </a:p>
        </p:txBody>
      </p:sp>
      <p:sp>
        <p:nvSpPr>
          <p:cNvPr id="7" name="Title Placeholder 6"/>
          <p:cNvSpPr>
            <a:spLocks noGrp="1"/>
          </p:cNvSpPr>
          <p:nvPr>
            <p:ph type="title"/>
          </p:nvPr>
        </p:nvSpPr>
        <p:spPr>
          <a:xfrm>
            <a:off x="457200" y="1"/>
            <a:ext cx="8229600" cy="64008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85" r:id="rId4"/>
    <p:sldLayoutId id="2147483687" r:id="rId5"/>
    <p:sldLayoutId id="2147483689" r:id="rId6"/>
    <p:sldLayoutId id="2147483698" r:id="rId7"/>
  </p:sldLayoutIdLst>
  <p:timing>
    <p:tnLst>
      <p:par>
        <p:cTn id="1" dur="indefinite" restart="never" nodeType="tmRoot"/>
      </p:par>
    </p:tnLst>
  </p:timing>
  <p:hf hdr="0" ftr="0" dt="0"/>
  <p:txStyles>
    <p:titleStyle>
      <a:lvl1pPr algn="ctr" defTabSz="914403" rtl="0" eaLnBrk="0" fontAlgn="base" hangingPunct="0">
        <a:spcBef>
          <a:spcPct val="0"/>
        </a:spcBef>
        <a:spcAft>
          <a:spcPct val="0"/>
        </a:spcAft>
        <a:defRPr sz="2400" b="1">
          <a:solidFill>
            <a:schemeClr val="bg1"/>
          </a:solidFill>
          <a:effectLst>
            <a:outerShdw blurRad="38100" dist="38100" dir="2700000" algn="tl">
              <a:srgbClr val="000000">
                <a:alpha val="43137"/>
              </a:srgbClr>
            </a:outerShdw>
          </a:effectLst>
          <a:latin typeface="+mj-lt"/>
          <a:ea typeface="+mj-ea"/>
          <a:cs typeface="+mj-cs"/>
        </a:defRPr>
      </a:lvl1pPr>
      <a:lvl2pPr algn="ctr" defTabSz="914403" rtl="0" eaLnBrk="0" fontAlgn="base" hangingPunct="0">
        <a:spcBef>
          <a:spcPct val="0"/>
        </a:spcBef>
        <a:spcAft>
          <a:spcPct val="0"/>
        </a:spcAft>
        <a:defRPr sz="3000" b="1">
          <a:solidFill>
            <a:srgbClr val="660033"/>
          </a:solidFill>
          <a:latin typeface="Arial" charset="0"/>
        </a:defRPr>
      </a:lvl2pPr>
      <a:lvl3pPr algn="ctr" defTabSz="914403" rtl="0" eaLnBrk="0" fontAlgn="base" hangingPunct="0">
        <a:spcBef>
          <a:spcPct val="0"/>
        </a:spcBef>
        <a:spcAft>
          <a:spcPct val="0"/>
        </a:spcAft>
        <a:defRPr sz="3000" b="1">
          <a:solidFill>
            <a:srgbClr val="660033"/>
          </a:solidFill>
          <a:latin typeface="Arial" charset="0"/>
        </a:defRPr>
      </a:lvl3pPr>
      <a:lvl4pPr algn="ctr" defTabSz="914403" rtl="0" eaLnBrk="0" fontAlgn="base" hangingPunct="0">
        <a:spcBef>
          <a:spcPct val="0"/>
        </a:spcBef>
        <a:spcAft>
          <a:spcPct val="0"/>
        </a:spcAft>
        <a:defRPr sz="3000" b="1">
          <a:solidFill>
            <a:srgbClr val="660033"/>
          </a:solidFill>
          <a:latin typeface="Arial" charset="0"/>
        </a:defRPr>
      </a:lvl4pPr>
      <a:lvl5pPr algn="ctr" defTabSz="914403" rtl="0" eaLnBrk="0" fontAlgn="base" hangingPunct="0">
        <a:spcBef>
          <a:spcPct val="0"/>
        </a:spcBef>
        <a:spcAft>
          <a:spcPct val="0"/>
        </a:spcAft>
        <a:defRPr sz="3000" b="1">
          <a:solidFill>
            <a:srgbClr val="660033"/>
          </a:solidFill>
          <a:latin typeface="Arial" charset="0"/>
        </a:defRPr>
      </a:lvl5pPr>
      <a:lvl6pPr marL="432427" algn="ctr" defTabSz="914403" rtl="0" fontAlgn="base">
        <a:spcBef>
          <a:spcPct val="0"/>
        </a:spcBef>
        <a:spcAft>
          <a:spcPct val="0"/>
        </a:spcAft>
        <a:defRPr sz="3000" b="1">
          <a:solidFill>
            <a:srgbClr val="660033"/>
          </a:solidFill>
          <a:latin typeface="Arial" charset="0"/>
        </a:defRPr>
      </a:lvl6pPr>
      <a:lvl7pPr marL="864854" algn="ctr" defTabSz="914403" rtl="0" fontAlgn="base">
        <a:spcBef>
          <a:spcPct val="0"/>
        </a:spcBef>
        <a:spcAft>
          <a:spcPct val="0"/>
        </a:spcAft>
        <a:defRPr sz="3000" b="1">
          <a:solidFill>
            <a:srgbClr val="660033"/>
          </a:solidFill>
          <a:latin typeface="Arial" charset="0"/>
        </a:defRPr>
      </a:lvl7pPr>
      <a:lvl8pPr marL="1297280" algn="ctr" defTabSz="914403" rtl="0" fontAlgn="base">
        <a:spcBef>
          <a:spcPct val="0"/>
        </a:spcBef>
        <a:spcAft>
          <a:spcPct val="0"/>
        </a:spcAft>
        <a:defRPr sz="3000" b="1">
          <a:solidFill>
            <a:srgbClr val="660033"/>
          </a:solidFill>
          <a:latin typeface="Arial" charset="0"/>
        </a:defRPr>
      </a:lvl8pPr>
      <a:lvl9pPr marL="1729708" algn="ctr" defTabSz="914403" rtl="0" fontAlgn="base">
        <a:spcBef>
          <a:spcPct val="0"/>
        </a:spcBef>
        <a:spcAft>
          <a:spcPct val="0"/>
        </a:spcAft>
        <a:defRPr sz="3000" b="1">
          <a:solidFill>
            <a:srgbClr val="660033"/>
          </a:solidFill>
          <a:latin typeface="Arial" charset="0"/>
        </a:defRPr>
      </a:lvl9pPr>
    </p:titleStyle>
    <p:bodyStyle>
      <a:lvl1pPr marL="216214" indent="-216214" algn="l" defTabSz="914403" rtl="0" eaLnBrk="0" fontAlgn="base" hangingPunct="0">
        <a:spcBef>
          <a:spcPct val="20000"/>
        </a:spcBef>
        <a:spcAft>
          <a:spcPct val="0"/>
        </a:spcAft>
        <a:buClr>
          <a:srgbClr val="590D25"/>
        </a:buClr>
        <a:buSzPct val="125000"/>
        <a:buChar char="•"/>
        <a:defRPr sz="2000">
          <a:solidFill>
            <a:schemeClr val="tx1"/>
          </a:solidFill>
          <a:latin typeface="+mn-lt"/>
          <a:ea typeface="+mn-ea"/>
          <a:cs typeface="+mn-cs"/>
        </a:defRPr>
      </a:lvl1pPr>
      <a:lvl2pPr marL="743234" indent="-286784" algn="l" defTabSz="914403" rtl="0" eaLnBrk="0" fontAlgn="base" hangingPunct="0">
        <a:spcBef>
          <a:spcPct val="20000"/>
        </a:spcBef>
        <a:spcAft>
          <a:spcPct val="0"/>
        </a:spcAft>
        <a:buClr>
          <a:srgbClr val="590D25"/>
        </a:buClr>
        <a:buChar char="–"/>
        <a:defRPr sz="2000">
          <a:solidFill>
            <a:schemeClr val="tx1"/>
          </a:solidFill>
          <a:latin typeface="+mn-lt"/>
        </a:defRPr>
      </a:lvl2pPr>
      <a:lvl3pPr marL="1081067" indent="-166665" algn="l" defTabSz="914403" rtl="0" eaLnBrk="0" fontAlgn="base" hangingPunct="0">
        <a:spcBef>
          <a:spcPct val="20000"/>
        </a:spcBef>
        <a:spcAft>
          <a:spcPct val="0"/>
        </a:spcAft>
        <a:buClr>
          <a:srgbClr val="590D25"/>
        </a:buClr>
        <a:buChar char="•"/>
        <a:defRPr sz="1800">
          <a:solidFill>
            <a:schemeClr val="tx1"/>
          </a:solidFill>
          <a:latin typeface="+mn-lt"/>
        </a:defRPr>
      </a:lvl3pPr>
      <a:lvl4pPr marL="1600580" indent="-229728" algn="l" defTabSz="914403" rtl="0" eaLnBrk="0" fontAlgn="base" hangingPunct="0">
        <a:spcBef>
          <a:spcPct val="20000"/>
        </a:spcBef>
        <a:spcAft>
          <a:spcPct val="0"/>
        </a:spcAft>
        <a:buClr>
          <a:srgbClr val="590D25"/>
        </a:buClr>
        <a:buChar char="–"/>
        <a:defRPr sz="1600">
          <a:solidFill>
            <a:schemeClr val="tx1"/>
          </a:solidFill>
          <a:latin typeface="+mn-lt"/>
        </a:defRPr>
      </a:lvl4pPr>
      <a:lvl5pPr marL="2002977" indent="-174171" algn="l" defTabSz="914403" rtl="0" eaLnBrk="0" fontAlgn="base" hangingPunct="0">
        <a:spcBef>
          <a:spcPct val="20000"/>
        </a:spcBef>
        <a:spcAft>
          <a:spcPct val="0"/>
        </a:spcAft>
        <a:buClr>
          <a:srgbClr val="590D25"/>
        </a:buClr>
        <a:buChar char="»"/>
        <a:defRPr sz="1400">
          <a:solidFill>
            <a:schemeClr val="tx1"/>
          </a:solidFill>
          <a:latin typeface="+mn-lt"/>
        </a:defRPr>
      </a:lvl5pPr>
      <a:lvl6pPr marL="2435405" indent="-174171" algn="l" defTabSz="914403" rtl="0" fontAlgn="base">
        <a:spcBef>
          <a:spcPct val="20000"/>
        </a:spcBef>
        <a:spcAft>
          <a:spcPct val="0"/>
        </a:spcAft>
        <a:buClr>
          <a:srgbClr val="660033"/>
        </a:buClr>
        <a:buChar char="»"/>
        <a:defRPr sz="1500">
          <a:solidFill>
            <a:schemeClr val="tx1"/>
          </a:solidFill>
          <a:latin typeface="+mn-lt"/>
        </a:defRPr>
      </a:lvl6pPr>
      <a:lvl7pPr marL="2867832" indent="-174171" algn="l" defTabSz="914403" rtl="0" fontAlgn="base">
        <a:spcBef>
          <a:spcPct val="20000"/>
        </a:spcBef>
        <a:spcAft>
          <a:spcPct val="0"/>
        </a:spcAft>
        <a:buClr>
          <a:srgbClr val="660033"/>
        </a:buClr>
        <a:buChar char="»"/>
        <a:defRPr sz="1500">
          <a:solidFill>
            <a:schemeClr val="tx1"/>
          </a:solidFill>
          <a:latin typeface="+mn-lt"/>
        </a:defRPr>
      </a:lvl7pPr>
      <a:lvl8pPr marL="3300259" indent="-174171" algn="l" defTabSz="914403" rtl="0" fontAlgn="base">
        <a:spcBef>
          <a:spcPct val="20000"/>
        </a:spcBef>
        <a:spcAft>
          <a:spcPct val="0"/>
        </a:spcAft>
        <a:buClr>
          <a:srgbClr val="660033"/>
        </a:buClr>
        <a:buChar char="»"/>
        <a:defRPr sz="1500">
          <a:solidFill>
            <a:schemeClr val="tx1"/>
          </a:solidFill>
          <a:latin typeface="+mn-lt"/>
        </a:defRPr>
      </a:lvl8pPr>
      <a:lvl9pPr marL="3732685" indent="-174171" algn="l" defTabSz="914403" rtl="0" fontAlgn="base">
        <a:spcBef>
          <a:spcPct val="20000"/>
        </a:spcBef>
        <a:spcAft>
          <a:spcPct val="0"/>
        </a:spcAft>
        <a:buClr>
          <a:srgbClr val="660033"/>
        </a:buClr>
        <a:buChar char="»"/>
        <a:defRPr sz="1500">
          <a:solidFill>
            <a:schemeClr val="tx1"/>
          </a:solidFill>
          <a:latin typeface="+mn-lt"/>
        </a:defRPr>
      </a:lvl9pPr>
    </p:bodyStyle>
    <p:otherStyle>
      <a:defPPr>
        <a:defRPr lang="en-US"/>
      </a:defPPr>
      <a:lvl1pPr marL="0" algn="l" defTabSz="864854" rtl="0" eaLnBrk="1" latinLnBrk="0" hangingPunct="1">
        <a:defRPr sz="1700" kern="1200">
          <a:solidFill>
            <a:schemeClr val="tx1"/>
          </a:solidFill>
          <a:latin typeface="+mn-lt"/>
          <a:ea typeface="+mn-ea"/>
          <a:cs typeface="+mn-cs"/>
        </a:defRPr>
      </a:lvl1pPr>
      <a:lvl2pPr marL="432427" algn="l" defTabSz="864854" rtl="0" eaLnBrk="1" latinLnBrk="0" hangingPunct="1">
        <a:defRPr sz="1700" kern="1200">
          <a:solidFill>
            <a:schemeClr val="tx1"/>
          </a:solidFill>
          <a:latin typeface="+mn-lt"/>
          <a:ea typeface="+mn-ea"/>
          <a:cs typeface="+mn-cs"/>
        </a:defRPr>
      </a:lvl2pPr>
      <a:lvl3pPr marL="864854" algn="l" defTabSz="864854" rtl="0" eaLnBrk="1" latinLnBrk="0" hangingPunct="1">
        <a:defRPr sz="1700" kern="1200">
          <a:solidFill>
            <a:schemeClr val="tx1"/>
          </a:solidFill>
          <a:latin typeface="+mn-lt"/>
          <a:ea typeface="+mn-ea"/>
          <a:cs typeface="+mn-cs"/>
        </a:defRPr>
      </a:lvl3pPr>
      <a:lvl4pPr marL="1297280" algn="l" defTabSz="864854" rtl="0" eaLnBrk="1" latinLnBrk="0" hangingPunct="1">
        <a:defRPr sz="1700" kern="1200">
          <a:solidFill>
            <a:schemeClr val="tx1"/>
          </a:solidFill>
          <a:latin typeface="+mn-lt"/>
          <a:ea typeface="+mn-ea"/>
          <a:cs typeface="+mn-cs"/>
        </a:defRPr>
      </a:lvl4pPr>
      <a:lvl5pPr marL="1729708" algn="l" defTabSz="864854" rtl="0" eaLnBrk="1" latinLnBrk="0" hangingPunct="1">
        <a:defRPr sz="1700" kern="1200">
          <a:solidFill>
            <a:schemeClr val="tx1"/>
          </a:solidFill>
          <a:latin typeface="+mn-lt"/>
          <a:ea typeface="+mn-ea"/>
          <a:cs typeface="+mn-cs"/>
        </a:defRPr>
      </a:lvl5pPr>
      <a:lvl6pPr marL="2162134" algn="l" defTabSz="864854" rtl="0" eaLnBrk="1" latinLnBrk="0" hangingPunct="1">
        <a:defRPr sz="1700" kern="1200">
          <a:solidFill>
            <a:schemeClr val="tx1"/>
          </a:solidFill>
          <a:latin typeface="+mn-lt"/>
          <a:ea typeface="+mn-ea"/>
          <a:cs typeface="+mn-cs"/>
        </a:defRPr>
      </a:lvl6pPr>
      <a:lvl7pPr marL="2594562" algn="l" defTabSz="864854" rtl="0" eaLnBrk="1" latinLnBrk="0" hangingPunct="1">
        <a:defRPr sz="1700" kern="1200">
          <a:solidFill>
            <a:schemeClr val="tx1"/>
          </a:solidFill>
          <a:latin typeface="+mn-lt"/>
          <a:ea typeface="+mn-ea"/>
          <a:cs typeface="+mn-cs"/>
        </a:defRPr>
      </a:lvl7pPr>
      <a:lvl8pPr marL="3026988" algn="l" defTabSz="864854" rtl="0" eaLnBrk="1" latinLnBrk="0" hangingPunct="1">
        <a:defRPr sz="1700" kern="1200">
          <a:solidFill>
            <a:schemeClr val="tx1"/>
          </a:solidFill>
          <a:latin typeface="+mn-lt"/>
          <a:ea typeface="+mn-ea"/>
          <a:cs typeface="+mn-cs"/>
        </a:defRPr>
      </a:lvl8pPr>
      <a:lvl9pPr marL="3459415" algn="l" defTabSz="864854"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tiny.army.mil/r/4TgNE/EpiTechFY17" TargetMode="External"/><Relationship Id="rId2" Type="http://schemas.openxmlformats.org/officeDocument/2006/relationships/hyperlink" Target="https://tiny.army.mil/r/zB8A/CME" TargetMode="Externa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8" Type="http://schemas.openxmlformats.org/officeDocument/2006/relationships/hyperlink" Target="mailto:usafsam.phrepiservic@us.af.mil" TargetMode="External"/><Relationship Id="rId3" Type="http://schemas.openxmlformats.org/officeDocument/2006/relationships/hyperlink" Target="mailto:usn.hampton-roads.navmcpubhlthcenpors.list.nmcphc-threatassess@mail.mil" TargetMode="External"/><Relationship Id="rId7" Type="http://schemas.openxmlformats.org/officeDocument/2006/relationships/hyperlink" Target="mailto:NEPMU7@eu.navy.mil" TargetMode="External"/><Relationship Id="rId2" Type="http://schemas.openxmlformats.org/officeDocument/2006/relationships/hyperlink" Target="mailto:usarmy.apg.medcom-aphc.mbx.disease-epidemiologyprogram13@mail.mil" TargetMode="External"/><Relationship Id="rId1" Type="http://schemas.openxmlformats.org/officeDocument/2006/relationships/slideLayout" Target="../slideLayouts/slideLayout6.xml"/><Relationship Id="rId6" Type="http://schemas.openxmlformats.org/officeDocument/2006/relationships/hyperlink" Target="mailto:usn.jbphh.navenpvntmedusixhi.list.nepmu6@mail.mil" TargetMode="External"/><Relationship Id="rId5" Type="http://schemas.openxmlformats.org/officeDocument/2006/relationships/hyperlink" Target="mailto:usn.san-diego.navenpvntmedufive.list.nepmu5-health-surveillance@mail.mil" TargetMode="External"/><Relationship Id="rId4" Type="http://schemas.openxmlformats.org/officeDocument/2006/relationships/hyperlink" Target="mailto:usn.hampton-roads.navhospporsva.list.nepmu2norfolk-threatassess@mail.mil" TargetMode="External"/></Relationships>
</file>

<file path=ppt/slides/_rels/slide46.xml.rels><?xml version="1.0" encoding="UTF-8" standalone="yes"?>
<Relationships xmlns="http://schemas.openxmlformats.org/package/2006/relationships"><Relationship Id="rId8" Type="http://schemas.openxmlformats.org/officeDocument/2006/relationships/hyperlink" Target="https://www.health.mil/Policies/2013/11/26/Tuberculosis-Survillance-and-Control-Program" TargetMode="External"/><Relationship Id="rId3" Type="http://schemas.openxmlformats.org/officeDocument/2006/relationships/hyperlink" Target="https://www.cdc.gov/tb/education/corecurr/index.htm" TargetMode="External"/><Relationship Id="rId7" Type="http://schemas.openxmlformats.org/officeDocument/2006/relationships/hyperlink" Target="https://www.cdc.gov/tb/education/ssmodules/pdfs/module8.pdf" TargetMode="External"/><Relationship Id="rId2" Type="http://schemas.openxmlformats.org/officeDocument/2006/relationships/hyperlink" Target="https://www.med.navy.mil/sites/nmcphc/Documents/program-and-policy-support/ArmedForcesGuidelines14Mar12.pdf" TargetMode="External"/><Relationship Id="rId1" Type="http://schemas.openxmlformats.org/officeDocument/2006/relationships/slideLayout" Target="../slideLayouts/slideLayout6.xml"/><Relationship Id="rId6" Type="http://schemas.openxmlformats.org/officeDocument/2006/relationships/hyperlink" Target="https://www.cdc.gov/tb/education/ssmodules/pdfs/tb_selfstudymodules_2015_module03.pdf" TargetMode="External"/><Relationship Id="rId5" Type="http://schemas.openxmlformats.org/officeDocument/2006/relationships/hyperlink" Target="https://www.cdc.gov/tb/education/skillscourse/default.htm" TargetMode="External"/><Relationship Id="rId4" Type="http://schemas.openxmlformats.org/officeDocument/2006/relationships/hyperlink" Target="https://www.cdc.gov/tb/topic/infectioncontrol/" TargetMode="External"/><Relationship Id="rId9" Type="http://schemas.openxmlformats.org/officeDocument/2006/relationships/hyperlink" Target="http://www.who.int/mediacentre/factsheets/fs104/en/"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4868" y="1026376"/>
            <a:ext cx="8234265" cy="5172925"/>
          </a:xfrm>
        </p:spPr>
        <p:txBody>
          <a:bodyPr/>
          <a:lstStyle/>
          <a:p>
            <a:pPr>
              <a:spcBef>
                <a:spcPts val="0"/>
              </a:spcBef>
              <a:spcAft>
                <a:spcPts val="0"/>
              </a:spcAft>
            </a:pPr>
            <a:r>
              <a:rPr lang="en-US" dirty="0" smtClean="0"/>
              <a:t>All participants must register for the Monthly Disease Surveillance Trainings in order for us to provide CMEs:</a:t>
            </a:r>
          </a:p>
          <a:p>
            <a:pPr marL="913650" lvl="1" indent="-457200">
              <a:spcBef>
                <a:spcPts val="600"/>
              </a:spcBef>
              <a:spcAft>
                <a:spcPts val="600"/>
              </a:spcAft>
              <a:buClrTx/>
              <a:buFont typeface="+mj-lt"/>
              <a:buAutoNum type="arabicPeriod"/>
            </a:pPr>
            <a:r>
              <a:rPr lang="en-US" dirty="0" smtClean="0"/>
              <a:t>Log-on </a:t>
            </a:r>
            <a:r>
              <a:rPr lang="en-US" dirty="0"/>
              <a:t>or Request log-on </a:t>
            </a:r>
            <a:r>
              <a:rPr lang="en-US" dirty="0" smtClean="0"/>
              <a:t>ID/password: </a:t>
            </a:r>
            <a:br>
              <a:rPr lang="en-US" dirty="0" smtClean="0"/>
            </a:br>
            <a:r>
              <a:rPr lang="en-US" dirty="0" smtClean="0">
                <a:hlinkClick r:id="rId2"/>
              </a:rPr>
              <a:t>https</a:t>
            </a:r>
            <a:r>
              <a:rPr lang="en-US" dirty="0">
                <a:hlinkClick r:id="rId2"/>
              </a:rPr>
              <a:t>://</a:t>
            </a:r>
            <a:r>
              <a:rPr lang="en-US" dirty="0" smtClean="0">
                <a:hlinkClick r:id="rId2"/>
              </a:rPr>
              <a:t>tiny.army.mil/r/zB8A/CME</a:t>
            </a:r>
            <a:endParaRPr lang="en-US" dirty="0" smtClean="0"/>
          </a:p>
          <a:p>
            <a:pPr marL="913650" lvl="1" indent="-457200">
              <a:spcBef>
                <a:spcPts val="600"/>
              </a:spcBef>
              <a:spcAft>
                <a:spcPts val="600"/>
              </a:spcAft>
              <a:buClrTx/>
              <a:buFont typeface="+mj-lt"/>
              <a:buAutoNum type="arabicPeriod"/>
            </a:pPr>
            <a:r>
              <a:rPr lang="en-US" dirty="0"/>
              <a:t>Register for FY17 Epi-Tech Surveillance </a:t>
            </a:r>
            <a:r>
              <a:rPr lang="en-US" dirty="0" smtClean="0"/>
              <a:t>Training: </a:t>
            </a:r>
            <a:r>
              <a:rPr lang="en-US" dirty="0" smtClean="0">
                <a:hlinkClick r:id="rId3"/>
              </a:rPr>
              <a:t>https</a:t>
            </a:r>
            <a:r>
              <a:rPr lang="en-US" dirty="0">
                <a:hlinkClick r:id="rId3"/>
              </a:rPr>
              <a:t>://</a:t>
            </a:r>
            <a:r>
              <a:rPr lang="en-US" dirty="0" smtClean="0">
                <a:hlinkClick r:id="rId3"/>
              </a:rPr>
              <a:t>tiny.army.mil/r/4TgNE/EpiTechFY17</a:t>
            </a:r>
            <a:endParaRPr lang="en-US" dirty="0"/>
          </a:p>
          <a:p>
            <a:pPr>
              <a:spcBef>
                <a:spcPts val="600"/>
              </a:spcBef>
              <a:spcAft>
                <a:spcPts val="600"/>
              </a:spcAft>
            </a:pPr>
            <a:r>
              <a:rPr lang="en-US" dirty="0" smtClean="0"/>
              <a:t>Confirm attendance for today’s training:</a:t>
            </a:r>
          </a:p>
          <a:p>
            <a:pPr lvl="1">
              <a:spcBef>
                <a:spcPts val="600"/>
              </a:spcBef>
              <a:spcAft>
                <a:spcPts val="600"/>
              </a:spcAft>
            </a:pPr>
            <a:r>
              <a:rPr lang="en-US" dirty="0" smtClean="0"/>
              <a:t>Enter </a:t>
            </a:r>
            <a:r>
              <a:rPr lang="en-US" dirty="0"/>
              <a:t>your full </a:t>
            </a:r>
            <a:r>
              <a:rPr lang="en-US" dirty="0" smtClean="0"/>
              <a:t>name/email address in </a:t>
            </a:r>
            <a:r>
              <a:rPr lang="en-US" dirty="0"/>
              <a:t>the </a:t>
            </a:r>
            <a:r>
              <a:rPr lang="en-US" dirty="0" smtClean="0"/>
              <a:t>chat box; enter each individual’s information if attending with a group</a:t>
            </a:r>
          </a:p>
          <a:p>
            <a:pPr lvl="1">
              <a:spcBef>
                <a:spcPts val="600"/>
              </a:spcBef>
              <a:spcAft>
                <a:spcPts val="600"/>
              </a:spcAft>
            </a:pPr>
            <a:r>
              <a:rPr lang="en-US" dirty="0" smtClean="0"/>
              <a:t>You will receive a confirmation email within 48 hours</a:t>
            </a:r>
          </a:p>
          <a:p>
            <a:pPr lvl="1">
              <a:spcBef>
                <a:spcPts val="600"/>
              </a:spcBef>
              <a:spcAft>
                <a:spcPts val="600"/>
              </a:spcAft>
            </a:pPr>
            <a:r>
              <a:rPr lang="en-US" dirty="0" smtClean="0"/>
              <a:t>Contact your </a:t>
            </a:r>
            <a:r>
              <a:rPr lang="en-US" dirty="0"/>
              <a:t>Service </a:t>
            </a:r>
            <a:r>
              <a:rPr lang="en-US" dirty="0" smtClean="0"/>
              <a:t>Hub if you do not receive this email</a:t>
            </a:r>
          </a:p>
          <a:p>
            <a:pPr>
              <a:spcBef>
                <a:spcPts val="600"/>
              </a:spcBef>
              <a:spcAft>
                <a:spcPts val="600"/>
              </a:spcAft>
            </a:pPr>
            <a:r>
              <a:rPr lang="en-US" dirty="0" smtClean="0"/>
              <a:t>Please put your phones on mute when not speaking. </a:t>
            </a:r>
            <a:r>
              <a:rPr lang="en-US" dirty="0"/>
              <a:t>Press *6 to mute/unmute your phone</a:t>
            </a:r>
            <a:r>
              <a:rPr lang="en-US" dirty="0" smtClean="0"/>
              <a:t>.</a:t>
            </a:r>
          </a:p>
        </p:txBody>
      </p:sp>
      <p:sp>
        <p:nvSpPr>
          <p:cNvPr id="6" name="Title 5"/>
          <p:cNvSpPr>
            <a:spLocks noGrp="1"/>
          </p:cNvSpPr>
          <p:nvPr>
            <p:ph type="title"/>
          </p:nvPr>
        </p:nvSpPr>
        <p:spPr/>
        <p:txBody>
          <a:bodyPr/>
          <a:lstStyle/>
          <a:p>
            <a:r>
              <a:rPr lang="en-US" dirty="0" smtClean="0"/>
              <a:t>Announcements</a:t>
            </a:r>
            <a:endParaRPr lang="en-US" dirty="0"/>
          </a:p>
        </p:txBody>
      </p:sp>
      <p:sp>
        <p:nvSpPr>
          <p:cNvPr id="3" name="Slide Number Placeholder 2"/>
          <p:cNvSpPr>
            <a:spLocks noGrp="1"/>
          </p:cNvSpPr>
          <p:nvPr>
            <p:ph type="sldNum" sz="quarter" idx="10"/>
          </p:nvPr>
        </p:nvSpPr>
        <p:spPr/>
        <p:txBody>
          <a:bodyPr/>
          <a:lstStyle/>
          <a:p>
            <a:fld id="{09C0F965-679E-4964-9AA4-302CAD5CC36B}" type="slidenum">
              <a:rPr lang="en-US" smtClean="0">
                <a:solidFill>
                  <a:srgbClr val="000000">
                    <a:tint val="75000"/>
                  </a:srgbClr>
                </a:solidFill>
              </a:rPr>
              <a:pPr/>
              <a:t>1</a:t>
            </a:fld>
            <a:endParaRPr lang="en-US" dirty="0">
              <a:solidFill>
                <a:srgbClr val="000000">
                  <a:tint val="75000"/>
                </a:srgbClr>
              </a:solidFill>
            </a:endParaRPr>
          </a:p>
        </p:txBody>
      </p:sp>
    </p:spTree>
    <p:extLst>
      <p:ext uri="{BB962C8B-B14F-4D97-AF65-F5344CB8AC3E}">
        <p14:creationId xmlns:p14="http://schemas.microsoft.com/office/powerpoint/2010/main" val="8058277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TB Disease in U.S. Military</a:t>
            </a:r>
            <a:endParaRPr lang="en-US" sz="3200" dirty="0"/>
          </a:p>
        </p:txBody>
      </p:sp>
      <p:sp>
        <p:nvSpPr>
          <p:cNvPr id="3" name="Content Placeholder 2"/>
          <p:cNvSpPr>
            <a:spLocks noGrp="1"/>
          </p:cNvSpPr>
          <p:nvPr>
            <p:ph idx="1"/>
          </p:nvPr>
        </p:nvSpPr>
        <p:spPr>
          <a:xfrm>
            <a:off x="496351" y="1458824"/>
            <a:ext cx="8230810" cy="4525863"/>
          </a:xfrm>
        </p:spPr>
        <p:txBody>
          <a:bodyPr/>
          <a:lstStyle/>
          <a:p>
            <a:r>
              <a:rPr lang="en-US" sz="2800" dirty="0" smtClean="0"/>
              <a:t>Risk of TB disease in military is typically less than 1/100,000 population (compared to U.S. Rate of 3.0/100,000).</a:t>
            </a:r>
          </a:p>
          <a:p>
            <a:r>
              <a:rPr lang="en-US" sz="2800" dirty="0" smtClean="0"/>
              <a:t>The prevalence of LTBI is estimated at 1% in military-aged groups compared to 4% of U.S. population overall.  </a:t>
            </a:r>
          </a:p>
          <a:p>
            <a:r>
              <a:rPr lang="en-US" sz="2800" dirty="0" smtClean="0"/>
              <a:t>Since the prevalence of TB in most military populations is low, targeted testing of high-risk individuals based on risk assessment should be conducted.  </a:t>
            </a:r>
            <a:endParaRPr lang="en-US" sz="2800" dirty="0"/>
          </a:p>
        </p:txBody>
      </p:sp>
      <p:sp>
        <p:nvSpPr>
          <p:cNvPr id="4" name="Slide Number Placeholder 3"/>
          <p:cNvSpPr>
            <a:spLocks noGrp="1"/>
          </p:cNvSpPr>
          <p:nvPr>
            <p:ph type="sldNum" sz="quarter" idx="10"/>
          </p:nvPr>
        </p:nvSpPr>
        <p:spPr/>
        <p:txBody>
          <a:bodyPr/>
          <a:lstStyle/>
          <a:p>
            <a:fld id="{09C0F965-679E-4964-9AA4-302CAD5CC36B}" type="slidenum">
              <a:rPr lang="en-US" smtClean="0"/>
              <a:pPr/>
              <a:t>10</a:t>
            </a:fld>
            <a:endParaRPr lang="en-US" dirty="0"/>
          </a:p>
        </p:txBody>
      </p:sp>
      <p:sp>
        <p:nvSpPr>
          <p:cNvPr id="5" name="TextBox 4"/>
          <p:cNvSpPr txBox="1"/>
          <p:nvPr/>
        </p:nvSpPr>
        <p:spPr>
          <a:xfrm>
            <a:off x="7406640" y="6209168"/>
            <a:ext cx="1725930" cy="276999"/>
          </a:xfrm>
          <a:prstGeom prst="rect">
            <a:avLst/>
          </a:prstGeom>
          <a:noFill/>
        </p:spPr>
        <p:txBody>
          <a:bodyPr wrap="square" rtlCol="0">
            <a:spAutoFit/>
          </a:bodyPr>
          <a:lstStyle/>
          <a:p>
            <a:r>
              <a:rPr lang="en-US" sz="1200" dirty="0" smtClean="0"/>
              <a:t>(Mancuso et al., 2010)</a:t>
            </a:r>
            <a:endParaRPr lang="en-US" sz="1200" dirty="0"/>
          </a:p>
        </p:txBody>
      </p:sp>
    </p:spTree>
    <p:extLst>
      <p:ext uri="{BB962C8B-B14F-4D97-AF65-F5344CB8AC3E}">
        <p14:creationId xmlns:p14="http://schemas.microsoft.com/office/powerpoint/2010/main" val="31841452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Target Testing for LTBI </a:t>
            </a:r>
            <a:r>
              <a:rPr lang="en-US" sz="2400" dirty="0" smtClean="0"/>
              <a:t>(1/2)</a:t>
            </a:r>
            <a:endParaRPr lang="en-US" sz="2400" dirty="0"/>
          </a:p>
        </p:txBody>
      </p:sp>
      <p:sp>
        <p:nvSpPr>
          <p:cNvPr id="5" name="Content Placeholder 4"/>
          <p:cNvSpPr>
            <a:spLocks noGrp="1"/>
          </p:cNvSpPr>
          <p:nvPr>
            <p:ph idx="1"/>
          </p:nvPr>
        </p:nvSpPr>
        <p:spPr>
          <a:xfrm>
            <a:off x="496350" y="955904"/>
            <a:ext cx="8430480" cy="4953406"/>
          </a:xfrm>
        </p:spPr>
        <p:txBody>
          <a:bodyPr/>
          <a:lstStyle/>
          <a:p>
            <a:r>
              <a:rPr lang="en-US" sz="2800" dirty="0" smtClean="0"/>
              <a:t>Both the Centers for Disease Control and Prevention (CDC) and the Assistant Secretary of Defense (ASD) recommend that TB testing should be targeted to persons at high risk and discouraged in those at low risk.</a:t>
            </a:r>
            <a:endParaRPr lang="en-US" sz="2800" dirty="0"/>
          </a:p>
          <a:p>
            <a:r>
              <a:rPr lang="en-US" sz="2800" dirty="0" smtClean="0"/>
              <a:t>Universal testing results in significant numbers of false positives in settings with low prevalence of LTBI such as military settings.  </a:t>
            </a:r>
          </a:p>
          <a:p>
            <a:r>
              <a:rPr lang="en-US" sz="2800" dirty="0" smtClean="0"/>
              <a:t>Reducing the number of individuals tested reduces the risk of unnecessary treatment.  </a:t>
            </a:r>
          </a:p>
          <a:p>
            <a:r>
              <a:rPr lang="en-US" sz="2800" dirty="0" smtClean="0"/>
              <a:t>Targeted testing could reduce the number of tests by more than 90 percent.  </a:t>
            </a:r>
          </a:p>
          <a:p>
            <a:endParaRPr lang="en-US" dirty="0" smtClean="0"/>
          </a:p>
        </p:txBody>
      </p:sp>
      <p:sp>
        <p:nvSpPr>
          <p:cNvPr id="4" name="Slide Number Placeholder 3"/>
          <p:cNvSpPr>
            <a:spLocks noGrp="1"/>
          </p:cNvSpPr>
          <p:nvPr>
            <p:ph type="sldNum" sz="quarter" idx="10"/>
          </p:nvPr>
        </p:nvSpPr>
        <p:spPr/>
        <p:txBody>
          <a:bodyPr/>
          <a:lstStyle/>
          <a:p>
            <a:fld id="{09C0F965-679E-4964-9AA4-302CAD5CC36B}" type="slidenum">
              <a:rPr lang="en-US" smtClean="0"/>
              <a:pPr/>
              <a:t>11</a:t>
            </a:fld>
            <a:endParaRPr lang="en-US" dirty="0"/>
          </a:p>
        </p:txBody>
      </p:sp>
      <p:sp>
        <p:nvSpPr>
          <p:cNvPr id="6" name="TextBox 5"/>
          <p:cNvSpPr txBox="1"/>
          <p:nvPr/>
        </p:nvSpPr>
        <p:spPr>
          <a:xfrm>
            <a:off x="6537960" y="6209167"/>
            <a:ext cx="2857500" cy="276999"/>
          </a:xfrm>
          <a:prstGeom prst="rect">
            <a:avLst/>
          </a:prstGeom>
          <a:noFill/>
        </p:spPr>
        <p:txBody>
          <a:bodyPr wrap="square" rtlCol="0">
            <a:spAutoFit/>
          </a:bodyPr>
          <a:lstStyle/>
          <a:p>
            <a:r>
              <a:rPr lang="en-US" sz="1200" dirty="0" smtClean="0"/>
              <a:t>(MEDCOM Regulation 4-64, 2013)</a:t>
            </a:r>
            <a:endParaRPr lang="en-US" sz="1200" dirty="0"/>
          </a:p>
        </p:txBody>
      </p:sp>
    </p:spTree>
    <p:extLst>
      <p:ext uri="{BB962C8B-B14F-4D97-AF65-F5344CB8AC3E}">
        <p14:creationId xmlns:p14="http://schemas.microsoft.com/office/powerpoint/2010/main" val="19716192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Target Testing for LTBI </a:t>
            </a:r>
            <a:r>
              <a:rPr lang="en-US" sz="2400" dirty="0" smtClean="0"/>
              <a:t>(2/2)</a:t>
            </a:r>
            <a:endParaRPr lang="en-US" sz="2400" dirty="0"/>
          </a:p>
        </p:txBody>
      </p:sp>
      <p:sp>
        <p:nvSpPr>
          <p:cNvPr id="5" name="Content Placeholder 4"/>
          <p:cNvSpPr>
            <a:spLocks noGrp="1"/>
          </p:cNvSpPr>
          <p:nvPr>
            <p:ph idx="1"/>
          </p:nvPr>
        </p:nvSpPr>
        <p:spPr>
          <a:xfrm>
            <a:off x="496350" y="1138784"/>
            <a:ext cx="8167590" cy="4953406"/>
          </a:xfrm>
        </p:spPr>
        <p:txBody>
          <a:bodyPr/>
          <a:lstStyle/>
          <a:p>
            <a:r>
              <a:rPr lang="en-US" sz="2400" b="1" dirty="0" smtClean="0"/>
              <a:t>Targeted testing for LTBI based on:</a:t>
            </a:r>
          </a:p>
          <a:p>
            <a:pPr lvl="1"/>
            <a:r>
              <a:rPr lang="en-US" sz="2200" dirty="0" smtClean="0"/>
              <a:t>Facility risk assessment (conducted annually by APHN)</a:t>
            </a:r>
          </a:p>
          <a:p>
            <a:pPr lvl="1"/>
            <a:r>
              <a:rPr lang="en-US" sz="2200" dirty="0" smtClean="0"/>
              <a:t>Anticipated occupational TB exposures (as determined by Occupational Health)</a:t>
            </a:r>
          </a:p>
          <a:p>
            <a:pPr lvl="1"/>
            <a:r>
              <a:rPr lang="en-US" sz="2200" b="1" dirty="0" smtClean="0"/>
              <a:t>Based on TB Risk Assessment Tool (RAT), </a:t>
            </a:r>
            <a:r>
              <a:rPr lang="en-US" sz="2200" dirty="0" smtClean="0"/>
              <a:t>those </a:t>
            </a:r>
            <a:r>
              <a:rPr lang="en-US" sz="2200" b="1" dirty="0" smtClean="0">
                <a:solidFill>
                  <a:srgbClr val="FF0000"/>
                </a:solidFill>
              </a:rPr>
              <a:t>high risk </a:t>
            </a:r>
            <a:r>
              <a:rPr lang="en-US" sz="2200" dirty="0" smtClean="0"/>
              <a:t>for infection with M. Tuberculosis include:</a:t>
            </a:r>
          </a:p>
          <a:p>
            <a:pPr lvl="2"/>
            <a:r>
              <a:rPr lang="en-US" sz="2000" dirty="0" smtClean="0"/>
              <a:t>Exposed to someone with TB disease</a:t>
            </a:r>
          </a:p>
          <a:p>
            <a:pPr lvl="2"/>
            <a:r>
              <a:rPr lang="en-US" sz="2000" dirty="0" smtClean="0"/>
              <a:t>From a country within the last 5 years where TB is common</a:t>
            </a:r>
          </a:p>
          <a:p>
            <a:pPr lvl="2"/>
            <a:r>
              <a:rPr lang="en-US" sz="2000" dirty="0" smtClean="0"/>
              <a:t>People who live/work in high-risk settings (e.g. prisons, shelters, nursing homes)</a:t>
            </a:r>
          </a:p>
          <a:p>
            <a:pPr lvl="2"/>
            <a:r>
              <a:rPr lang="en-US" sz="2000" dirty="0" smtClean="0"/>
              <a:t>Healthcare workers who care for patients at increased risk for TB disease</a:t>
            </a:r>
          </a:p>
          <a:p>
            <a:pPr lvl="2"/>
            <a:r>
              <a:rPr lang="en-US" sz="2000" dirty="0" smtClean="0"/>
              <a:t>Infants and children exposed to adults who are at increased risk for TB disease</a:t>
            </a:r>
          </a:p>
        </p:txBody>
      </p:sp>
      <p:sp>
        <p:nvSpPr>
          <p:cNvPr id="4" name="Slide Number Placeholder 3"/>
          <p:cNvSpPr>
            <a:spLocks noGrp="1"/>
          </p:cNvSpPr>
          <p:nvPr>
            <p:ph type="sldNum" sz="quarter" idx="10"/>
          </p:nvPr>
        </p:nvSpPr>
        <p:spPr/>
        <p:txBody>
          <a:bodyPr/>
          <a:lstStyle/>
          <a:p>
            <a:fld id="{09C0F965-679E-4964-9AA4-302CAD5CC36B}" type="slidenum">
              <a:rPr lang="en-US" smtClean="0"/>
              <a:pPr/>
              <a:t>12</a:t>
            </a:fld>
            <a:endParaRPr lang="en-US" dirty="0"/>
          </a:p>
        </p:txBody>
      </p:sp>
      <p:sp>
        <p:nvSpPr>
          <p:cNvPr id="6" name="TextBox 5"/>
          <p:cNvSpPr txBox="1"/>
          <p:nvPr/>
        </p:nvSpPr>
        <p:spPr>
          <a:xfrm>
            <a:off x="6343650" y="6209168"/>
            <a:ext cx="2857500" cy="276999"/>
          </a:xfrm>
          <a:prstGeom prst="rect">
            <a:avLst/>
          </a:prstGeom>
          <a:noFill/>
        </p:spPr>
        <p:txBody>
          <a:bodyPr wrap="square" rtlCol="0">
            <a:spAutoFit/>
          </a:bodyPr>
          <a:lstStyle/>
          <a:p>
            <a:r>
              <a:rPr lang="en-US" sz="1200" dirty="0" smtClean="0"/>
              <a:t>(MEDCOM Regulation 4-64, 2013)</a:t>
            </a:r>
            <a:endParaRPr lang="en-US" sz="1200" dirty="0"/>
          </a:p>
        </p:txBody>
      </p:sp>
    </p:spTree>
    <p:extLst>
      <p:ext uri="{BB962C8B-B14F-4D97-AF65-F5344CB8AC3E}">
        <p14:creationId xmlns:p14="http://schemas.microsoft.com/office/powerpoint/2010/main" val="1945177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lstStyle/>
          <a:p>
            <a:r>
              <a:rPr lang="en-US" sz="2400" b="1" dirty="0" smtClean="0"/>
              <a:t>Tuberculin Skin Test (TST)/Purified Protein Derivative (PPD):</a:t>
            </a:r>
          </a:p>
          <a:p>
            <a:pPr lvl="1"/>
            <a:r>
              <a:rPr lang="en-US" sz="2400" dirty="0" smtClean="0"/>
              <a:t>Injects a small amount of tuberculin</a:t>
            </a:r>
          </a:p>
          <a:p>
            <a:pPr lvl="1"/>
            <a:r>
              <a:rPr lang="en-US" sz="2400" dirty="0" smtClean="0"/>
              <a:t>Produces delayed-type hypersensitivity reaction</a:t>
            </a:r>
          </a:p>
          <a:p>
            <a:pPr lvl="1"/>
            <a:r>
              <a:rPr lang="en-US" sz="2400" dirty="0" smtClean="0"/>
              <a:t>Read PPD in 48-72 hours</a:t>
            </a:r>
            <a:endParaRPr lang="en-US" sz="2400" dirty="0"/>
          </a:p>
        </p:txBody>
      </p:sp>
      <p:sp>
        <p:nvSpPr>
          <p:cNvPr id="6" name="Content Placeholder 5"/>
          <p:cNvSpPr>
            <a:spLocks noGrp="1"/>
          </p:cNvSpPr>
          <p:nvPr>
            <p:ph sz="half" idx="2"/>
          </p:nvPr>
        </p:nvSpPr>
        <p:spPr/>
        <p:txBody>
          <a:bodyPr/>
          <a:lstStyle/>
          <a:p>
            <a:r>
              <a:rPr lang="en-US" sz="2400" b="1" dirty="0" smtClean="0"/>
              <a:t>Interferon Gamma Release Assay (IGRA):</a:t>
            </a:r>
          </a:p>
          <a:p>
            <a:pPr lvl="1"/>
            <a:r>
              <a:rPr lang="en-US" sz="2400" dirty="0" smtClean="0"/>
              <a:t>Quantiferon (QFT)</a:t>
            </a:r>
          </a:p>
          <a:p>
            <a:pPr lvl="1"/>
            <a:r>
              <a:rPr lang="en-US" sz="2400" dirty="0" smtClean="0"/>
              <a:t>A blood test that can replace a TST as a diagnostic test</a:t>
            </a:r>
          </a:p>
          <a:p>
            <a:pPr lvl="1"/>
            <a:r>
              <a:rPr lang="en-US" sz="2400" dirty="0" smtClean="0"/>
              <a:t>Measures interferon gamma released by lymphocytes in response to TB antigens</a:t>
            </a:r>
          </a:p>
          <a:p>
            <a:pPr lvl="1"/>
            <a:endParaRPr lang="en-US" dirty="0"/>
          </a:p>
        </p:txBody>
      </p:sp>
      <p:sp>
        <p:nvSpPr>
          <p:cNvPr id="2" name="Title 1"/>
          <p:cNvSpPr>
            <a:spLocks noGrp="1"/>
          </p:cNvSpPr>
          <p:nvPr>
            <p:ph type="title"/>
          </p:nvPr>
        </p:nvSpPr>
        <p:spPr/>
        <p:txBody>
          <a:bodyPr>
            <a:normAutofit/>
          </a:bodyPr>
          <a:lstStyle/>
          <a:p>
            <a:r>
              <a:rPr lang="en-US" sz="3200" dirty="0" smtClean="0"/>
              <a:t>Types of LTBI Testing</a:t>
            </a:r>
            <a:endParaRPr lang="en-US" sz="3200" dirty="0"/>
          </a:p>
        </p:txBody>
      </p:sp>
      <p:sp>
        <p:nvSpPr>
          <p:cNvPr id="4" name="Slide Number Placeholder 3"/>
          <p:cNvSpPr>
            <a:spLocks noGrp="1"/>
          </p:cNvSpPr>
          <p:nvPr>
            <p:ph type="sldNum" sz="quarter" idx="10"/>
          </p:nvPr>
        </p:nvSpPr>
        <p:spPr/>
        <p:txBody>
          <a:bodyPr/>
          <a:lstStyle/>
          <a:p>
            <a:fld id="{09C0F965-679E-4964-9AA4-302CAD5CC36B}" type="slidenum">
              <a:rPr lang="en-US" smtClean="0"/>
              <a:pPr/>
              <a:t>13</a:t>
            </a:fld>
            <a:endParaRPr lang="en-US" dirty="0"/>
          </a:p>
        </p:txBody>
      </p:sp>
      <p:sp>
        <p:nvSpPr>
          <p:cNvPr id="7" name="TextBox 6"/>
          <p:cNvSpPr txBox="1"/>
          <p:nvPr/>
        </p:nvSpPr>
        <p:spPr>
          <a:xfrm>
            <a:off x="7223760" y="6209167"/>
            <a:ext cx="1920240" cy="276999"/>
          </a:xfrm>
          <a:prstGeom prst="rect">
            <a:avLst/>
          </a:prstGeom>
          <a:noFill/>
        </p:spPr>
        <p:txBody>
          <a:bodyPr wrap="square" rtlCol="0">
            <a:spAutoFit/>
          </a:bodyPr>
          <a:lstStyle/>
          <a:p>
            <a:r>
              <a:rPr lang="en-US" sz="1200" dirty="0" smtClean="0"/>
              <a:t>(Lewinsohn</a:t>
            </a:r>
            <a:r>
              <a:rPr lang="en-US" sz="1200" dirty="0"/>
              <a:t> </a:t>
            </a:r>
            <a:r>
              <a:rPr lang="en-US" sz="1200" dirty="0" smtClean="0"/>
              <a:t>et al., 2017)</a:t>
            </a:r>
            <a:endParaRPr lang="en-US" sz="1200" dirty="0"/>
          </a:p>
        </p:txBody>
      </p:sp>
    </p:spTree>
    <p:extLst>
      <p:ext uri="{BB962C8B-B14F-4D97-AF65-F5344CB8AC3E}">
        <p14:creationId xmlns:p14="http://schemas.microsoft.com/office/powerpoint/2010/main" val="13760625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96350" y="1093064"/>
            <a:ext cx="8647649" cy="4525863"/>
          </a:xfrm>
        </p:spPr>
        <p:txBody>
          <a:bodyPr/>
          <a:lstStyle/>
          <a:p>
            <a:r>
              <a:rPr lang="en-US" sz="2400" dirty="0" smtClean="0"/>
              <a:t>The 2017 American Thoracic Society, Infectious Diseases Society of America, and CDC (2017) Clinical Practice Guidelines- Diagnosis of TB in Adults and Children recommend:</a:t>
            </a:r>
          </a:p>
          <a:p>
            <a:pPr lvl="1"/>
            <a:r>
              <a:rPr lang="en-US" sz="2200" b="1" dirty="0" smtClean="0">
                <a:solidFill>
                  <a:srgbClr val="FF0000"/>
                </a:solidFill>
              </a:rPr>
              <a:t>Performing the IGRA rather than TST </a:t>
            </a:r>
            <a:r>
              <a:rPr lang="en-US" sz="2200" dirty="0" smtClean="0"/>
              <a:t>in people 5 years or older who meet the following criteria:</a:t>
            </a:r>
          </a:p>
          <a:p>
            <a:pPr marL="1257302" lvl="2" indent="-342900">
              <a:buFont typeface="+mj-lt"/>
              <a:buAutoNum type="arabicPeriod"/>
            </a:pPr>
            <a:r>
              <a:rPr lang="en-US" sz="2000" dirty="0" smtClean="0"/>
              <a:t>Are likely to infected with Mtb</a:t>
            </a:r>
          </a:p>
          <a:p>
            <a:pPr marL="1257302" lvl="2" indent="-342900">
              <a:buFont typeface="+mj-lt"/>
              <a:buAutoNum type="arabicPeriod"/>
            </a:pPr>
            <a:r>
              <a:rPr lang="en-US" sz="2000" dirty="0" smtClean="0"/>
              <a:t>Have a low or intermediate risk of disease progression</a:t>
            </a:r>
          </a:p>
          <a:p>
            <a:pPr marL="1257302" lvl="2" indent="-342900">
              <a:buFont typeface="+mj-lt"/>
              <a:buAutoNum type="arabicPeriod"/>
            </a:pPr>
            <a:r>
              <a:rPr lang="en-US" sz="2000" dirty="0" smtClean="0"/>
              <a:t>It has been decided that testing for LTBI is warranted (per RAT)</a:t>
            </a:r>
          </a:p>
          <a:p>
            <a:pPr marL="1257302" lvl="2" indent="-342900">
              <a:buFont typeface="+mj-lt"/>
              <a:buAutoNum type="arabicPeriod"/>
            </a:pPr>
            <a:r>
              <a:rPr lang="en-US" sz="2000" dirty="0" smtClean="0"/>
              <a:t>Either have a history of BCG vaccination or are unlikely to return to have their TST read</a:t>
            </a:r>
          </a:p>
          <a:p>
            <a:pPr lvl="1"/>
            <a:r>
              <a:rPr lang="en-US" sz="2200" b="1" dirty="0" smtClean="0">
                <a:solidFill>
                  <a:srgbClr val="FF0000"/>
                </a:solidFill>
              </a:rPr>
              <a:t>Performing TST rather than the IGRA </a:t>
            </a:r>
            <a:r>
              <a:rPr lang="en-US" sz="2200" dirty="0" smtClean="0"/>
              <a:t>in healthy children &lt;5 years when it has been determined that testing for LTBI is warranted</a:t>
            </a:r>
            <a:endParaRPr lang="en-US" sz="2200" dirty="0"/>
          </a:p>
        </p:txBody>
      </p:sp>
      <p:sp>
        <p:nvSpPr>
          <p:cNvPr id="6" name="Title 5"/>
          <p:cNvSpPr>
            <a:spLocks noGrp="1"/>
          </p:cNvSpPr>
          <p:nvPr>
            <p:ph type="title"/>
          </p:nvPr>
        </p:nvSpPr>
        <p:spPr/>
        <p:txBody>
          <a:bodyPr>
            <a:normAutofit/>
          </a:bodyPr>
          <a:lstStyle/>
          <a:p>
            <a:r>
              <a:rPr lang="en-US" sz="3200" dirty="0" smtClean="0"/>
              <a:t>Which LTBI Test is Best?</a:t>
            </a:r>
            <a:endParaRPr lang="en-US" sz="3200" dirty="0"/>
          </a:p>
        </p:txBody>
      </p:sp>
      <p:sp>
        <p:nvSpPr>
          <p:cNvPr id="5" name="Slide Number Placeholder 4"/>
          <p:cNvSpPr>
            <a:spLocks noGrp="1"/>
          </p:cNvSpPr>
          <p:nvPr>
            <p:ph type="sldNum" sz="quarter" idx="10"/>
          </p:nvPr>
        </p:nvSpPr>
        <p:spPr/>
        <p:txBody>
          <a:bodyPr/>
          <a:lstStyle/>
          <a:p>
            <a:fld id="{09C0F965-679E-4964-9AA4-302CAD5CC36B}" type="slidenum">
              <a:rPr lang="en-US" smtClean="0"/>
              <a:pPr/>
              <a:t>14</a:t>
            </a:fld>
            <a:endParaRPr lang="en-US" dirty="0"/>
          </a:p>
        </p:txBody>
      </p:sp>
      <p:sp>
        <p:nvSpPr>
          <p:cNvPr id="9" name="TextBox 8"/>
          <p:cNvSpPr txBox="1"/>
          <p:nvPr/>
        </p:nvSpPr>
        <p:spPr>
          <a:xfrm>
            <a:off x="7223760" y="6209167"/>
            <a:ext cx="1920240" cy="276999"/>
          </a:xfrm>
          <a:prstGeom prst="rect">
            <a:avLst/>
          </a:prstGeom>
          <a:noFill/>
        </p:spPr>
        <p:txBody>
          <a:bodyPr wrap="square" rtlCol="0">
            <a:spAutoFit/>
          </a:bodyPr>
          <a:lstStyle/>
          <a:p>
            <a:r>
              <a:rPr lang="en-US" sz="1200" dirty="0" smtClean="0"/>
              <a:t>(Lewinsohn</a:t>
            </a:r>
            <a:r>
              <a:rPr lang="en-US" sz="1200" dirty="0"/>
              <a:t> </a:t>
            </a:r>
            <a:r>
              <a:rPr lang="en-US" sz="1200" dirty="0" smtClean="0"/>
              <a:t>et al., 2017)</a:t>
            </a:r>
            <a:endParaRPr lang="en-US" sz="1200" dirty="0"/>
          </a:p>
        </p:txBody>
      </p:sp>
    </p:spTree>
    <p:extLst>
      <p:ext uri="{BB962C8B-B14F-4D97-AF65-F5344CB8AC3E}">
        <p14:creationId xmlns:p14="http://schemas.microsoft.com/office/powerpoint/2010/main" val="31899139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28248" y="845316"/>
            <a:ext cx="8531536" cy="5363851"/>
          </a:xfrm>
        </p:spPr>
        <p:txBody>
          <a:bodyPr/>
          <a:lstStyle/>
          <a:p>
            <a:r>
              <a:rPr lang="en-US" sz="2400" dirty="0" smtClean="0"/>
              <a:t>Army: All individuals with TST reaction of 5mm of induration or larger, or have a positive IGRA:</a:t>
            </a:r>
          </a:p>
          <a:p>
            <a:pPr lvl="1"/>
            <a:r>
              <a:rPr lang="en-US" dirty="0" smtClean="0"/>
              <a:t>Refer to Preventive Medicine (PM)</a:t>
            </a:r>
          </a:p>
          <a:p>
            <a:pPr lvl="1"/>
            <a:r>
              <a:rPr lang="en-US" dirty="0" smtClean="0"/>
              <a:t>Medical evaluation by a physician or other appropriate licensed independent provider</a:t>
            </a:r>
          </a:p>
          <a:p>
            <a:r>
              <a:rPr lang="en-US" sz="2400" dirty="0" smtClean="0"/>
              <a:t>Navy: Each military treatment facility (MTF) medical department determines patient referrals to PM based on individual risk factors and induration cutoff criteria</a:t>
            </a:r>
          </a:p>
          <a:p>
            <a:r>
              <a:rPr lang="en-US" sz="2400" dirty="0" smtClean="0"/>
              <a:t>TST in persons vaccinated with BCG should be interpreted using the same criteria for those not BCG vaccinated</a:t>
            </a:r>
          </a:p>
          <a:p>
            <a:r>
              <a:rPr lang="en-US" sz="2400" dirty="0" smtClean="0"/>
              <a:t>First step in medical evaluation is to determine if TB disease is present:</a:t>
            </a:r>
          </a:p>
          <a:p>
            <a:pPr lvl="1"/>
            <a:r>
              <a:rPr lang="en-US" dirty="0" smtClean="0"/>
              <a:t>Careful medical history and physical exam to elicit signs and symptoms suggestive of active TB disease and a CXR</a:t>
            </a:r>
            <a:endParaRPr lang="en-US" dirty="0"/>
          </a:p>
        </p:txBody>
      </p:sp>
      <p:sp>
        <p:nvSpPr>
          <p:cNvPr id="3" name="Title 2"/>
          <p:cNvSpPr>
            <a:spLocks noGrp="1"/>
          </p:cNvSpPr>
          <p:nvPr>
            <p:ph type="title"/>
          </p:nvPr>
        </p:nvSpPr>
        <p:spPr/>
        <p:txBody>
          <a:bodyPr>
            <a:normAutofit/>
          </a:bodyPr>
          <a:lstStyle/>
          <a:p>
            <a:r>
              <a:rPr lang="en-US" sz="3200" dirty="0" smtClean="0"/>
              <a:t>Evaluation and Referral</a:t>
            </a:r>
            <a:endParaRPr lang="en-US" sz="3200" dirty="0"/>
          </a:p>
        </p:txBody>
      </p:sp>
      <p:sp>
        <p:nvSpPr>
          <p:cNvPr id="4" name="Slide Number Placeholder 3"/>
          <p:cNvSpPr>
            <a:spLocks noGrp="1"/>
          </p:cNvSpPr>
          <p:nvPr>
            <p:ph type="sldNum" sz="quarter" idx="10"/>
          </p:nvPr>
        </p:nvSpPr>
        <p:spPr/>
        <p:txBody>
          <a:bodyPr/>
          <a:lstStyle/>
          <a:p>
            <a:fld id="{09C0F965-679E-4964-9AA4-302CAD5CC36B}" type="slidenum">
              <a:rPr lang="en-US" smtClean="0"/>
              <a:pPr/>
              <a:t>15</a:t>
            </a:fld>
            <a:endParaRPr lang="en-US" dirty="0"/>
          </a:p>
        </p:txBody>
      </p:sp>
      <p:sp>
        <p:nvSpPr>
          <p:cNvPr id="5" name="TextBox 4"/>
          <p:cNvSpPr txBox="1"/>
          <p:nvPr/>
        </p:nvSpPr>
        <p:spPr>
          <a:xfrm>
            <a:off x="3645574" y="6209167"/>
            <a:ext cx="5414210" cy="276999"/>
          </a:xfrm>
          <a:prstGeom prst="rect">
            <a:avLst/>
          </a:prstGeom>
          <a:noFill/>
        </p:spPr>
        <p:txBody>
          <a:bodyPr wrap="square" rtlCol="0">
            <a:spAutoFit/>
          </a:bodyPr>
          <a:lstStyle/>
          <a:p>
            <a:r>
              <a:rPr lang="en-US" sz="1200" dirty="0" smtClean="0"/>
              <a:t>(CDC, 2013; MEDCOM Regulation 4-64, 2013; BUMED INST 6224.8, 2014)</a:t>
            </a:r>
            <a:endParaRPr lang="en-US" sz="1200" dirty="0"/>
          </a:p>
        </p:txBody>
      </p:sp>
    </p:spTree>
    <p:extLst>
      <p:ext uri="{BB962C8B-B14F-4D97-AF65-F5344CB8AC3E}">
        <p14:creationId xmlns:p14="http://schemas.microsoft.com/office/powerpoint/2010/main" val="21131004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3200" dirty="0" smtClean="0"/>
              <a:t>Suspected Active TB Cases</a:t>
            </a:r>
            <a:endParaRPr lang="en-US" sz="3200" dirty="0"/>
          </a:p>
        </p:txBody>
      </p:sp>
      <p:sp>
        <p:nvSpPr>
          <p:cNvPr id="7" name="Content Placeholder 6"/>
          <p:cNvSpPr>
            <a:spLocks noGrp="1"/>
          </p:cNvSpPr>
          <p:nvPr>
            <p:ph idx="1"/>
          </p:nvPr>
        </p:nvSpPr>
        <p:spPr>
          <a:xfrm>
            <a:off x="496351" y="1344524"/>
            <a:ext cx="8430480" cy="4525863"/>
          </a:xfrm>
        </p:spPr>
        <p:txBody>
          <a:bodyPr/>
          <a:lstStyle/>
          <a:p>
            <a:r>
              <a:rPr lang="en-US" sz="2800" b="1" dirty="0" smtClean="0"/>
              <a:t>If patient has s/s suspect of active TB disease, initial steps include:</a:t>
            </a:r>
          </a:p>
          <a:p>
            <a:pPr lvl="1"/>
            <a:r>
              <a:rPr lang="en-US" sz="2400" dirty="0" smtClean="0"/>
              <a:t>Isolating (negative pressure room if available) the suspected case until determined minimal contagiousness</a:t>
            </a:r>
          </a:p>
          <a:p>
            <a:pPr lvl="1"/>
            <a:r>
              <a:rPr lang="en-US" sz="2400" dirty="0" smtClean="0"/>
              <a:t>If in a clinic, immediately place a surgical mask on the patient</a:t>
            </a:r>
          </a:p>
          <a:p>
            <a:pPr lvl="1"/>
            <a:r>
              <a:rPr lang="en-US" sz="2400" dirty="0" smtClean="0"/>
              <a:t>Coordinate with hospital infection control to implement TB infection-control plan</a:t>
            </a:r>
          </a:p>
          <a:p>
            <a:pPr lvl="1"/>
            <a:r>
              <a:rPr lang="en-US" sz="2400" dirty="0" smtClean="0"/>
              <a:t>Perform TB Bacteriology (Acid-Fast Bacilli Smear, Nucleic Acid Amplification Test, and Culture)</a:t>
            </a:r>
          </a:p>
          <a:p>
            <a:pPr marL="456450" lvl="1" indent="0">
              <a:buNone/>
            </a:pPr>
            <a:r>
              <a:rPr lang="en-US" sz="2400" dirty="0" smtClean="0"/>
              <a:t> </a:t>
            </a:r>
          </a:p>
          <a:p>
            <a:pPr marL="0" indent="0">
              <a:buNone/>
            </a:pPr>
            <a:endParaRPr lang="en-US" sz="2400" dirty="0"/>
          </a:p>
        </p:txBody>
      </p:sp>
      <p:sp>
        <p:nvSpPr>
          <p:cNvPr id="5" name="Slide Number Placeholder 4"/>
          <p:cNvSpPr>
            <a:spLocks noGrp="1"/>
          </p:cNvSpPr>
          <p:nvPr>
            <p:ph type="sldNum" sz="quarter" idx="10"/>
          </p:nvPr>
        </p:nvSpPr>
        <p:spPr/>
        <p:txBody>
          <a:bodyPr/>
          <a:lstStyle/>
          <a:p>
            <a:fld id="{09C0F965-679E-4964-9AA4-302CAD5CC36B}" type="slidenum">
              <a:rPr lang="en-US" smtClean="0"/>
              <a:pPr/>
              <a:t>16</a:t>
            </a:fld>
            <a:endParaRPr lang="en-US" dirty="0"/>
          </a:p>
        </p:txBody>
      </p:sp>
      <p:sp>
        <p:nvSpPr>
          <p:cNvPr id="8" name="TextBox 7"/>
          <p:cNvSpPr txBox="1"/>
          <p:nvPr/>
        </p:nvSpPr>
        <p:spPr>
          <a:xfrm>
            <a:off x="8035290" y="6188986"/>
            <a:ext cx="1108710" cy="276999"/>
          </a:xfrm>
          <a:prstGeom prst="rect">
            <a:avLst/>
          </a:prstGeom>
          <a:noFill/>
        </p:spPr>
        <p:txBody>
          <a:bodyPr wrap="square" rtlCol="0">
            <a:spAutoFit/>
          </a:bodyPr>
          <a:lstStyle/>
          <a:p>
            <a:r>
              <a:rPr lang="en-US" sz="1200" dirty="0" smtClean="0"/>
              <a:t>(CDC, 2014)</a:t>
            </a:r>
            <a:endParaRPr lang="en-US" sz="1200" dirty="0"/>
          </a:p>
        </p:txBody>
      </p:sp>
    </p:spTree>
    <p:extLst>
      <p:ext uri="{BB962C8B-B14F-4D97-AF65-F5344CB8AC3E}">
        <p14:creationId xmlns:p14="http://schemas.microsoft.com/office/powerpoint/2010/main" val="4699386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Acid-Fast Bacilli (AFB) Smear</a:t>
            </a:r>
          </a:p>
        </p:txBody>
      </p:sp>
      <p:sp>
        <p:nvSpPr>
          <p:cNvPr id="3" name="Content Placeholder 2"/>
          <p:cNvSpPr>
            <a:spLocks noGrp="1"/>
          </p:cNvSpPr>
          <p:nvPr>
            <p:ph idx="1"/>
          </p:nvPr>
        </p:nvSpPr>
        <p:spPr>
          <a:xfrm>
            <a:off x="329713" y="954702"/>
            <a:ext cx="8681940" cy="3193186"/>
          </a:xfrm>
        </p:spPr>
        <p:txBody>
          <a:bodyPr/>
          <a:lstStyle/>
          <a:p>
            <a:r>
              <a:rPr lang="en-US" sz="2800" dirty="0" smtClean="0">
                <a:solidFill>
                  <a:srgbClr val="FF0000"/>
                </a:solidFill>
              </a:rPr>
              <a:t>At least 3 sputum specimens </a:t>
            </a:r>
            <a:r>
              <a:rPr lang="en-US" sz="2800" dirty="0" smtClean="0"/>
              <a:t>should be collected at 8 to 24 hour intervals, with at least 1 collected in the morning</a:t>
            </a:r>
          </a:p>
          <a:p>
            <a:r>
              <a:rPr lang="en-US" sz="2800" dirty="0" smtClean="0"/>
              <a:t>Detecting AFB in smears may be first evidence of mycobacteria</a:t>
            </a:r>
          </a:p>
          <a:p>
            <a:r>
              <a:rPr lang="en-US" sz="2800" dirty="0" smtClean="0"/>
              <a:t>Quickest (results within 24 hours) and easiest procedure</a:t>
            </a:r>
          </a:p>
          <a:p>
            <a:r>
              <a:rPr lang="en-US" sz="2800" dirty="0" smtClean="0"/>
              <a:t>Provides a preliminary presumptive diagnosis of TB</a:t>
            </a:r>
          </a:p>
          <a:p>
            <a:r>
              <a:rPr lang="en-US" sz="2800" dirty="0" smtClean="0"/>
              <a:t>A positive AFB smear result does not confirm pulmonary TB</a:t>
            </a:r>
          </a:p>
          <a:p>
            <a:r>
              <a:rPr lang="en-US" sz="2800" dirty="0" smtClean="0"/>
              <a:t>A negative AFB does not necessarily mean culture will come back with no growth</a:t>
            </a:r>
          </a:p>
        </p:txBody>
      </p:sp>
      <p:sp>
        <p:nvSpPr>
          <p:cNvPr id="4" name="Slide Number Placeholder 3"/>
          <p:cNvSpPr>
            <a:spLocks noGrp="1"/>
          </p:cNvSpPr>
          <p:nvPr>
            <p:ph type="sldNum" sz="quarter" idx="10"/>
          </p:nvPr>
        </p:nvSpPr>
        <p:spPr/>
        <p:txBody>
          <a:bodyPr/>
          <a:lstStyle/>
          <a:p>
            <a:fld id="{09C0F965-679E-4964-9AA4-302CAD5CC36B}" type="slidenum">
              <a:rPr lang="en-US" smtClean="0"/>
              <a:pPr/>
              <a:t>17</a:t>
            </a:fld>
            <a:endParaRPr lang="en-US" dirty="0"/>
          </a:p>
        </p:txBody>
      </p:sp>
      <p:sp>
        <p:nvSpPr>
          <p:cNvPr id="6" name="TextBox 5"/>
          <p:cNvSpPr txBox="1"/>
          <p:nvPr/>
        </p:nvSpPr>
        <p:spPr>
          <a:xfrm>
            <a:off x="8035290" y="6188986"/>
            <a:ext cx="1108710" cy="276999"/>
          </a:xfrm>
          <a:prstGeom prst="rect">
            <a:avLst/>
          </a:prstGeom>
          <a:noFill/>
        </p:spPr>
        <p:txBody>
          <a:bodyPr wrap="square" rtlCol="0">
            <a:spAutoFit/>
          </a:bodyPr>
          <a:lstStyle/>
          <a:p>
            <a:r>
              <a:rPr lang="en-US" sz="1200" dirty="0" smtClean="0"/>
              <a:t>(CDC, 2013)</a:t>
            </a:r>
            <a:endParaRPr lang="en-US" sz="1200" dirty="0"/>
          </a:p>
        </p:txBody>
      </p:sp>
    </p:spTree>
    <p:extLst>
      <p:ext uri="{BB962C8B-B14F-4D97-AF65-F5344CB8AC3E}">
        <p14:creationId xmlns:p14="http://schemas.microsoft.com/office/powerpoint/2010/main" val="24612550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8680" y="91440"/>
            <a:ext cx="7178040" cy="640080"/>
          </a:xfrm>
        </p:spPr>
        <p:txBody>
          <a:bodyPr>
            <a:normAutofit fontScale="90000"/>
          </a:bodyPr>
          <a:lstStyle/>
          <a:p>
            <a:r>
              <a:rPr lang="en-US" sz="3200" dirty="0"/>
              <a:t>Nucleic Acid Amplification Test (NAAT</a:t>
            </a:r>
            <a:r>
              <a:rPr lang="en-US" sz="3200" dirty="0" smtClean="0"/>
              <a:t>)</a:t>
            </a:r>
            <a:endParaRPr lang="en-US" sz="3200" dirty="0"/>
          </a:p>
        </p:txBody>
      </p:sp>
      <p:sp>
        <p:nvSpPr>
          <p:cNvPr id="3" name="Content Placeholder 2"/>
          <p:cNvSpPr>
            <a:spLocks noGrp="1"/>
          </p:cNvSpPr>
          <p:nvPr>
            <p:ph idx="1"/>
          </p:nvPr>
        </p:nvSpPr>
        <p:spPr>
          <a:xfrm>
            <a:off x="462060" y="1218794"/>
            <a:ext cx="8499059" cy="4941976"/>
          </a:xfrm>
        </p:spPr>
        <p:txBody>
          <a:bodyPr/>
          <a:lstStyle/>
          <a:p>
            <a:r>
              <a:rPr lang="en-US" sz="2800" dirty="0" smtClean="0"/>
              <a:t>Rapidly identify a specimen via DNA and RNA amplification</a:t>
            </a:r>
          </a:p>
          <a:p>
            <a:r>
              <a:rPr lang="en-US" sz="2800" b="1" u="sng" dirty="0" smtClean="0"/>
              <a:t>Benefits include:</a:t>
            </a:r>
          </a:p>
          <a:p>
            <a:pPr lvl="1"/>
            <a:r>
              <a:rPr lang="en-US" sz="2800" dirty="0" smtClean="0"/>
              <a:t>Earlier lab confirmation of TB disease</a:t>
            </a:r>
          </a:p>
          <a:p>
            <a:pPr lvl="1"/>
            <a:r>
              <a:rPr lang="en-US" sz="2800" dirty="0" smtClean="0"/>
              <a:t>Earlier respiratory isolation and treatment initiation</a:t>
            </a:r>
          </a:p>
          <a:p>
            <a:pPr lvl="1"/>
            <a:r>
              <a:rPr lang="en-US" sz="2800" dirty="0" smtClean="0"/>
              <a:t>Improved patient outcomes</a:t>
            </a:r>
          </a:p>
          <a:p>
            <a:r>
              <a:rPr lang="en-US" sz="2800" dirty="0" smtClean="0"/>
              <a:t>Perform at least 1 NAAT on each pulmonary TB suspect</a:t>
            </a:r>
          </a:p>
          <a:p>
            <a:r>
              <a:rPr lang="en-US" sz="2800" dirty="0" smtClean="0"/>
              <a:t>A single negative NAAT does not exclude TB</a:t>
            </a:r>
          </a:p>
        </p:txBody>
      </p:sp>
      <p:sp>
        <p:nvSpPr>
          <p:cNvPr id="4" name="Slide Number Placeholder 3"/>
          <p:cNvSpPr>
            <a:spLocks noGrp="1"/>
          </p:cNvSpPr>
          <p:nvPr>
            <p:ph type="sldNum" sz="quarter" idx="10"/>
          </p:nvPr>
        </p:nvSpPr>
        <p:spPr/>
        <p:txBody>
          <a:bodyPr/>
          <a:lstStyle/>
          <a:p>
            <a:fld id="{09C0F965-679E-4964-9AA4-302CAD5CC36B}" type="slidenum">
              <a:rPr lang="en-US" smtClean="0"/>
              <a:pPr/>
              <a:t>18</a:t>
            </a:fld>
            <a:endParaRPr lang="en-US" dirty="0"/>
          </a:p>
        </p:txBody>
      </p:sp>
      <p:sp>
        <p:nvSpPr>
          <p:cNvPr id="6" name="TextBox 5"/>
          <p:cNvSpPr txBox="1"/>
          <p:nvPr/>
        </p:nvSpPr>
        <p:spPr>
          <a:xfrm>
            <a:off x="8035290" y="6188986"/>
            <a:ext cx="1108710" cy="276999"/>
          </a:xfrm>
          <a:prstGeom prst="rect">
            <a:avLst/>
          </a:prstGeom>
          <a:noFill/>
        </p:spPr>
        <p:txBody>
          <a:bodyPr wrap="square" rtlCol="0">
            <a:spAutoFit/>
          </a:bodyPr>
          <a:lstStyle/>
          <a:p>
            <a:r>
              <a:rPr lang="en-US" sz="1200" dirty="0" smtClean="0"/>
              <a:t>(CDC, 2013)</a:t>
            </a:r>
            <a:endParaRPr lang="en-US" sz="1200" dirty="0"/>
          </a:p>
        </p:txBody>
      </p:sp>
    </p:spTree>
    <p:extLst>
      <p:ext uri="{BB962C8B-B14F-4D97-AF65-F5344CB8AC3E}">
        <p14:creationId xmlns:p14="http://schemas.microsoft.com/office/powerpoint/2010/main" val="29504621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Culture</a:t>
            </a:r>
            <a:endParaRPr lang="en-US" sz="3200" dirty="0"/>
          </a:p>
        </p:txBody>
      </p:sp>
      <p:sp>
        <p:nvSpPr>
          <p:cNvPr id="3" name="Content Placeholder 2"/>
          <p:cNvSpPr>
            <a:spLocks noGrp="1"/>
          </p:cNvSpPr>
          <p:nvPr>
            <p:ph idx="1"/>
          </p:nvPr>
        </p:nvSpPr>
        <p:spPr>
          <a:xfrm>
            <a:off x="214853" y="1429890"/>
            <a:ext cx="5287229" cy="4759096"/>
          </a:xfrm>
        </p:spPr>
        <p:txBody>
          <a:bodyPr/>
          <a:lstStyle/>
          <a:p>
            <a:r>
              <a:rPr lang="en-US" sz="2800" dirty="0" smtClean="0"/>
              <a:t>Gold standard for confirming diagnosis of TB</a:t>
            </a:r>
          </a:p>
          <a:p>
            <a:r>
              <a:rPr lang="en-US" sz="2800" dirty="0" smtClean="0"/>
              <a:t>Culture all specimens, even if smear and/or NAAT are negative</a:t>
            </a:r>
          </a:p>
          <a:p>
            <a:r>
              <a:rPr lang="en-US" sz="2800" dirty="0" smtClean="0"/>
              <a:t>Results in 4-14 days when liquid medium systems used</a:t>
            </a:r>
          </a:p>
          <a:p>
            <a:r>
              <a:rPr lang="en-US" sz="2800" dirty="0" smtClean="0"/>
              <a:t>Culture monthly until conversion (e.g. 2 consecutive negative cultures). </a:t>
            </a:r>
          </a:p>
        </p:txBody>
      </p:sp>
      <p:sp>
        <p:nvSpPr>
          <p:cNvPr id="4" name="Slide Number Placeholder 3"/>
          <p:cNvSpPr>
            <a:spLocks noGrp="1"/>
          </p:cNvSpPr>
          <p:nvPr>
            <p:ph type="sldNum" sz="quarter" idx="10"/>
          </p:nvPr>
        </p:nvSpPr>
        <p:spPr/>
        <p:txBody>
          <a:bodyPr/>
          <a:lstStyle/>
          <a:p>
            <a:fld id="{09C0F965-679E-4964-9AA4-302CAD5CC36B}" type="slidenum">
              <a:rPr lang="en-US" smtClean="0"/>
              <a:pPr/>
              <a:t>19</a:t>
            </a:fld>
            <a:endParaRPr lang="en-US" dirty="0"/>
          </a:p>
        </p:txBody>
      </p:sp>
      <p:sp>
        <p:nvSpPr>
          <p:cNvPr id="6" name="TextBox 5"/>
          <p:cNvSpPr txBox="1"/>
          <p:nvPr/>
        </p:nvSpPr>
        <p:spPr>
          <a:xfrm>
            <a:off x="8035290" y="6188986"/>
            <a:ext cx="1108710" cy="276999"/>
          </a:xfrm>
          <a:prstGeom prst="rect">
            <a:avLst/>
          </a:prstGeom>
          <a:noFill/>
        </p:spPr>
        <p:txBody>
          <a:bodyPr wrap="square" rtlCol="0">
            <a:spAutoFit/>
          </a:bodyPr>
          <a:lstStyle/>
          <a:p>
            <a:r>
              <a:rPr lang="en-US" sz="1200" dirty="0" smtClean="0"/>
              <a:t>(CDC, 2013)</a:t>
            </a:r>
            <a:endParaRPr lang="en-US" sz="12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5928" y="2389718"/>
            <a:ext cx="3256607" cy="2216572"/>
          </a:xfrm>
          <a:prstGeom prst="rect">
            <a:avLst/>
          </a:prstGeom>
        </p:spPr>
      </p:pic>
    </p:spTree>
    <p:extLst>
      <p:ext uri="{BB962C8B-B14F-4D97-AF65-F5344CB8AC3E}">
        <p14:creationId xmlns:p14="http://schemas.microsoft.com/office/powerpoint/2010/main" val="42287233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4"/>
          <p:cNvSpPr txBox="1">
            <a:spLocks noChangeArrowheads="1"/>
          </p:cNvSpPr>
          <p:nvPr/>
        </p:nvSpPr>
        <p:spPr bwMode="auto">
          <a:xfrm>
            <a:off x="527538" y="4824829"/>
            <a:ext cx="8088923" cy="456671"/>
          </a:xfrm>
          <a:prstGeom prst="rect">
            <a:avLst/>
          </a:prstGeom>
          <a:noFill/>
          <a:ln w="9525">
            <a:noFill/>
            <a:miter lim="800000"/>
            <a:headEnd/>
            <a:tailEnd/>
          </a:ln>
        </p:spPr>
        <p:txBody>
          <a:bodyPr wrap="square" lIns="86486" tIns="43243" rIns="86486" bIns="43243">
            <a:spAutoFit/>
          </a:bodyPr>
          <a:lstStyle/>
          <a:p>
            <a:pPr algn="ctr" defTabSz="914403"/>
            <a:r>
              <a:rPr lang="en-US" sz="2400" dirty="0" smtClean="0"/>
              <a:t>MAJ Jodi Brown, MPH, RN-BC</a:t>
            </a:r>
            <a:endParaRPr lang="en-US" sz="2400" dirty="0"/>
          </a:p>
        </p:txBody>
      </p:sp>
      <p:sp>
        <p:nvSpPr>
          <p:cNvPr id="3079" name="Text Box 17"/>
          <p:cNvSpPr txBox="1">
            <a:spLocks noChangeArrowheads="1"/>
          </p:cNvSpPr>
          <p:nvPr/>
        </p:nvSpPr>
        <p:spPr bwMode="auto">
          <a:xfrm>
            <a:off x="1744747" y="5426948"/>
            <a:ext cx="5654507" cy="302782"/>
          </a:xfrm>
          <a:prstGeom prst="rect">
            <a:avLst/>
          </a:prstGeom>
          <a:noFill/>
          <a:ln w="9525">
            <a:noFill/>
            <a:miter lim="800000"/>
            <a:headEnd/>
            <a:tailEnd/>
          </a:ln>
        </p:spPr>
        <p:txBody>
          <a:bodyPr wrap="square" lIns="86486" tIns="43243" rIns="86486" bIns="43243">
            <a:spAutoFit/>
          </a:bodyPr>
          <a:lstStyle/>
          <a:p>
            <a:pPr algn="ctr" defTabSz="914403"/>
            <a:r>
              <a:rPr lang="en-US" sz="1400" dirty="0" smtClean="0"/>
              <a:t>28 MAR 17</a:t>
            </a:r>
            <a:endParaRPr lang="en-US" sz="1400" dirty="0"/>
          </a:p>
        </p:txBody>
      </p:sp>
      <p:sp>
        <p:nvSpPr>
          <p:cNvPr id="2" name="Title 1"/>
          <p:cNvSpPr>
            <a:spLocks noGrp="1"/>
          </p:cNvSpPr>
          <p:nvPr>
            <p:ph type="title"/>
          </p:nvPr>
        </p:nvSpPr>
        <p:spPr/>
        <p:txBody>
          <a:bodyPr>
            <a:noAutofit/>
          </a:bodyPr>
          <a:lstStyle/>
          <a:p>
            <a:r>
              <a:rPr lang="en-US" sz="4400" dirty="0" smtClean="0"/>
              <a:t>Tuberculosis Surveillance and Control</a:t>
            </a:r>
            <a:endParaRPr lang="en-US" sz="4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Armed Forces RME </a:t>
            </a:r>
            <a:br>
              <a:rPr lang="en-US" sz="2400" dirty="0" smtClean="0"/>
            </a:br>
            <a:r>
              <a:rPr lang="en-US" sz="2400" dirty="0" smtClean="0"/>
              <a:t>Pulmonary TB Clinical Case Definition</a:t>
            </a:r>
            <a:endParaRPr lang="en-US" sz="2400" dirty="0"/>
          </a:p>
        </p:txBody>
      </p:sp>
      <p:sp>
        <p:nvSpPr>
          <p:cNvPr id="3" name="Content Placeholder 2"/>
          <p:cNvSpPr>
            <a:spLocks noGrp="1"/>
          </p:cNvSpPr>
          <p:nvPr>
            <p:ph idx="1"/>
          </p:nvPr>
        </p:nvSpPr>
        <p:spPr/>
        <p:txBody>
          <a:bodyPr/>
          <a:lstStyle/>
          <a:p>
            <a:r>
              <a:rPr lang="en-US" sz="2800" b="1" dirty="0" smtClean="0"/>
              <a:t>Clinical Case Definition (</a:t>
            </a:r>
            <a:r>
              <a:rPr lang="en-US" sz="2800" b="1" dirty="0" smtClean="0">
                <a:solidFill>
                  <a:srgbClr val="FF0000"/>
                </a:solidFill>
              </a:rPr>
              <a:t>all of the following</a:t>
            </a:r>
            <a:r>
              <a:rPr lang="en-US" sz="2800" b="1" dirty="0" smtClean="0"/>
              <a:t>):</a:t>
            </a:r>
          </a:p>
          <a:p>
            <a:pPr lvl="1"/>
            <a:r>
              <a:rPr lang="en-US" sz="2400" dirty="0" smtClean="0"/>
              <a:t>A positive tuberculin skin test of an FDA-approved blood assay for </a:t>
            </a:r>
            <a:r>
              <a:rPr lang="en-US" sz="2400" i="1" dirty="0" smtClean="0"/>
              <a:t>M. Tuberculosis </a:t>
            </a:r>
            <a:r>
              <a:rPr lang="en-US" sz="2400" dirty="0" smtClean="0"/>
              <a:t>(unless immunocompromised);</a:t>
            </a:r>
          </a:p>
          <a:p>
            <a:pPr lvl="1"/>
            <a:r>
              <a:rPr lang="en-US" sz="2400" dirty="0" smtClean="0"/>
              <a:t>Other signs and symptoms compatible with tuberculosis (e.g., an abnormal and unstable chest radiograph, or clinical evidence of current disease; and</a:t>
            </a:r>
          </a:p>
          <a:p>
            <a:pPr lvl="1"/>
            <a:r>
              <a:rPr lang="en-US" sz="2400" dirty="0" smtClean="0"/>
              <a:t>Completed diagnostic evaluation, including: history, physical exam, smear and culture, Mantoux skin test (or IGRA), and CXR</a:t>
            </a:r>
          </a:p>
        </p:txBody>
      </p:sp>
      <p:sp>
        <p:nvSpPr>
          <p:cNvPr id="4" name="Slide Number Placeholder 3"/>
          <p:cNvSpPr>
            <a:spLocks noGrp="1"/>
          </p:cNvSpPr>
          <p:nvPr>
            <p:ph type="sldNum" sz="quarter" idx="10"/>
          </p:nvPr>
        </p:nvSpPr>
        <p:spPr/>
        <p:txBody>
          <a:bodyPr/>
          <a:lstStyle/>
          <a:p>
            <a:fld id="{09C0F965-679E-4964-9AA4-302CAD5CC36B}" type="slidenum">
              <a:rPr lang="en-US" smtClean="0"/>
              <a:pPr/>
              <a:t>20</a:t>
            </a:fld>
            <a:endParaRPr lang="en-US" dirty="0"/>
          </a:p>
        </p:txBody>
      </p:sp>
      <p:sp>
        <p:nvSpPr>
          <p:cNvPr id="5" name="TextBox 4"/>
          <p:cNvSpPr txBox="1"/>
          <p:nvPr/>
        </p:nvSpPr>
        <p:spPr>
          <a:xfrm>
            <a:off x="5605886" y="6188986"/>
            <a:ext cx="3638746" cy="276999"/>
          </a:xfrm>
          <a:prstGeom prst="rect">
            <a:avLst/>
          </a:prstGeom>
          <a:noFill/>
        </p:spPr>
        <p:txBody>
          <a:bodyPr wrap="square" rtlCol="0">
            <a:spAutoFit/>
          </a:bodyPr>
          <a:lstStyle/>
          <a:p>
            <a:r>
              <a:rPr lang="en-US" sz="1200" dirty="0" smtClean="0"/>
              <a:t>(Armed Forces Health Surveillance Center, 2012)</a:t>
            </a:r>
            <a:endParaRPr lang="en-US" sz="1200" dirty="0"/>
          </a:p>
        </p:txBody>
      </p:sp>
    </p:spTree>
    <p:extLst>
      <p:ext uri="{BB962C8B-B14F-4D97-AF65-F5344CB8AC3E}">
        <p14:creationId xmlns:p14="http://schemas.microsoft.com/office/powerpoint/2010/main" val="39728065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Pulmonary TB DRSi Reporting Criteria</a:t>
            </a:r>
            <a:endParaRPr lang="en-US" sz="2800" dirty="0"/>
          </a:p>
        </p:txBody>
      </p:sp>
      <p:sp>
        <p:nvSpPr>
          <p:cNvPr id="3" name="Content Placeholder 2"/>
          <p:cNvSpPr>
            <a:spLocks noGrp="1"/>
          </p:cNvSpPr>
          <p:nvPr>
            <p:ph idx="1"/>
          </p:nvPr>
        </p:nvSpPr>
        <p:spPr>
          <a:xfrm>
            <a:off x="496351" y="893204"/>
            <a:ext cx="8230810" cy="4525863"/>
          </a:xfrm>
        </p:spPr>
        <p:txBody>
          <a:bodyPr/>
          <a:lstStyle/>
          <a:p>
            <a:r>
              <a:rPr lang="en-US" sz="2400" b="1" dirty="0" smtClean="0"/>
              <a:t>Laboratory Criteria for Pulmonary TB diagnosis:</a:t>
            </a:r>
          </a:p>
          <a:p>
            <a:pPr lvl="1"/>
            <a:r>
              <a:rPr lang="en-US" sz="2400" b="1" u="sng" dirty="0" smtClean="0"/>
              <a:t>Any of the following:</a:t>
            </a:r>
          </a:p>
          <a:p>
            <a:pPr lvl="2"/>
            <a:r>
              <a:rPr lang="en-US" dirty="0" smtClean="0"/>
              <a:t>Isolation of M. tuberculosis from a clinical specimen (culture), or</a:t>
            </a:r>
          </a:p>
          <a:p>
            <a:pPr lvl="2"/>
            <a:r>
              <a:rPr lang="en-US" dirty="0" smtClean="0"/>
              <a:t>Demonstration of M. tuberculosis from a clinical specimen by NAAT</a:t>
            </a:r>
          </a:p>
          <a:p>
            <a:r>
              <a:rPr lang="en-US" sz="2400" b="1" dirty="0" smtClean="0"/>
              <a:t>Case Classification:</a:t>
            </a:r>
          </a:p>
          <a:p>
            <a:pPr lvl="1"/>
            <a:r>
              <a:rPr lang="en-US" b="1" u="sng" dirty="0" smtClean="0"/>
              <a:t>Probable</a:t>
            </a:r>
            <a:r>
              <a:rPr lang="en-US" dirty="0" smtClean="0"/>
              <a:t>: Clinical signs and symptoms of pulmonary tuberculosis with demonstration of AFB in a clinical specimen when a culture has not or cannot be obtained</a:t>
            </a:r>
          </a:p>
          <a:p>
            <a:pPr lvl="1"/>
            <a:r>
              <a:rPr lang="en-US" b="1" u="sng" dirty="0" smtClean="0"/>
              <a:t>Confirmed: </a:t>
            </a:r>
            <a:r>
              <a:rPr lang="en-US" dirty="0" smtClean="0"/>
              <a:t>A clinically compatible case that is laboratory-confirmed (culture or NAAT)</a:t>
            </a:r>
          </a:p>
          <a:p>
            <a:r>
              <a:rPr lang="en-US" sz="2400" dirty="0" smtClean="0"/>
              <a:t>Report all probable and confirmed cases in the Disease Reporting System internet (DRSi) w/in 24 hours</a:t>
            </a:r>
          </a:p>
          <a:p>
            <a:r>
              <a:rPr lang="en-US" sz="2400" dirty="0" smtClean="0"/>
              <a:t>Report all probable or confirmed cases to the designated local and/or state public health official(s) w/in state specified time frame </a:t>
            </a:r>
          </a:p>
          <a:p>
            <a:pPr marL="0" indent="0">
              <a:buNone/>
            </a:pPr>
            <a:endParaRPr lang="en-US" dirty="0"/>
          </a:p>
        </p:txBody>
      </p:sp>
      <p:sp>
        <p:nvSpPr>
          <p:cNvPr id="4" name="Slide Number Placeholder 3"/>
          <p:cNvSpPr>
            <a:spLocks noGrp="1"/>
          </p:cNvSpPr>
          <p:nvPr>
            <p:ph type="sldNum" sz="quarter" idx="10"/>
          </p:nvPr>
        </p:nvSpPr>
        <p:spPr/>
        <p:txBody>
          <a:bodyPr/>
          <a:lstStyle/>
          <a:p>
            <a:fld id="{09C0F965-679E-4964-9AA4-302CAD5CC36B}" type="slidenum">
              <a:rPr lang="en-US" smtClean="0"/>
              <a:pPr/>
              <a:t>21</a:t>
            </a:fld>
            <a:endParaRPr lang="en-US" dirty="0"/>
          </a:p>
        </p:txBody>
      </p:sp>
      <p:sp>
        <p:nvSpPr>
          <p:cNvPr id="5" name="TextBox 4"/>
          <p:cNvSpPr txBox="1"/>
          <p:nvPr/>
        </p:nvSpPr>
        <p:spPr>
          <a:xfrm>
            <a:off x="5628746" y="6188986"/>
            <a:ext cx="3638746" cy="276999"/>
          </a:xfrm>
          <a:prstGeom prst="rect">
            <a:avLst/>
          </a:prstGeom>
          <a:noFill/>
        </p:spPr>
        <p:txBody>
          <a:bodyPr wrap="square" rtlCol="0">
            <a:spAutoFit/>
          </a:bodyPr>
          <a:lstStyle/>
          <a:p>
            <a:r>
              <a:rPr lang="en-US" sz="1200" dirty="0" smtClean="0"/>
              <a:t>(Armed Forces Health Surveillance Center, 2012)</a:t>
            </a:r>
            <a:endParaRPr lang="en-US" sz="1200" dirty="0"/>
          </a:p>
        </p:txBody>
      </p:sp>
    </p:spTree>
    <p:extLst>
      <p:ext uri="{BB962C8B-B14F-4D97-AF65-F5344CB8AC3E}">
        <p14:creationId xmlns:p14="http://schemas.microsoft.com/office/powerpoint/2010/main" val="11743477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Entering into DRSi </a:t>
            </a:r>
            <a:r>
              <a:rPr lang="en-US" dirty="0" smtClean="0"/>
              <a:t>(1/4)</a:t>
            </a:r>
            <a:endParaRPr lang="en-US" dirty="0"/>
          </a:p>
        </p:txBody>
      </p:sp>
      <p:sp>
        <p:nvSpPr>
          <p:cNvPr id="4" name="Slide Number Placeholder 3"/>
          <p:cNvSpPr>
            <a:spLocks noGrp="1"/>
          </p:cNvSpPr>
          <p:nvPr>
            <p:ph type="sldNum" sz="quarter" idx="10"/>
          </p:nvPr>
        </p:nvSpPr>
        <p:spPr/>
        <p:txBody>
          <a:bodyPr/>
          <a:lstStyle/>
          <a:p>
            <a:fld id="{09C0F965-679E-4964-9AA4-302CAD5CC36B}" type="slidenum">
              <a:rPr lang="en-US" smtClean="0"/>
              <a:pPr/>
              <a:t>22</a:t>
            </a:fld>
            <a:endParaRPr lang="en-US" dirty="0"/>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866" y="1876424"/>
            <a:ext cx="7778279" cy="3632835"/>
          </a:xfrm>
          <a:prstGeom prst="rect">
            <a:avLst/>
          </a:prstGeom>
        </p:spPr>
      </p:pic>
    </p:spTree>
    <p:extLst>
      <p:ext uri="{BB962C8B-B14F-4D97-AF65-F5344CB8AC3E}">
        <p14:creationId xmlns:p14="http://schemas.microsoft.com/office/powerpoint/2010/main" val="39962363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Entering into </a:t>
            </a:r>
            <a:r>
              <a:rPr lang="en-US" sz="3200" dirty="0"/>
              <a:t>DRSi </a:t>
            </a:r>
            <a:r>
              <a:rPr lang="en-US" dirty="0" smtClean="0"/>
              <a:t>(2/4</a:t>
            </a:r>
            <a:r>
              <a:rPr lang="en-US" dirty="0"/>
              <a:t>) </a:t>
            </a:r>
          </a:p>
        </p:txBody>
      </p:sp>
      <p:sp>
        <p:nvSpPr>
          <p:cNvPr id="4" name="Slide Number Placeholder 3"/>
          <p:cNvSpPr>
            <a:spLocks noGrp="1"/>
          </p:cNvSpPr>
          <p:nvPr>
            <p:ph type="sldNum" sz="quarter" idx="10"/>
          </p:nvPr>
        </p:nvSpPr>
        <p:spPr/>
        <p:txBody>
          <a:bodyPr/>
          <a:lstStyle/>
          <a:p>
            <a:fld id="{09C0F965-679E-4964-9AA4-302CAD5CC36B}" type="slidenum">
              <a:rPr lang="en-US" smtClean="0"/>
              <a:pPr/>
              <a:t>23</a:t>
            </a:fld>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2226" y="2240756"/>
            <a:ext cx="8904614" cy="2342674"/>
          </a:xfrm>
        </p:spPr>
      </p:pic>
      <p:sp>
        <p:nvSpPr>
          <p:cNvPr id="10" name="Oval 9"/>
          <p:cNvSpPr/>
          <p:nvPr/>
        </p:nvSpPr>
        <p:spPr bwMode="auto">
          <a:xfrm>
            <a:off x="7429500" y="3794760"/>
            <a:ext cx="1543050" cy="59436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66788" rtl="0" eaLnBrk="1" fontAlgn="base" latinLnBrk="0" hangingPunct="1">
              <a:lnSpc>
                <a:spcPct val="100000"/>
              </a:lnSpc>
              <a:spcBef>
                <a:spcPct val="0"/>
              </a:spcBef>
              <a:spcAft>
                <a:spcPct val="0"/>
              </a:spcAft>
              <a:buClrTx/>
              <a:buSzTx/>
              <a:buFontTx/>
              <a:buNone/>
              <a:tabLst/>
            </a:pPr>
            <a:endParaRPr kumimoji="0" lang="en-US" sz="19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2816832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Entering into DRSi </a:t>
            </a:r>
            <a:r>
              <a:rPr lang="en-US" dirty="0" smtClean="0"/>
              <a:t>(3/4</a:t>
            </a:r>
            <a:r>
              <a:rPr lang="en-US" dirty="0"/>
              <a:t>)</a:t>
            </a:r>
            <a:endParaRPr lang="en-US" sz="3200" b="0" dirty="0"/>
          </a:p>
        </p:txBody>
      </p:sp>
      <p:sp>
        <p:nvSpPr>
          <p:cNvPr id="4" name="Slide Number Placeholder 3"/>
          <p:cNvSpPr>
            <a:spLocks noGrp="1"/>
          </p:cNvSpPr>
          <p:nvPr>
            <p:ph type="sldNum" sz="quarter" idx="10"/>
          </p:nvPr>
        </p:nvSpPr>
        <p:spPr/>
        <p:txBody>
          <a:bodyPr/>
          <a:lstStyle/>
          <a:p>
            <a:fld id="{09C0F965-679E-4964-9AA4-302CAD5CC36B}" type="slidenum">
              <a:rPr lang="en-US" smtClean="0"/>
              <a:pPr/>
              <a:t>24</a:t>
            </a:fld>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2948" y="1329214"/>
            <a:ext cx="8585420" cy="4614386"/>
          </a:xfrm>
        </p:spPr>
      </p:pic>
    </p:spTree>
    <p:extLst>
      <p:ext uri="{BB962C8B-B14F-4D97-AF65-F5344CB8AC3E}">
        <p14:creationId xmlns:p14="http://schemas.microsoft.com/office/powerpoint/2010/main" val="36848854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Entering into DRSi </a:t>
            </a:r>
            <a:r>
              <a:rPr lang="en-US" sz="2400" dirty="0" smtClean="0"/>
              <a:t>(4/4</a:t>
            </a:r>
            <a:r>
              <a:rPr lang="en-US" sz="2400" dirty="0"/>
              <a:t>)</a:t>
            </a:r>
            <a:endParaRPr lang="en-US" sz="2400" b="0" dirty="0"/>
          </a:p>
        </p:txBody>
      </p:sp>
      <p:sp>
        <p:nvSpPr>
          <p:cNvPr id="4" name="Slide Number Placeholder 3"/>
          <p:cNvSpPr>
            <a:spLocks noGrp="1"/>
          </p:cNvSpPr>
          <p:nvPr>
            <p:ph type="sldNum" sz="quarter" idx="10"/>
          </p:nvPr>
        </p:nvSpPr>
        <p:spPr/>
        <p:txBody>
          <a:bodyPr/>
          <a:lstStyle/>
          <a:p>
            <a:fld id="{09C0F965-679E-4964-9AA4-302CAD5CC36B}" type="slidenum">
              <a:rPr lang="en-US" smtClean="0"/>
              <a:pPr/>
              <a:t>25</a:t>
            </a:fld>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2982" y="1159668"/>
            <a:ext cx="8477231" cy="4418172"/>
          </a:xfrm>
        </p:spPr>
      </p:pic>
    </p:spTree>
    <p:extLst>
      <p:ext uri="{BB962C8B-B14F-4D97-AF65-F5344CB8AC3E}">
        <p14:creationId xmlns:p14="http://schemas.microsoft.com/office/powerpoint/2010/main" val="39810478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TB Contact Investigation</a:t>
            </a:r>
            <a:endParaRPr lang="en-US" sz="3200" dirty="0"/>
          </a:p>
        </p:txBody>
      </p:sp>
      <p:sp>
        <p:nvSpPr>
          <p:cNvPr id="9" name="Content Placeholder 8"/>
          <p:cNvSpPr>
            <a:spLocks noGrp="1"/>
          </p:cNvSpPr>
          <p:nvPr>
            <p:ph idx="1"/>
          </p:nvPr>
        </p:nvSpPr>
        <p:spPr>
          <a:xfrm>
            <a:off x="496351" y="1590681"/>
            <a:ext cx="8230810" cy="4525863"/>
          </a:xfrm>
        </p:spPr>
        <p:txBody>
          <a:bodyPr/>
          <a:lstStyle/>
          <a:p>
            <a:r>
              <a:rPr lang="en-US" sz="2800" dirty="0" smtClean="0"/>
              <a:t>A TB Contact Investigation is a systematic process to:</a:t>
            </a:r>
          </a:p>
          <a:p>
            <a:pPr marL="913650" lvl="1" indent="-457200">
              <a:buFont typeface="+mj-lt"/>
              <a:buAutoNum type="arabicPeriod"/>
            </a:pPr>
            <a:r>
              <a:rPr lang="en-US" sz="2400" dirty="0" smtClean="0"/>
              <a:t>Identify persons (contacts) exposed to a person with infectious TB disease (case)</a:t>
            </a:r>
          </a:p>
          <a:p>
            <a:pPr marL="913650" lvl="1" indent="-457200">
              <a:buFont typeface="+mj-lt"/>
              <a:buAutoNum type="arabicPeriod"/>
            </a:pPr>
            <a:r>
              <a:rPr lang="en-US" sz="2400" dirty="0" smtClean="0"/>
              <a:t>Assess contacts for infection with M. tuberculosis and TB disease</a:t>
            </a:r>
          </a:p>
          <a:p>
            <a:pPr marL="913650" lvl="1" indent="-457200">
              <a:buFont typeface="+mj-lt"/>
              <a:buAutoNum type="arabicPeriod"/>
            </a:pPr>
            <a:r>
              <a:rPr lang="en-US" sz="2400" dirty="0" smtClean="0"/>
              <a:t>Provide appropriate treatment for contact with LTBI or TB disease</a:t>
            </a:r>
          </a:p>
          <a:p>
            <a:pPr marL="0" indent="0">
              <a:buNone/>
            </a:pPr>
            <a:endParaRPr lang="en-US" dirty="0"/>
          </a:p>
        </p:txBody>
      </p:sp>
      <p:sp>
        <p:nvSpPr>
          <p:cNvPr id="4" name="Slide Number Placeholder 3"/>
          <p:cNvSpPr>
            <a:spLocks noGrp="1"/>
          </p:cNvSpPr>
          <p:nvPr>
            <p:ph type="sldNum" sz="quarter" idx="10"/>
          </p:nvPr>
        </p:nvSpPr>
        <p:spPr/>
        <p:txBody>
          <a:bodyPr/>
          <a:lstStyle/>
          <a:p>
            <a:fld id="{09C0F965-679E-4964-9AA4-302CAD5CC36B}" type="slidenum">
              <a:rPr lang="en-US" smtClean="0"/>
              <a:pPr/>
              <a:t>26</a:t>
            </a:fld>
            <a:endParaRPr lang="en-US" dirty="0"/>
          </a:p>
        </p:txBody>
      </p:sp>
      <p:sp>
        <p:nvSpPr>
          <p:cNvPr id="6" name="TextBox 5"/>
          <p:cNvSpPr txBox="1"/>
          <p:nvPr/>
        </p:nvSpPr>
        <p:spPr>
          <a:xfrm>
            <a:off x="8035290" y="6188986"/>
            <a:ext cx="1108710" cy="276999"/>
          </a:xfrm>
          <a:prstGeom prst="rect">
            <a:avLst/>
          </a:prstGeom>
          <a:noFill/>
        </p:spPr>
        <p:txBody>
          <a:bodyPr wrap="square" rtlCol="0">
            <a:spAutoFit/>
          </a:bodyPr>
          <a:lstStyle/>
          <a:p>
            <a:r>
              <a:rPr lang="en-US" sz="1200" dirty="0" smtClean="0"/>
              <a:t>(CDC, 2014)</a:t>
            </a:r>
            <a:endParaRPr lang="en-US" sz="1200" dirty="0"/>
          </a:p>
        </p:txBody>
      </p:sp>
    </p:spTree>
    <p:extLst>
      <p:ext uri="{BB962C8B-B14F-4D97-AF65-F5344CB8AC3E}">
        <p14:creationId xmlns:p14="http://schemas.microsoft.com/office/powerpoint/2010/main" val="12803399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Who is Responsible for </a:t>
            </a:r>
            <a:br>
              <a:rPr lang="en-US" sz="2800" dirty="0" smtClean="0"/>
            </a:br>
            <a:r>
              <a:rPr lang="en-US" sz="2800" dirty="0" smtClean="0"/>
              <a:t>TB Contact Investigations?</a:t>
            </a:r>
            <a:endParaRPr lang="en-US" sz="2800" dirty="0"/>
          </a:p>
        </p:txBody>
      </p:sp>
      <p:sp>
        <p:nvSpPr>
          <p:cNvPr id="3" name="Content Placeholder 2"/>
          <p:cNvSpPr>
            <a:spLocks noGrp="1"/>
          </p:cNvSpPr>
          <p:nvPr>
            <p:ph idx="1"/>
          </p:nvPr>
        </p:nvSpPr>
        <p:spPr>
          <a:xfrm>
            <a:off x="496351" y="783844"/>
            <a:ext cx="8230810" cy="4525863"/>
          </a:xfrm>
        </p:spPr>
        <p:txBody>
          <a:bodyPr/>
          <a:lstStyle/>
          <a:p>
            <a:r>
              <a:rPr lang="en-US" sz="2400" dirty="0" smtClean="0"/>
              <a:t>Installation (Military) Public Health Department:</a:t>
            </a:r>
          </a:p>
          <a:p>
            <a:pPr lvl="1"/>
            <a:r>
              <a:rPr lang="en-US" sz="2400" dirty="0" smtClean="0"/>
              <a:t>Active Duty cases</a:t>
            </a:r>
          </a:p>
          <a:p>
            <a:pPr lvl="1"/>
            <a:r>
              <a:rPr lang="en-US" sz="2400" dirty="0" smtClean="0"/>
              <a:t>DA Civilian/Contractor cases</a:t>
            </a:r>
          </a:p>
          <a:p>
            <a:pPr lvl="1"/>
            <a:r>
              <a:rPr lang="en-US" sz="2400" dirty="0" smtClean="0"/>
              <a:t>Dependents/beneficiaries that live on base</a:t>
            </a:r>
          </a:p>
          <a:p>
            <a:r>
              <a:rPr lang="en-US" sz="2400" dirty="0" smtClean="0"/>
              <a:t>State and local health departments:</a:t>
            </a:r>
          </a:p>
          <a:p>
            <a:pPr lvl="1"/>
            <a:r>
              <a:rPr lang="en-US" sz="2400" dirty="0" smtClean="0"/>
              <a:t>Civilian  cases</a:t>
            </a:r>
          </a:p>
          <a:p>
            <a:pPr lvl="1"/>
            <a:r>
              <a:rPr lang="en-US" sz="2400" dirty="0" smtClean="0"/>
              <a:t>Dependents/beneficiaries that live off base (will vary depending on state/situation)</a:t>
            </a:r>
          </a:p>
          <a:p>
            <a:pPr lvl="1"/>
            <a:r>
              <a:rPr lang="en-US" sz="2400" dirty="0"/>
              <a:t>H</a:t>
            </a:r>
            <a:r>
              <a:rPr lang="en-US" sz="2400" dirty="0" smtClean="0"/>
              <a:t>ave legal responsibility to:</a:t>
            </a:r>
          </a:p>
          <a:p>
            <a:pPr lvl="2"/>
            <a:r>
              <a:rPr lang="en-US" sz="2000" dirty="0" smtClean="0"/>
              <a:t>Investigate TB cases reported in their jurisdiction</a:t>
            </a:r>
          </a:p>
          <a:p>
            <a:pPr lvl="2"/>
            <a:r>
              <a:rPr lang="en-US" sz="2000" dirty="0" smtClean="0"/>
              <a:t>Evaluate effectiveness of TB investigations</a:t>
            </a:r>
          </a:p>
          <a:p>
            <a:r>
              <a:rPr lang="en-US" sz="2400" dirty="0" smtClean="0"/>
              <a:t>Important to develop relationships with your state and/or local health departments </a:t>
            </a:r>
            <a:r>
              <a:rPr lang="en-US" sz="2400" b="1" dirty="0" smtClean="0">
                <a:solidFill>
                  <a:srgbClr val="FF0000"/>
                </a:solidFill>
              </a:rPr>
              <a:t>PRIOR</a:t>
            </a:r>
            <a:r>
              <a:rPr lang="en-US" sz="2400" dirty="0" smtClean="0"/>
              <a:t> to TB cases being identified </a:t>
            </a:r>
            <a:endParaRPr lang="en-US" sz="2400" dirty="0"/>
          </a:p>
        </p:txBody>
      </p:sp>
      <p:sp>
        <p:nvSpPr>
          <p:cNvPr id="4" name="Slide Number Placeholder 3"/>
          <p:cNvSpPr>
            <a:spLocks noGrp="1"/>
          </p:cNvSpPr>
          <p:nvPr>
            <p:ph type="sldNum" sz="quarter" idx="10"/>
          </p:nvPr>
        </p:nvSpPr>
        <p:spPr/>
        <p:txBody>
          <a:bodyPr/>
          <a:lstStyle/>
          <a:p>
            <a:fld id="{09C0F965-679E-4964-9AA4-302CAD5CC36B}" type="slidenum">
              <a:rPr lang="en-US" smtClean="0"/>
              <a:pPr/>
              <a:t>27</a:t>
            </a:fld>
            <a:endParaRPr lang="en-US" dirty="0"/>
          </a:p>
        </p:txBody>
      </p:sp>
      <p:sp>
        <p:nvSpPr>
          <p:cNvPr id="6" name="TextBox 5"/>
          <p:cNvSpPr txBox="1"/>
          <p:nvPr/>
        </p:nvSpPr>
        <p:spPr>
          <a:xfrm>
            <a:off x="6789420" y="6188986"/>
            <a:ext cx="2354580" cy="276999"/>
          </a:xfrm>
          <a:prstGeom prst="rect">
            <a:avLst/>
          </a:prstGeom>
          <a:noFill/>
        </p:spPr>
        <p:txBody>
          <a:bodyPr wrap="square" rtlCol="0">
            <a:spAutoFit/>
          </a:bodyPr>
          <a:lstStyle/>
          <a:p>
            <a:r>
              <a:rPr lang="en-US" sz="1200" dirty="0" smtClean="0"/>
              <a:t>(CDC, 2014; Clagett, C., 2015)</a:t>
            </a:r>
            <a:endParaRPr lang="en-US" sz="1200" dirty="0"/>
          </a:p>
        </p:txBody>
      </p:sp>
    </p:spTree>
    <p:extLst>
      <p:ext uri="{BB962C8B-B14F-4D97-AF65-F5344CB8AC3E}">
        <p14:creationId xmlns:p14="http://schemas.microsoft.com/office/powerpoint/2010/main" val="21982081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Who are TB Contacts?</a:t>
            </a:r>
            <a:endParaRPr lang="en-US" sz="3200" dirty="0"/>
          </a:p>
        </p:txBody>
      </p:sp>
      <p:sp>
        <p:nvSpPr>
          <p:cNvPr id="3" name="Content Placeholder 2"/>
          <p:cNvSpPr>
            <a:spLocks noGrp="1"/>
          </p:cNvSpPr>
          <p:nvPr>
            <p:ph idx="1"/>
          </p:nvPr>
        </p:nvSpPr>
        <p:spPr>
          <a:xfrm>
            <a:off x="764655" y="1647599"/>
            <a:ext cx="4413136" cy="4033111"/>
          </a:xfrm>
        </p:spPr>
        <p:txBody>
          <a:bodyPr/>
          <a:lstStyle/>
          <a:p>
            <a:r>
              <a:rPr lang="en-US" sz="2800" dirty="0" smtClean="0"/>
              <a:t>Any </a:t>
            </a:r>
            <a:r>
              <a:rPr lang="en-US" sz="2800" dirty="0"/>
              <a:t>persons who have shared an airspace with a person with infectious TB </a:t>
            </a:r>
            <a:r>
              <a:rPr lang="en-US" sz="2800" dirty="0" smtClean="0"/>
              <a:t>disease. This might include:</a:t>
            </a:r>
          </a:p>
          <a:p>
            <a:pPr lvl="1"/>
            <a:r>
              <a:rPr lang="en-US" sz="2400" dirty="0" smtClean="0"/>
              <a:t>Household members</a:t>
            </a:r>
          </a:p>
          <a:p>
            <a:pPr lvl="1"/>
            <a:r>
              <a:rPr lang="en-US" sz="2400" dirty="0" smtClean="0"/>
              <a:t>Friends</a:t>
            </a:r>
          </a:p>
          <a:p>
            <a:pPr lvl="1"/>
            <a:r>
              <a:rPr lang="en-US" sz="2400" dirty="0" smtClean="0"/>
              <a:t>Co-workers</a:t>
            </a:r>
          </a:p>
          <a:p>
            <a:pPr marL="456450" lvl="1" indent="0">
              <a:buNone/>
            </a:pPr>
            <a:endParaRPr lang="en-US" sz="2400" dirty="0" smtClean="0"/>
          </a:p>
        </p:txBody>
      </p:sp>
      <p:sp>
        <p:nvSpPr>
          <p:cNvPr id="4" name="Slide Number Placeholder 3"/>
          <p:cNvSpPr>
            <a:spLocks noGrp="1"/>
          </p:cNvSpPr>
          <p:nvPr>
            <p:ph type="sldNum" sz="quarter" idx="10"/>
          </p:nvPr>
        </p:nvSpPr>
        <p:spPr/>
        <p:txBody>
          <a:bodyPr/>
          <a:lstStyle/>
          <a:p>
            <a:fld id="{09C0F965-679E-4964-9AA4-302CAD5CC36B}" type="slidenum">
              <a:rPr lang="en-US" smtClean="0"/>
              <a:pPr/>
              <a:t>28</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0382" y="2053213"/>
            <a:ext cx="4273617" cy="2932673"/>
          </a:xfrm>
          <a:prstGeom prst="rect">
            <a:avLst/>
          </a:prstGeom>
        </p:spPr>
      </p:pic>
      <p:sp>
        <p:nvSpPr>
          <p:cNvPr id="7" name="TextBox 6"/>
          <p:cNvSpPr txBox="1"/>
          <p:nvPr/>
        </p:nvSpPr>
        <p:spPr>
          <a:xfrm>
            <a:off x="8035290" y="6188986"/>
            <a:ext cx="1108710" cy="276999"/>
          </a:xfrm>
          <a:prstGeom prst="rect">
            <a:avLst/>
          </a:prstGeom>
          <a:noFill/>
        </p:spPr>
        <p:txBody>
          <a:bodyPr wrap="square" rtlCol="0">
            <a:spAutoFit/>
          </a:bodyPr>
          <a:lstStyle/>
          <a:p>
            <a:r>
              <a:rPr lang="en-US" sz="1200" dirty="0" smtClean="0"/>
              <a:t>(CDC, 2014)</a:t>
            </a:r>
            <a:endParaRPr lang="en-US" sz="1200" dirty="0"/>
          </a:p>
        </p:txBody>
      </p:sp>
    </p:spTree>
    <p:extLst>
      <p:ext uri="{BB962C8B-B14F-4D97-AF65-F5344CB8AC3E}">
        <p14:creationId xmlns:p14="http://schemas.microsoft.com/office/powerpoint/2010/main" val="31854178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TB Transmission Factors </a:t>
            </a:r>
            <a:endParaRPr lang="en-US" sz="3200" dirty="0"/>
          </a:p>
        </p:txBody>
      </p:sp>
      <p:sp>
        <p:nvSpPr>
          <p:cNvPr id="3" name="Content Placeholder 2"/>
          <p:cNvSpPr>
            <a:spLocks noGrp="1"/>
          </p:cNvSpPr>
          <p:nvPr>
            <p:ph idx="1"/>
          </p:nvPr>
        </p:nvSpPr>
        <p:spPr>
          <a:xfrm>
            <a:off x="462061" y="2167485"/>
            <a:ext cx="8230810" cy="2815996"/>
          </a:xfrm>
        </p:spPr>
        <p:txBody>
          <a:bodyPr/>
          <a:lstStyle/>
          <a:p>
            <a:r>
              <a:rPr lang="en-US" sz="2800" b="1" dirty="0" smtClean="0"/>
              <a:t>The probability that TB will be transmitted to contacts depends on the following factors:</a:t>
            </a:r>
          </a:p>
          <a:p>
            <a:pPr marL="913650" lvl="1" indent="-457200">
              <a:buFont typeface="+mj-lt"/>
              <a:buAutoNum type="arabicPeriod"/>
            </a:pPr>
            <a:r>
              <a:rPr lang="en-US" sz="2800" dirty="0" smtClean="0"/>
              <a:t>Infectiousness of person with TB disease</a:t>
            </a:r>
          </a:p>
          <a:p>
            <a:pPr marL="913650" lvl="1" indent="-457200">
              <a:buFont typeface="+mj-lt"/>
              <a:buAutoNum type="arabicPeriod"/>
            </a:pPr>
            <a:r>
              <a:rPr lang="en-US" sz="2800" dirty="0" smtClean="0"/>
              <a:t>Duration and frequency of exposure</a:t>
            </a:r>
          </a:p>
          <a:p>
            <a:pPr marL="913650" lvl="1" indent="-457200">
              <a:buFont typeface="+mj-lt"/>
              <a:buAutoNum type="arabicPeriod"/>
            </a:pPr>
            <a:r>
              <a:rPr lang="en-US" sz="2800" dirty="0" smtClean="0"/>
              <a:t>Environment in which the exposure occurred</a:t>
            </a:r>
            <a:endParaRPr lang="en-US" sz="2800" dirty="0"/>
          </a:p>
        </p:txBody>
      </p:sp>
      <p:sp>
        <p:nvSpPr>
          <p:cNvPr id="4" name="Slide Number Placeholder 3"/>
          <p:cNvSpPr>
            <a:spLocks noGrp="1"/>
          </p:cNvSpPr>
          <p:nvPr>
            <p:ph type="sldNum" sz="quarter" idx="10"/>
          </p:nvPr>
        </p:nvSpPr>
        <p:spPr/>
        <p:txBody>
          <a:bodyPr/>
          <a:lstStyle/>
          <a:p>
            <a:fld id="{09C0F965-679E-4964-9AA4-302CAD5CC36B}" type="slidenum">
              <a:rPr lang="en-US" smtClean="0"/>
              <a:pPr/>
              <a:t>29</a:t>
            </a:fld>
            <a:endParaRPr lang="en-US" dirty="0"/>
          </a:p>
        </p:txBody>
      </p:sp>
      <p:sp>
        <p:nvSpPr>
          <p:cNvPr id="5" name="TextBox 4"/>
          <p:cNvSpPr txBox="1"/>
          <p:nvPr/>
        </p:nvSpPr>
        <p:spPr>
          <a:xfrm>
            <a:off x="8035290" y="6188986"/>
            <a:ext cx="1108710" cy="276999"/>
          </a:xfrm>
          <a:prstGeom prst="rect">
            <a:avLst/>
          </a:prstGeom>
          <a:noFill/>
        </p:spPr>
        <p:txBody>
          <a:bodyPr wrap="square" rtlCol="0">
            <a:spAutoFit/>
          </a:bodyPr>
          <a:lstStyle/>
          <a:p>
            <a:r>
              <a:rPr lang="en-US" sz="1200" dirty="0" smtClean="0"/>
              <a:t>(CDC, 2014)</a:t>
            </a:r>
            <a:endParaRPr lang="en-US" sz="1200" dirty="0"/>
          </a:p>
        </p:txBody>
      </p:sp>
    </p:spTree>
    <p:extLst>
      <p:ext uri="{BB962C8B-B14F-4D97-AF65-F5344CB8AC3E}">
        <p14:creationId xmlns:p14="http://schemas.microsoft.com/office/powerpoint/2010/main" val="23945778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00646" y="83419"/>
            <a:ext cx="6742707" cy="640080"/>
          </a:xfrm>
        </p:spPr>
        <p:txBody>
          <a:bodyPr>
            <a:normAutofit/>
          </a:bodyPr>
          <a:lstStyle/>
          <a:p>
            <a:r>
              <a:rPr lang="en-US" sz="3200" dirty="0" smtClean="0"/>
              <a:t>Learning Objectives</a:t>
            </a:r>
            <a:endParaRPr lang="en-US" sz="3200" dirty="0"/>
          </a:p>
        </p:txBody>
      </p:sp>
      <p:sp>
        <p:nvSpPr>
          <p:cNvPr id="6" name="Content Placeholder 5"/>
          <p:cNvSpPr>
            <a:spLocks noGrp="1"/>
          </p:cNvSpPr>
          <p:nvPr>
            <p:ph idx="1"/>
          </p:nvPr>
        </p:nvSpPr>
        <p:spPr>
          <a:xfrm>
            <a:off x="496350" y="967334"/>
            <a:ext cx="8556209" cy="4525863"/>
          </a:xfrm>
        </p:spPr>
        <p:txBody>
          <a:bodyPr/>
          <a:lstStyle/>
          <a:p>
            <a:r>
              <a:rPr lang="en-US" sz="2800" dirty="0" smtClean="0"/>
              <a:t>At the end of the presentation, the learner will be able to:</a:t>
            </a:r>
          </a:p>
          <a:p>
            <a:pPr marL="984220" lvl="1" indent="-457200">
              <a:buFont typeface="+mj-lt"/>
              <a:buAutoNum type="arabicPeriod"/>
            </a:pPr>
            <a:r>
              <a:rPr lang="en-US" dirty="0" smtClean="0"/>
              <a:t>Describe </a:t>
            </a:r>
            <a:r>
              <a:rPr lang="en-US" dirty="0"/>
              <a:t>the epidemiology of tuberculosis (TB) in the United States</a:t>
            </a:r>
          </a:p>
          <a:p>
            <a:pPr marL="984220" lvl="1" indent="-457200">
              <a:buFont typeface="+mj-lt"/>
              <a:buAutoNum type="arabicPeriod"/>
            </a:pPr>
            <a:r>
              <a:rPr lang="en-US" dirty="0" smtClean="0"/>
              <a:t>Explain </a:t>
            </a:r>
            <a:r>
              <a:rPr lang="en-US" dirty="0"/>
              <a:t>the difference between active </a:t>
            </a:r>
            <a:r>
              <a:rPr lang="en-US" dirty="0" smtClean="0"/>
              <a:t>TB disease </a:t>
            </a:r>
            <a:r>
              <a:rPr lang="en-US" dirty="0"/>
              <a:t>and latent tuberculosis infection </a:t>
            </a:r>
            <a:r>
              <a:rPr lang="en-US" dirty="0" smtClean="0"/>
              <a:t>(</a:t>
            </a:r>
            <a:r>
              <a:rPr lang="en-US" dirty="0"/>
              <a:t>LTBI)</a:t>
            </a:r>
          </a:p>
          <a:p>
            <a:pPr marL="984220" lvl="1" indent="-457200">
              <a:buFont typeface="+mj-lt"/>
              <a:buAutoNum type="arabicPeriod"/>
            </a:pPr>
            <a:r>
              <a:rPr lang="en-US" dirty="0" smtClean="0"/>
              <a:t>Identify </a:t>
            </a:r>
            <a:r>
              <a:rPr lang="en-US" dirty="0"/>
              <a:t>high-risk groups for targeted </a:t>
            </a:r>
            <a:r>
              <a:rPr lang="en-US" dirty="0" smtClean="0"/>
              <a:t>LTBI/TB testing</a:t>
            </a:r>
          </a:p>
          <a:p>
            <a:pPr marL="984220" lvl="1" indent="-457200">
              <a:buFont typeface="+mj-lt"/>
              <a:buAutoNum type="arabicPeriod"/>
            </a:pPr>
            <a:r>
              <a:rPr lang="en-US" dirty="0" smtClean="0"/>
              <a:t>Describe steps to handle patient with suspected TB disease</a:t>
            </a:r>
            <a:endParaRPr lang="en-US" dirty="0"/>
          </a:p>
          <a:p>
            <a:pPr marL="984220" lvl="1" indent="-457200">
              <a:buFont typeface="+mj-lt"/>
              <a:buAutoNum type="arabicPeriod"/>
            </a:pPr>
            <a:r>
              <a:rPr lang="en-US" dirty="0" smtClean="0"/>
              <a:t>List TB case definition and reporting criteria</a:t>
            </a:r>
          </a:p>
          <a:p>
            <a:pPr marL="984220" lvl="1" indent="-457200">
              <a:buFont typeface="+mj-lt"/>
              <a:buAutoNum type="arabicPeriod"/>
            </a:pPr>
            <a:r>
              <a:rPr lang="en-US" dirty="0" smtClean="0"/>
              <a:t>Explain how </a:t>
            </a:r>
            <a:r>
              <a:rPr lang="en-US" dirty="0"/>
              <a:t>to enter </a:t>
            </a:r>
            <a:r>
              <a:rPr lang="en-US" dirty="0" smtClean="0"/>
              <a:t>Pulmonary TB </a:t>
            </a:r>
            <a:r>
              <a:rPr lang="en-US" dirty="0"/>
              <a:t>case report in the Disease Reporting System </a:t>
            </a:r>
            <a:r>
              <a:rPr lang="en-US" dirty="0" smtClean="0"/>
              <a:t>internet </a:t>
            </a:r>
            <a:r>
              <a:rPr lang="en-US" dirty="0"/>
              <a:t>(DRSi</a:t>
            </a:r>
            <a:r>
              <a:rPr lang="en-US" dirty="0" smtClean="0"/>
              <a:t>)</a:t>
            </a:r>
          </a:p>
          <a:p>
            <a:pPr marL="984220" lvl="1" indent="-457200">
              <a:buFont typeface="+mj-lt"/>
              <a:buAutoNum type="arabicPeriod"/>
            </a:pPr>
            <a:r>
              <a:rPr lang="en-US" dirty="0"/>
              <a:t>Describe the systematic approach to active TB contact </a:t>
            </a:r>
            <a:r>
              <a:rPr lang="en-US" dirty="0" smtClean="0"/>
              <a:t>investigation</a:t>
            </a:r>
          </a:p>
          <a:p>
            <a:pPr marL="984220" lvl="1" indent="-457200">
              <a:buFont typeface="+mj-lt"/>
              <a:buAutoNum type="arabicPeriod"/>
            </a:pPr>
            <a:r>
              <a:rPr lang="en-US" dirty="0" smtClean="0"/>
              <a:t>Communicate LTBI and TB disease treatment protocols</a:t>
            </a:r>
          </a:p>
          <a:p>
            <a:pPr marL="984220" lvl="1" indent="-457200">
              <a:buFont typeface="+mj-lt"/>
              <a:buAutoNum type="arabicPeriod"/>
            </a:pPr>
            <a:r>
              <a:rPr lang="en-US" dirty="0" smtClean="0"/>
              <a:t>Explain TB prevention and control measures </a:t>
            </a:r>
            <a:endParaRPr lang="en-US" dirty="0"/>
          </a:p>
          <a:p>
            <a:pPr marL="984220" lvl="1" indent="-457200">
              <a:buFont typeface="+mj-lt"/>
              <a:buAutoNum type="arabicPeriod"/>
            </a:pPr>
            <a:endParaRPr lang="en-US" sz="2400" dirty="0"/>
          </a:p>
          <a:p>
            <a:pPr lvl="1"/>
            <a:endParaRPr lang="en-US" dirty="0"/>
          </a:p>
        </p:txBody>
      </p:sp>
      <p:sp>
        <p:nvSpPr>
          <p:cNvPr id="2" name="Slide Number Placeholder 1"/>
          <p:cNvSpPr>
            <a:spLocks noGrp="1"/>
          </p:cNvSpPr>
          <p:nvPr>
            <p:ph type="sldNum" sz="quarter" idx="10"/>
          </p:nvPr>
        </p:nvSpPr>
        <p:spPr>
          <a:xfrm>
            <a:off x="7010400" y="6510276"/>
            <a:ext cx="2133600" cy="365125"/>
          </a:xfrm>
        </p:spPr>
        <p:txBody>
          <a:bodyPr/>
          <a:lstStyle/>
          <a:p>
            <a:fld id="{09C0F965-679E-4964-9AA4-302CAD5CC36B}" type="slidenum">
              <a:rPr lang="en-US" smtClean="0"/>
              <a:pPr/>
              <a:t>3</a:t>
            </a:fld>
            <a:endParaRPr lang="en-US" dirty="0"/>
          </a:p>
        </p:txBody>
      </p:sp>
    </p:spTree>
    <p:extLst>
      <p:ext uri="{BB962C8B-B14F-4D97-AF65-F5344CB8AC3E}">
        <p14:creationId xmlns:p14="http://schemas.microsoft.com/office/powerpoint/2010/main" val="3197230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 </a:t>
            </a:r>
            <a:r>
              <a:rPr lang="en-US" sz="2700" dirty="0" smtClean="0"/>
              <a:t>Infectiousness of Person with TB Disease</a:t>
            </a:r>
            <a:endParaRPr lang="en-US" dirty="0"/>
          </a:p>
        </p:txBody>
      </p:sp>
      <p:sp>
        <p:nvSpPr>
          <p:cNvPr id="3" name="Content Placeholder 2"/>
          <p:cNvSpPr>
            <a:spLocks noGrp="1"/>
          </p:cNvSpPr>
          <p:nvPr>
            <p:ph idx="1"/>
          </p:nvPr>
        </p:nvSpPr>
        <p:spPr>
          <a:xfrm>
            <a:off x="496351" y="1653134"/>
            <a:ext cx="8230810" cy="4525863"/>
          </a:xfrm>
        </p:spPr>
        <p:txBody>
          <a:bodyPr/>
          <a:lstStyle/>
          <a:p>
            <a:r>
              <a:rPr lang="en-US" sz="2400" b="1" dirty="0" smtClean="0"/>
              <a:t>Characteristics associated with infectiousness:</a:t>
            </a:r>
          </a:p>
          <a:p>
            <a:pPr lvl="1"/>
            <a:r>
              <a:rPr lang="en-US" sz="2400" dirty="0" smtClean="0"/>
              <a:t>TB of lungs, airway or larynx</a:t>
            </a:r>
          </a:p>
          <a:p>
            <a:pPr lvl="1"/>
            <a:r>
              <a:rPr lang="en-US" sz="2400" dirty="0" smtClean="0"/>
              <a:t>Presence of cough</a:t>
            </a:r>
          </a:p>
          <a:p>
            <a:pPr lvl="1"/>
            <a:r>
              <a:rPr lang="en-US" sz="2400" dirty="0" smtClean="0"/>
              <a:t>Positive sputum smear</a:t>
            </a:r>
          </a:p>
          <a:p>
            <a:pPr lvl="1"/>
            <a:r>
              <a:rPr lang="en-US" sz="2400" dirty="0" smtClean="0"/>
              <a:t>Cavity on CXR</a:t>
            </a:r>
          </a:p>
          <a:p>
            <a:pPr lvl="1"/>
            <a:r>
              <a:rPr lang="en-US" sz="2400" dirty="0" smtClean="0"/>
              <a:t>Positive cultures</a:t>
            </a:r>
          </a:p>
          <a:p>
            <a:pPr lvl="1"/>
            <a:r>
              <a:rPr lang="en-US" sz="2400" dirty="0" smtClean="0"/>
              <a:t>Not covering mouth when coughing</a:t>
            </a:r>
          </a:p>
          <a:p>
            <a:pPr lvl="1"/>
            <a:r>
              <a:rPr lang="en-US" sz="2400" dirty="0" smtClean="0"/>
              <a:t>Not receiving adequate treatment</a:t>
            </a:r>
          </a:p>
          <a:p>
            <a:pPr lvl="1"/>
            <a:r>
              <a:rPr lang="en-US" sz="2400" dirty="0" smtClean="0"/>
              <a:t>Undergoing coughing inducing procedures</a:t>
            </a:r>
            <a:endParaRPr lang="en-US" sz="2400" dirty="0"/>
          </a:p>
        </p:txBody>
      </p:sp>
      <p:sp>
        <p:nvSpPr>
          <p:cNvPr id="4" name="Slide Number Placeholder 3"/>
          <p:cNvSpPr>
            <a:spLocks noGrp="1"/>
          </p:cNvSpPr>
          <p:nvPr>
            <p:ph type="sldNum" sz="quarter" idx="10"/>
          </p:nvPr>
        </p:nvSpPr>
        <p:spPr/>
        <p:txBody>
          <a:bodyPr/>
          <a:lstStyle/>
          <a:p>
            <a:fld id="{09C0F965-679E-4964-9AA4-302CAD5CC36B}" type="slidenum">
              <a:rPr lang="en-US" smtClean="0"/>
              <a:pPr/>
              <a:t>30</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8430" y="2471369"/>
            <a:ext cx="2404110" cy="2380307"/>
          </a:xfrm>
          <a:prstGeom prst="rect">
            <a:avLst/>
          </a:prstGeom>
        </p:spPr>
      </p:pic>
      <p:sp>
        <p:nvSpPr>
          <p:cNvPr id="6" name="TextBox 5"/>
          <p:cNvSpPr txBox="1"/>
          <p:nvPr/>
        </p:nvSpPr>
        <p:spPr>
          <a:xfrm>
            <a:off x="8035290" y="6188986"/>
            <a:ext cx="1108710" cy="276999"/>
          </a:xfrm>
          <a:prstGeom prst="rect">
            <a:avLst/>
          </a:prstGeom>
          <a:noFill/>
        </p:spPr>
        <p:txBody>
          <a:bodyPr wrap="square" rtlCol="0">
            <a:spAutoFit/>
          </a:bodyPr>
          <a:lstStyle/>
          <a:p>
            <a:r>
              <a:rPr lang="en-US" sz="1200" dirty="0" smtClean="0"/>
              <a:t>(CDC, 2014)</a:t>
            </a:r>
            <a:endParaRPr lang="en-US" sz="1200" dirty="0"/>
          </a:p>
        </p:txBody>
      </p:sp>
    </p:spTree>
    <p:extLst>
      <p:ext uri="{BB962C8B-B14F-4D97-AF65-F5344CB8AC3E}">
        <p14:creationId xmlns:p14="http://schemas.microsoft.com/office/powerpoint/2010/main" val="37299392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2. Duration and Frequency of Exposure</a:t>
            </a:r>
            <a:endParaRPr lang="en-US" sz="2400" dirty="0"/>
          </a:p>
        </p:txBody>
      </p:sp>
      <p:sp>
        <p:nvSpPr>
          <p:cNvPr id="3" name="Content Placeholder 2"/>
          <p:cNvSpPr>
            <a:spLocks noGrp="1"/>
          </p:cNvSpPr>
          <p:nvPr>
            <p:ph idx="1"/>
          </p:nvPr>
        </p:nvSpPr>
        <p:spPr>
          <a:xfrm>
            <a:off x="496351" y="921614"/>
            <a:ext cx="8449688" cy="4525863"/>
          </a:xfrm>
        </p:spPr>
        <p:txBody>
          <a:bodyPr/>
          <a:lstStyle/>
          <a:p>
            <a:r>
              <a:rPr lang="en-US" sz="2800" b="1" dirty="0" smtClean="0"/>
              <a:t>Contacts at higher risk for TB infection are those who:</a:t>
            </a:r>
          </a:p>
          <a:p>
            <a:pPr lvl="1"/>
            <a:r>
              <a:rPr lang="en-US" sz="2400" dirty="0" smtClean="0"/>
              <a:t>Frequently spend “a lot of time” with the case</a:t>
            </a:r>
          </a:p>
          <a:p>
            <a:pPr lvl="1"/>
            <a:r>
              <a:rPr lang="en-US" sz="2400" dirty="0" smtClean="0"/>
              <a:t>Have been physically close to the case</a:t>
            </a:r>
          </a:p>
          <a:p>
            <a:r>
              <a:rPr lang="en-US" sz="2800" b="1" dirty="0" smtClean="0"/>
              <a:t>Important to define these criteria prior to TB investigation, for example:</a:t>
            </a:r>
          </a:p>
          <a:p>
            <a:pPr lvl="1"/>
            <a:r>
              <a:rPr lang="en-US" sz="2400" dirty="0" smtClean="0"/>
              <a:t>8 hours or more in a single episode, close range (6ft) or at least in the same room, indoors</a:t>
            </a:r>
          </a:p>
          <a:p>
            <a:pPr lvl="1"/>
            <a:r>
              <a:rPr lang="en-US" sz="2400" dirty="0" smtClean="0"/>
              <a:t>15 cumulative hours in a week, close range or at least in the same room indoors</a:t>
            </a:r>
          </a:p>
          <a:p>
            <a:r>
              <a:rPr lang="en-US" sz="2800" dirty="0" smtClean="0"/>
              <a:t>Brief proximity (e.g. clinic reception areas, dining facility serving lines) do not meet the criteria.  </a:t>
            </a:r>
            <a:endParaRPr lang="en-US" sz="2800" dirty="0"/>
          </a:p>
        </p:txBody>
      </p:sp>
      <p:sp>
        <p:nvSpPr>
          <p:cNvPr id="4" name="Slide Number Placeholder 3"/>
          <p:cNvSpPr>
            <a:spLocks noGrp="1"/>
          </p:cNvSpPr>
          <p:nvPr>
            <p:ph type="sldNum" sz="quarter" idx="10"/>
          </p:nvPr>
        </p:nvSpPr>
        <p:spPr/>
        <p:txBody>
          <a:bodyPr/>
          <a:lstStyle/>
          <a:p>
            <a:fld id="{09C0F965-679E-4964-9AA4-302CAD5CC36B}" type="slidenum">
              <a:rPr lang="en-US" smtClean="0"/>
              <a:pPr/>
              <a:t>31</a:t>
            </a:fld>
            <a:endParaRPr lang="en-US" dirty="0"/>
          </a:p>
        </p:txBody>
      </p:sp>
      <p:sp>
        <p:nvSpPr>
          <p:cNvPr id="7" name="TextBox 6"/>
          <p:cNvSpPr txBox="1"/>
          <p:nvPr/>
        </p:nvSpPr>
        <p:spPr>
          <a:xfrm>
            <a:off x="6789420" y="6188986"/>
            <a:ext cx="2354580" cy="276999"/>
          </a:xfrm>
          <a:prstGeom prst="rect">
            <a:avLst/>
          </a:prstGeom>
          <a:noFill/>
        </p:spPr>
        <p:txBody>
          <a:bodyPr wrap="square" rtlCol="0">
            <a:spAutoFit/>
          </a:bodyPr>
          <a:lstStyle/>
          <a:p>
            <a:r>
              <a:rPr lang="en-US" sz="1200" dirty="0" smtClean="0"/>
              <a:t>(CDC, 2014; Clagett, C., 2015)</a:t>
            </a:r>
            <a:endParaRPr lang="en-US" sz="1200" dirty="0"/>
          </a:p>
        </p:txBody>
      </p:sp>
    </p:spTree>
    <p:extLst>
      <p:ext uri="{BB962C8B-B14F-4D97-AF65-F5344CB8AC3E}">
        <p14:creationId xmlns:p14="http://schemas.microsoft.com/office/powerpoint/2010/main" val="39601968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3. Environment in Which Exposure Occurred</a:t>
            </a:r>
            <a:endParaRPr lang="en-US" sz="2400" dirty="0"/>
          </a:p>
        </p:txBody>
      </p:sp>
      <p:sp>
        <p:nvSpPr>
          <p:cNvPr id="3" name="Content Placeholder 2"/>
          <p:cNvSpPr>
            <a:spLocks noGrp="1"/>
          </p:cNvSpPr>
          <p:nvPr>
            <p:ph idx="1"/>
          </p:nvPr>
        </p:nvSpPr>
        <p:spPr>
          <a:xfrm>
            <a:off x="530641" y="1013055"/>
            <a:ext cx="7881839" cy="2678836"/>
          </a:xfrm>
        </p:spPr>
        <p:txBody>
          <a:bodyPr/>
          <a:lstStyle/>
          <a:p>
            <a:r>
              <a:rPr lang="en-US" sz="2800" b="1" dirty="0" smtClean="0"/>
              <a:t>Environmental characteristics that increase chances of TB transmission</a:t>
            </a:r>
            <a:r>
              <a:rPr lang="en-US" sz="2800" dirty="0" smtClean="0"/>
              <a:t>:</a:t>
            </a:r>
          </a:p>
          <a:p>
            <a:pPr lvl="1"/>
            <a:r>
              <a:rPr lang="en-US" sz="2400" dirty="0" smtClean="0"/>
              <a:t>Small or crowded rooms</a:t>
            </a:r>
          </a:p>
          <a:p>
            <a:pPr lvl="1"/>
            <a:r>
              <a:rPr lang="en-US" sz="2400" dirty="0" smtClean="0"/>
              <a:t>Areas that are poorly ventilated</a:t>
            </a:r>
          </a:p>
          <a:p>
            <a:pPr lvl="1"/>
            <a:r>
              <a:rPr lang="en-US" sz="2400" dirty="0" smtClean="0"/>
              <a:t>Rooms without air-filtering systems</a:t>
            </a:r>
            <a:endParaRPr lang="en-US" sz="2400" dirty="0"/>
          </a:p>
        </p:txBody>
      </p:sp>
      <p:sp>
        <p:nvSpPr>
          <p:cNvPr id="4" name="Slide Number Placeholder 3"/>
          <p:cNvSpPr>
            <a:spLocks noGrp="1"/>
          </p:cNvSpPr>
          <p:nvPr>
            <p:ph type="sldNum" sz="quarter" idx="10"/>
          </p:nvPr>
        </p:nvSpPr>
        <p:spPr>
          <a:xfrm>
            <a:off x="6968490" y="6492875"/>
            <a:ext cx="2133600" cy="365125"/>
          </a:xfrm>
        </p:spPr>
        <p:txBody>
          <a:bodyPr/>
          <a:lstStyle/>
          <a:p>
            <a:fld id="{09C0F965-679E-4964-9AA4-302CAD5CC36B}" type="slidenum">
              <a:rPr lang="en-US" smtClean="0"/>
              <a:pPr/>
              <a:t>32</a:t>
            </a:fld>
            <a:endParaRPr lang="en-US" dirty="0"/>
          </a:p>
        </p:txBody>
      </p:sp>
      <p:sp>
        <p:nvSpPr>
          <p:cNvPr id="5" name="TextBox 4"/>
          <p:cNvSpPr txBox="1"/>
          <p:nvPr/>
        </p:nvSpPr>
        <p:spPr>
          <a:xfrm>
            <a:off x="8035290" y="6188986"/>
            <a:ext cx="1108710" cy="276999"/>
          </a:xfrm>
          <a:prstGeom prst="rect">
            <a:avLst/>
          </a:prstGeom>
          <a:noFill/>
        </p:spPr>
        <p:txBody>
          <a:bodyPr wrap="square" rtlCol="0">
            <a:spAutoFit/>
          </a:bodyPr>
          <a:lstStyle/>
          <a:p>
            <a:r>
              <a:rPr lang="en-US" sz="1200" dirty="0" smtClean="0"/>
              <a:t>(CDC, 2014)</a:t>
            </a:r>
            <a:endParaRPr lang="en-US" sz="12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40" y="3349968"/>
            <a:ext cx="3848100" cy="288607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6310" y="3327810"/>
            <a:ext cx="3761899" cy="2903135"/>
          </a:xfrm>
          <a:prstGeom prst="rect">
            <a:avLst/>
          </a:prstGeom>
        </p:spPr>
      </p:pic>
    </p:spTree>
    <p:extLst>
      <p:ext uri="{BB962C8B-B14F-4D97-AF65-F5344CB8AC3E}">
        <p14:creationId xmlns:p14="http://schemas.microsoft.com/office/powerpoint/2010/main" val="17905679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Prioritizing Contacts</a:t>
            </a:r>
            <a:endParaRPr lang="en-US" dirty="0"/>
          </a:p>
        </p:txBody>
      </p:sp>
      <p:sp>
        <p:nvSpPr>
          <p:cNvPr id="3" name="Content Placeholder 2"/>
          <p:cNvSpPr>
            <a:spLocks noGrp="1"/>
          </p:cNvSpPr>
          <p:nvPr>
            <p:ph idx="1"/>
          </p:nvPr>
        </p:nvSpPr>
        <p:spPr>
          <a:xfrm>
            <a:off x="496351" y="1378814"/>
            <a:ext cx="8230810" cy="4525863"/>
          </a:xfrm>
        </p:spPr>
        <p:txBody>
          <a:bodyPr/>
          <a:lstStyle/>
          <a:p>
            <a:r>
              <a:rPr lang="en-US" sz="2400" b="1" dirty="0" smtClean="0"/>
              <a:t>Begin with high priority contacts:</a:t>
            </a:r>
          </a:p>
          <a:p>
            <a:pPr lvl="1"/>
            <a:r>
              <a:rPr lang="en-US" sz="2400" dirty="0" smtClean="0"/>
              <a:t>Children &lt;5 years of age ALWAYS high priority</a:t>
            </a:r>
          </a:p>
          <a:p>
            <a:pPr lvl="1"/>
            <a:r>
              <a:rPr lang="en-US" sz="2400" dirty="0" smtClean="0"/>
              <a:t>Immunocompromised (e.g. cancer, steroids)</a:t>
            </a:r>
          </a:p>
          <a:p>
            <a:pPr lvl="1"/>
            <a:r>
              <a:rPr lang="en-US" sz="2400" dirty="0" smtClean="0"/>
              <a:t>Chronic medical conditions (e.g. DM, silicosis)</a:t>
            </a:r>
          </a:p>
          <a:p>
            <a:pPr marL="456450" lvl="1" indent="0">
              <a:buNone/>
            </a:pPr>
            <a:endParaRPr lang="en-US" sz="2400" dirty="0" smtClean="0"/>
          </a:p>
          <a:p>
            <a:r>
              <a:rPr lang="en-US" sz="2400" b="1" dirty="0" smtClean="0"/>
              <a:t>The CDC grades exposure settings according to size:</a:t>
            </a:r>
          </a:p>
          <a:p>
            <a:pPr lvl="1"/>
            <a:r>
              <a:rPr lang="en-US" sz="2400" dirty="0" smtClean="0"/>
              <a:t>“1”- Vehicle (highest priority)</a:t>
            </a:r>
          </a:p>
          <a:p>
            <a:pPr lvl="1"/>
            <a:r>
              <a:rPr lang="en-US" sz="2400" dirty="0" smtClean="0"/>
              <a:t>“2”- Bedroom or smaller office</a:t>
            </a:r>
          </a:p>
          <a:p>
            <a:pPr lvl="1"/>
            <a:r>
              <a:rPr lang="en-US" sz="2400" dirty="0" smtClean="0"/>
              <a:t>“3”- House</a:t>
            </a:r>
          </a:p>
          <a:p>
            <a:pPr lvl="1"/>
            <a:r>
              <a:rPr lang="en-US" sz="2400" dirty="0" smtClean="0"/>
              <a:t>“4”- Indoor environment larger than a house (lowest priority)</a:t>
            </a:r>
            <a:endParaRPr lang="en-US" sz="2400" dirty="0"/>
          </a:p>
        </p:txBody>
      </p:sp>
      <p:sp>
        <p:nvSpPr>
          <p:cNvPr id="4" name="Slide Number Placeholder 3"/>
          <p:cNvSpPr>
            <a:spLocks noGrp="1"/>
          </p:cNvSpPr>
          <p:nvPr>
            <p:ph type="sldNum" sz="quarter" idx="10"/>
          </p:nvPr>
        </p:nvSpPr>
        <p:spPr/>
        <p:txBody>
          <a:bodyPr/>
          <a:lstStyle/>
          <a:p>
            <a:fld id="{09C0F965-679E-4964-9AA4-302CAD5CC36B}" type="slidenum">
              <a:rPr lang="en-US" smtClean="0"/>
              <a:pPr/>
              <a:t>33</a:t>
            </a:fld>
            <a:endParaRPr lang="en-US" dirty="0"/>
          </a:p>
        </p:txBody>
      </p:sp>
      <p:sp>
        <p:nvSpPr>
          <p:cNvPr id="7" name="TextBox 6"/>
          <p:cNvSpPr txBox="1"/>
          <p:nvPr/>
        </p:nvSpPr>
        <p:spPr>
          <a:xfrm>
            <a:off x="6789420" y="6188986"/>
            <a:ext cx="2354580" cy="276999"/>
          </a:xfrm>
          <a:prstGeom prst="rect">
            <a:avLst/>
          </a:prstGeom>
          <a:noFill/>
        </p:spPr>
        <p:txBody>
          <a:bodyPr wrap="square" rtlCol="0">
            <a:spAutoFit/>
          </a:bodyPr>
          <a:lstStyle/>
          <a:p>
            <a:r>
              <a:rPr lang="en-US" sz="1200" dirty="0" smtClean="0"/>
              <a:t>(CDC, 2014; Clagett, C., 2015)</a:t>
            </a:r>
            <a:endParaRPr lang="en-US" sz="1200" dirty="0"/>
          </a:p>
        </p:txBody>
      </p:sp>
    </p:spTree>
    <p:extLst>
      <p:ext uri="{BB962C8B-B14F-4D97-AF65-F5344CB8AC3E}">
        <p14:creationId xmlns:p14="http://schemas.microsoft.com/office/powerpoint/2010/main" val="8582597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Risk of Developing TB Disease</a:t>
            </a:r>
            <a:endParaRPr lang="en-US" sz="3200" dirty="0"/>
          </a:p>
        </p:txBody>
      </p:sp>
      <p:sp>
        <p:nvSpPr>
          <p:cNvPr id="3" name="Content Placeholder 2"/>
          <p:cNvSpPr>
            <a:spLocks noGrp="1"/>
          </p:cNvSpPr>
          <p:nvPr>
            <p:ph idx="1"/>
          </p:nvPr>
        </p:nvSpPr>
        <p:spPr>
          <a:xfrm>
            <a:off x="496351" y="1744575"/>
            <a:ext cx="8270460" cy="4050436"/>
          </a:xfrm>
        </p:spPr>
        <p:txBody>
          <a:bodyPr/>
          <a:lstStyle/>
          <a:p>
            <a:r>
              <a:rPr lang="en-US" sz="2800" dirty="0" smtClean="0"/>
              <a:t>In </a:t>
            </a:r>
            <a:r>
              <a:rPr lang="en-US" sz="2800" dirty="0"/>
              <a:t>the United States, about 5% of people recently infected with </a:t>
            </a:r>
            <a:r>
              <a:rPr lang="en-US" sz="2800" i="1" dirty="0"/>
              <a:t>M. tuberculosis </a:t>
            </a:r>
            <a:r>
              <a:rPr lang="en-US" sz="2800" dirty="0"/>
              <a:t>will develop TB disease within one to two years. </a:t>
            </a:r>
            <a:endParaRPr lang="en-US" sz="2800" dirty="0" smtClean="0"/>
          </a:p>
          <a:p>
            <a:r>
              <a:rPr lang="en-US" sz="2800" dirty="0" smtClean="0"/>
              <a:t>Another </a:t>
            </a:r>
            <a:r>
              <a:rPr lang="en-US" sz="2800" dirty="0"/>
              <a:t>5% will develop TB disease later in their </a:t>
            </a:r>
            <a:r>
              <a:rPr lang="en-US" sz="2800" dirty="0" smtClean="0"/>
              <a:t>lives. </a:t>
            </a:r>
          </a:p>
          <a:p>
            <a:r>
              <a:rPr lang="en-US" sz="2800" dirty="0" smtClean="0"/>
              <a:t>In other words, about 10% of all people with normal immune systems who have LTBI will develop TB disease at some point in their lives. </a:t>
            </a:r>
          </a:p>
          <a:p>
            <a:pPr marL="0" indent="0">
              <a:buNone/>
            </a:pPr>
            <a:r>
              <a:rPr lang="en-US" dirty="0" smtClean="0"/>
              <a:t> </a:t>
            </a:r>
            <a:endParaRPr lang="en-US" dirty="0"/>
          </a:p>
        </p:txBody>
      </p:sp>
      <p:sp>
        <p:nvSpPr>
          <p:cNvPr id="4" name="Slide Number Placeholder 3"/>
          <p:cNvSpPr>
            <a:spLocks noGrp="1"/>
          </p:cNvSpPr>
          <p:nvPr>
            <p:ph type="sldNum" sz="quarter" idx="10"/>
          </p:nvPr>
        </p:nvSpPr>
        <p:spPr/>
        <p:txBody>
          <a:bodyPr/>
          <a:lstStyle/>
          <a:p>
            <a:fld id="{09C0F965-679E-4964-9AA4-302CAD5CC36B}" type="slidenum">
              <a:rPr lang="en-US" smtClean="0"/>
              <a:pPr/>
              <a:t>34</a:t>
            </a:fld>
            <a:endParaRPr lang="en-US" dirty="0"/>
          </a:p>
        </p:txBody>
      </p:sp>
      <p:sp>
        <p:nvSpPr>
          <p:cNvPr id="5" name="TextBox 4"/>
          <p:cNvSpPr txBox="1"/>
          <p:nvPr/>
        </p:nvSpPr>
        <p:spPr>
          <a:xfrm>
            <a:off x="6617970" y="6209168"/>
            <a:ext cx="2503170" cy="276999"/>
          </a:xfrm>
          <a:prstGeom prst="rect">
            <a:avLst/>
          </a:prstGeom>
          <a:noFill/>
        </p:spPr>
        <p:txBody>
          <a:bodyPr wrap="square" rtlCol="0">
            <a:spAutoFit/>
          </a:bodyPr>
          <a:lstStyle/>
          <a:p>
            <a:r>
              <a:rPr lang="en-US" sz="1200" dirty="0" smtClean="0"/>
              <a:t>(World Health Organization, 2016)</a:t>
            </a:r>
            <a:endParaRPr lang="en-US" sz="1200" dirty="0"/>
          </a:p>
        </p:txBody>
      </p:sp>
    </p:spTree>
    <p:extLst>
      <p:ext uri="{BB962C8B-B14F-4D97-AF65-F5344CB8AC3E}">
        <p14:creationId xmlns:p14="http://schemas.microsoft.com/office/powerpoint/2010/main" val="11415768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330" y="114300"/>
            <a:ext cx="8012430" cy="640080"/>
          </a:xfrm>
        </p:spPr>
        <p:txBody>
          <a:bodyPr>
            <a:noAutofit/>
          </a:bodyPr>
          <a:lstStyle/>
          <a:p>
            <a:r>
              <a:rPr lang="en-US" sz="2800" dirty="0" smtClean="0"/>
              <a:t>Risk Factors for Developing TB Disease</a:t>
            </a:r>
            <a:endParaRPr lang="en-US" sz="2800" dirty="0"/>
          </a:p>
        </p:txBody>
      </p:sp>
      <p:sp>
        <p:nvSpPr>
          <p:cNvPr id="3" name="Content Placeholder 2"/>
          <p:cNvSpPr>
            <a:spLocks noGrp="1"/>
          </p:cNvSpPr>
          <p:nvPr>
            <p:ph idx="1"/>
          </p:nvPr>
        </p:nvSpPr>
        <p:spPr>
          <a:xfrm>
            <a:off x="496351" y="1035914"/>
            <a:ext cx="8230810" cy="4525863"/>
          </a:xfrm>
        </p:spPr>
        <p:txBody>
          <a:bodyPr/>
          <a:lstStyle/>
          <a:p>
            <a:r>
              <a:rPr lang="en-US" sz="2400" b="1" dirty="0"/>
              <a:t>Risk factors for developing TB disease</a:t>
            </a:r>
          </a:p>
          <a:p>
            <a:pPr lvl="1"/>
            <a:r>
              <a:rPr lang="en-US" dirty="0"/>
              <a:t>Human Immunodeficiency Virus (HIV) Infected (Risk 20 to 30 times higher)</a:t>
            </a:r>
          </a:p>
          <a:p>
            <a:pPr lvl="1"/>
            <a:r>
              <a:rPr lang="en-US" dirty="0"/>
              <a:t>Children &lt;5 years of age</a:t>
            </a:r>
          </a:p>
          <a:p>
            <a:pPr lvl="1"/>
            <a:r>
              <a:rPr lang="en-US" dirty="0"/>
              <a:t>Diabetes (Risk 3 times higher)</a:t>
            </a:r>
          </a:p>
          <a:p>
            <a:pPr lvl="1"/>
            <a:r>
              <a:rPr lang="en-US" dirty="0"/>
              <a:t>Chronic renal failure</a:t>
            </a:r>
          </a:p>
          <a:p>
            <a:pPr lvl="1"/>
            <a:r>
              <a:rPr lang="en-US" dirty="0"/>
              <a:t>Silicosis</a:t>
            </a:r>
          </a:p>
          <a:p>
            <a:pPr lvl="1"/>
            <a:r>
              <a:rPr lang="en-US" dirty="0"/>
              <a:t>Immunosuppressive therapy</a:t>
            </a:r>
          </a:p>
          <a:p>
            <a:pPr lvl="1"/>
            <a:r>
              <a:rPr lang="en-US" dirty="0"/>
              <a:t>Head and neck cancer</a:t>
            </a:r>
          </a:p>
          <a:p>
            <a:pPr lvl="1"/>
            <a:r>
              <a:rPr lang="en-US" dirty="0"/>
              <a:t>Weakened immune system</a:t>
            </a:r>
          </a:p>
          <a:p>
            <a:pPr lvl="1"/>
            <a:r>
              <a:rPr lang="en-US" dirty="0"/>
              <a:t>Abnormal CXR consistent with prior </a:t>
            </a:r>
            <a:r>
              <a:rPr lang="en-US" dirty="0" smtClean="0"/>
              <a:t>TB</a:t>
            </a:r>
          </a:p>
          <a:p>
            <a:r>
              <a:rPr lang="en-US" sz="2400" b="1" dirty="0"/>
              <a:t>Exposure to person with infectious TB </a:t>
            </a:r>
          </a:p>
          <a:p>
            <a:pPr lvl="1"/>
            <a:r>
              <a:rPr lang="en-US" dirty="0" smtClean="0"/>
              <a:t>Both recent </a:t>
            </a:r>
            <a:r>
              <a:rPr lang="en-US" dirty="0"/>
              <a:t>and distant exposures</a:t>
            </a:r>
          </a:p>
          <a:p>
            <a:r>
              <a:rPr lang="en-US" sz="2400" b="1" dirty="0"/>
              <a:t>Previous LTBI or TB disease diagnosis</a:t>
            </a:r>
          </a:p>
          <a:p>
            <a:pPr marL="0" indent="0">
              <a:buNone/>
            </a:pPr>
            <a:endParaRPr lang="en-US" sz="2400" dirty="0"/>
          </a:p>
          <a:p>
            <a:endParaRPr lang="en-US" dirty="0"/>
          </a:p>
        </p:txBody>
      </p:sp>
      <p:sp>
        <p:nvSpPr>
          <p:cNvPr id="4" name="Slide Number Placeholder 3"/>
          <p:cNvSpPr>
            <a:spLocks noGrp="1"/>
          </p:cNvSpPr>
          <p:nvPr>
            <p:ph type="sldNum" sz="quarter" idx="10"/>
          </p:nvPr>
        </p:nvSpPr>
        <p:spPr/>
        <p:txBody>
          <a:bodyPr/>
          <a:lstStyle/>
          <a:p>
            <a:fld id="{09C0F965-679E-4964-9AA4-302CAD5CC36B}" type="slidenum">
              <a:rPr lang="en-US" smtClean="0"/>
              <a:pPr/>
              <a:t>35</a:t>
            </a:fld>
            <a:endParaRPr lang="en-US" dirty="0"/>
          </a:p>
        </p:txBody>
      </p:sp>
      <p:sp>
        <p:nvSpPr>
          <p:cNvPr id="5" name="TextBox 4"/>
          <p:cNvSpPr txBox="1"/>
          <p:nvPr/>
        </p:nvSpPr>
        <p:spPr>
          <a:xfrm>
            <a:off x="8001000" y="6223276"/>
            <a:ext cx="1040130" cy="276999"/>
          </a:xfrm>
          <a:prstGeom prst="rect">
            <a:avLst/>
          </a:prstGeom>
          <a:noFill/>
        </p:spPr>
        <p:txBody>
          <a:bodyPr wrap="square" rtlCol="0">
            <a:spAutoFit/>
          </a:bodyPr>
          <a:lstStyle/>
          <a:p>
            <a:r>
              <a:rPr lang="en-US" sz="1200" dirty="0" smtClean="0"/>
              <a:t>(CDC, 2013)</a:t>
            </a:r>
            <a:endParaRPr lang="en-US" sz="1200" dirty="0"/>
          </a:p>
        </p:txBody>
      </p:sp>
    </p:spTree>
    <p:extLst>
      <p:ext uri="{BB962C8B-B14F-4D97-AF65-F5344CB8AC3E}">
        <p14:creationId xmlns:p14="http://schemas.microsoft.com/office/powerpoint/2010/main" val="34534263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Contacts Exposed to TB</a:t>
            </a:r>
            <a:endParaRPr lang="en-US" sz="3200" dirty="0"/>
          </a:p>
        </p:txBody>
      </p:sp>
      <p:sp>
        <p:nvSpPr>
          <p:cNvPr id="3" name="Content Placeholder 2"/>
          <p:cNvSpPr>
            <a:spLocks noGrp="1"/>
          </p:cNvSpPr>
          <p:nvPr>
            <p:ph idx="1"/>
          </p:nvPr>
        </p:nvSpPr>
        <p:spPr/>
        <p:txBody>
          <a:bodyPr/>
          <a:lstStyle/>
          <a:p>
            <a:r>
              <a:rPr lang="en-US" sz="2800" dirty="0" smtClean="0"/>
              <a:t>Not everyone exposed to TB becomes infected</a:t>
            </a:r>
          </a:p>
          <a:p>
            <a:r>
              <a:rPr lang="en-US" sz="2800" dirty="0" smtClean="0"/>
              <a:t>Contacts should receive a TST or IGRA unless a previous, documented positive result exists</a:t>
            </a:r>
          </a:p>
          <a:p>
            <a:r>
              <a:rPr lang="en-US" sz="2800" dirty="0" smtClean="0"/>
              <a:t>A TST induration of 5mm or larger is positive</a:t>
            </a:r>
          </a:p>
          <a:p>
            <a:r>
              <a:rPr lang="en-US" sz="2800" b="1" dirty="0" smtClean="0"/>
              <a:t>A contact with a:</a:t>
            </a:r>
          </a:p>
          <a:p>
            <a:pPr lvl="1"/>
            <a:r>
              <a:rPr lang="en-US" sz="2400" dirty="0" smtClean="0"/>
              <a:t>Positive TST or IGRA should be medically examined for TB disease</a:t>
            </a:r>
          </a:p>
          <a:p>
            <a:pPr lvl="1"/>
            <a:r>
              <a:rPr lang="en-US" sz="2400" dirty="0" smtClean="0"/>
              <a:t>Negative TST or IGRA should be re-tested in 8 to 10 weeks after the date of last exposure to the case</a:t>
            </a:r>
          </a:p>
          <a:p>
            <a:endParaRPr lang="en-US" dirty="0"/>
          </a:p>
        </p:txBody>
      </p:sp>
      <p:sp>
        <p:nvSpPr>
          <p:cNvPr id="4" name="Slide Number Placeholder 3"/>
          <p:cNvSpPr>
            <a:spLocks noGrp="1"/>
          </p:cNvSpPr>
          <p:nvPr>
            <p:ph type="sldNum" sz="quarter" idx="10"/>
          </p:nvPr>
        </p:nvSpPr>
        <p:spPr/>
        <p:txBody>
          <a:bodyPr/>
          <a:lstStyle/>
          <a:p>
            <a:fld id="{09C0F965-679E-4964-9AA4-302CAD5CC36B}" type="slidenum">
              <a:rPr lang="en-US" smtClean="0"/>
              <a:pPr/>
              <a:t>36</a:t>
            </a:fld>
            <a:endParaRPr lang="en-US" dirty="0"/>
          </a:p>
        </p:txBody>
      </p:sp>
      <p:sp>
        <p:nvSpPr>
          <p:cNvPr id="5" name="TextBox 4"/>
          <p:cNvSpPr txBox="1"/>
          <p:nvPr/>
        </p:nvSpPr>
        <p:spPr>
          <a:xfrm>
            <a:off x="8001000" y="6223276"/>
            <a:ext cx="1040130" cy="276999"/>
          </a:xfrm>
          <a:prstGeom prst="rect">
            <a:avLst/>
          </a:prstGeom>
          <a:noFill/>
        </p:spPr>
        <p:txBody>
          <a:bodyPr wrap="square" rtlCol="0">
            <a:spAutoFit/>
          </a:bodyPr>
          <a:lstStyle/>
          <a:p>
            <a:r>
              <a:rPr lang="en-US" sz="1200" dirty="0" smtClean="0"/>
              <a:t>(CDC, 2014)</a:t>
            </a:r>
            <a:endParaRPr lang="en-US" sz="1200" dirty="0"/>
          </a:p>
        </p:txBody>
      </p:sp>
    </p:spTree>
    <p:extLst>
      <p:ext uri="{BB962C8B-B14F-4D97-AF65-F5344CB8AC3E}">
        <p14:creationId xmlns:p14="http://schemas.microsoft.com/office/powerpoint/2010/main" val="10875103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Importance of </a:t>
            </a:r>
            <a:br>
              <a:rPr lang="en-US" sz="2800" dirty="0" smtClean="0"/>
            </a:br>
            <a:r>
              <a:rPr lang="en-US" sz="2800" dirty="0" smtClean="0"/>
              <a:t>TB Contact Investigation</a:t>
            </a:r>
            <a:endParaRPr lang="en-US" sz="2800" dirty="0"/>
          </a:p>
        </p:txBody>
      </p:sp>
      <p:sp>
        <p:nvSpPr>
          <p:cNvPr id="3" name="Content Placeholder 2"/>
          <p:cNvSpPr>
            <a:spLocks noGrp="1"/>
          </p:cNvSpPr>
          <p:nvPr>
            <p:ph idx="1"/>
          </p:nvPr>
        </p:nvSpPr>
        <p:spPr>
          <a:xfrm>
            <a:off x="496351" y="1402262"/>
            <a:ext cx="8230810" cy="4525863"/>
          </a:xfrm>
        </p:spPr>
        <p:txBody>
          <a:bodyPr/>
          <a:lstStyle/>
          <a:p>
            <a:r>
              <a:rPr lang="en-US" sz="2800" dirty="0"/>
              <a:t>It is important to rapidly identify, find and assess contacts for TB infection and </a:t>
            </a:r>
            <a:r>
              <a:rPr lang="en-US" sz="2800" dirty="0" smtClean="0"/>
              <a:t>disease; contact investigations</a:t>
            </a:r>
            <a:r>
              <a:rPr lang="en-US" sz="2400" dirty="0" smtClean="0"/>
              <a:t>:</a:t>
            </a:r>
          </a:p>
          <a:p>
            <a:pPr lvl="1"/>
            <a:r>
              <a:rPr lang="en-US" sz="2400" dirty="0" smtClean="0"/>
              <a:t>Interrupt the spread of TB</a:t>
            </a:r>
          </a:p>
          <a:p>
            <a:pPr lvl="1"/>
            <a:r>
              <a:rPr lang="en-US" sz="2400" dirty="0" smtClean="0"/>
              <a:t>Prevent outbreaks of TB</a:t>
            </a:r>
          </a:p>
          <a:p>
            <a:pPr lvl="1"/>
            <a:r>
              <a:rPr lang="en-US" sz="2400" dirty="0" smtClean="0"/>
              <a:t>Ensure appropriate treatment for LTBI or TB disease</a:t>
            </a:r>
          </a:p>
          <a:p>
            <a:r>
              <a:rPr lang="en-US" sz="2800" dirty="0" smtClean="0"/>
              <a:t>On average, 10 contacts are identified for each case:</a:t>
            </a:r>
          </a:p>
          <a:p>
            <a:pPr lvl="1"/>
            <a:r>
              <a:rPr lang="en-US" sz="2400" dirty="0" smtClean="0"/>
              <a:t>20 to 30% of household contacts have LTBI</a:t>
            </a:r>
          </a:p>
          <a:p>
            <a:pPr lvl="1"/>
            <a:r>
              <a:rPr lang="en-US" sz="2400" dirty="0" smtClean="0"/>
              <a:t>1% of contacts have TB disease</a:t>
            </a:r>
            <a:endParaRPr lang="en-US" sz="2400" dirty="0"/>
          </a:p>
          <a:p>
            <a:endParaRPr lang="en-US" dirty="0"/>
          </a:p>
        </p:txBody>
      </p:sp>
      <p:sp>
        <p:nvSpPr>
          <p:cNvPr id="4" name="Slide Number Placeholder 3"/>
          <p:cNvSpPr>
            <a:spLocks noGrp="1"/>
          </p:cNvSpPr>
          <p:nvPr>
            <p:ph type="sldNum" sz="quarter" idx="10"/>
          </p:nvPr>
        </p:nvSpPr>
        <p:spPr/>
        <p:txBody>
          <a:bodyPr/>
          <a:lstStyle/>
          <a:p>
            <a:fld id="{09C0F965-679E-4964-9AA4-302CAD5CC36B}" type="slidenum">
              <a:rPr lang="en-US" smtClean="0"/>
              <a:pPr/>
              <a:t>37</a:t>
            </a:fld>
            <a:endParaRPr lang="en-US" dirty="0"/>
          </a:p>
        </p:txBody>
      </p:sp>
      <p:sp>
        <p:nvSpPr>
          <p:cNvPr id="6" name="TextBox 5"/>
          <p:cNvSpPr txBox="1"/>
          <p:nvPr/>
        </p:nvSpPr>
        <p:spPr>
          <a:xfrm>
            <a:off x="8001000" y="6223276"/>
            <a:ext cx="1040130" cy="276999"/>
          </a:xfrm>
          <a:prstGeom prst="rect">
            <a:avLst/>
          </a:prstGeom>
          <a:noFill/>
        </p:spPr>
        <p:txBody>
          <a:bodyPr wrap="square" rtlCol="0">
            <a:spAutoFit/>
          </a:bodyPr>
          <a:lstStyle/>
          <a:p>
            <a:r>
              <a:rPr lang="en-US" sz="1200" dirty="0" smtClean="0"/>
              <a:t>(CDC, 2014)</a:t>
            </a:r>
            <a:endParaRPr lang="en-US" sz="1200" dirty="0"/>
          </a:p>
        </p:txBody>
      </p:sp>
    </p:spTree>
    <p:extLst>
      <p:ext uri="{BB962C8B-B14F-4D97-AF65-F5344CB8AC3E}">
        <p14:creationId xmlns:p14="http://schemas.microsoft.com/office/powerpoint/2010/main" val="18381031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LTBI Treatment</a:t>
            </a:r>
            <a:endParaRPr lang="en-US" sz="3200" dirty="0"/>
          </a:p>
        </p:txBody>
      </p:sp>
      <p:sp>
        <p:nvSpPr>
          <p:cNvPr id="3" name="Content Placeholder 2"/>
          <p:cNvSpPr>
            <a:spLocks noGrp="1"/>
          </p:cNvSpPr>
          <p:nvPr>
            <p:ph idx="1"/>
          </p:nvPr>
        </p:nvSpPr>
        <p:spPr>
          <a:xfrm>
            <a:off x="496351" y="978764"/>
            <a:ext cx="8230810" cy="4525863"/>
          </a:xfrm>
        </p:spPr>
        <p:txBody>
          <a:bodyPr/>
          <a:lstStyle/>
          <a:p>
            <a:r>
              <a:rPr lang="en-US" sz="2800" b="1" dirty="0" smtClean="0"/>
              <a:t>Treatment of LTBI is essential to controlling and eliminating TB Disease</a:t>
            </a:r>
          </a:p>
          <a:p>
            <a:r>
              <a:rPr lang="en-US" sz="2800" b="1" dirty="0" smtClean="0"/>
              <a:t>LTBI is treated with one of three options:</a:t>
            </a:r>
          </a:p>
          <a:p>
            <a:pPr marL="913650" lvl="1" indent="-457200">
              <a:buFont typeface="+mj-lt"/>
              <a:buAutoNum type="arabicPeriod"/>
            </a:pPr>
            <a:r>
              <a:rPr lang="en-US" sz="2400" b="1" dirty="0" smtClean="0"/>
              <a:t>Isoniazid (INH) </a:t>
            </a:r>
            <a:r>
              <a:rPr lang="en-US" sz="2400" dirty="0" smtClean="0"/>
              <a:t>daily x 6 or 9 months</a:t>
            </a:r>
          </a:p>
          <a:p>
            <a:pPr marL="913650" lvl="1" indent="-457200">
              <a:buFont typeface="+mj-lt"/>
              <a:buAutoNum type="arabicPeriod"/>
            </a:pPr>
            <a:r>
              <a:rPr lang="en-US" sz="2400" b="1" dirty="0" smtClean="0"/>
              <a:t>Rifampin (RIF)</a:t>
            </a:r>
            <a:r>
              <a:rPr lang="en-US" sz="2400" dirty="0" smtClean="0"/>
              <a:t> daily for 4 months</a:t>
            </a:r>
          </a:p>
          <a:p>
            <a:pPr marL="913650" lvl="1" indent="-457200">
              <a:buFont typeface="+mj-lt"/>
              <a:buAutoNum type="arabicPeriod"/>
            </a:pPr>
            <a:r>
              <a:rPr lang="en-US" sz="2400" b="1" dirty="0" smtClean="0"/>
              <a:t>INH and Rifapentine (RPT) </a:t>
            </a:r>
            <a:r>
              <a:rPr lang="en-US" sz="2400" dirty="0" smtClean="0"/>
              <a:t>administered weekly for 12 weeks as Directly Observed Therapy (DOT)</a:t>
            </a:r>
          </a:p>
          <a:p>
            <a:pPr lvl="2"/>
            <a:r>
              <a:rPr lang="en-US" dirty="0" smtClean="0"/>
              <a:t>INH/RPT is an equal option for treatment for LTBI in: (1) otherwise healthy people; (2) &gt; 12 years old; (3) recent contact with active TB; (4) conversion of PPD/QFT;  or (5) radiographic changes consistent with healed pulmonary TB</a:t>
            </a:r>
          </a:p>
          <a:p>
            <a:pPr lvl="2"/>
            <a:r>
              <a:rPr lang="en-US" dirty="0" smtClean="0"/>
              <a:t>INH/RPT not recommended for: (1) pregnant women; (2) children &lt;2 years old; (3) HIV-Infected persons on anti-retroviral drugs; and (4) contacts of INH or RPT resistant </a:t>
            </a:r>
            <a:r>
              <a:rPr lang="en-US" i="1" dirty="0" smtClean="0"/>
              <a:t>Mtb </a:t>
            </a:r>
          </a:p>
          <a:p>
            <a:endParaRPr lang="en-US" dirty="0" smtClean="0"/>
          </a:p>
          <a:p>
            <a:pPr lvl="1"/>
            <a:endParaRPr lang="en-US" dirty="0"/>
          </a:p>
        </p:txBody>
      </p:sp>
      <p:sp>
        <p:nvSpPr>
          <p:cNvPr id="4" name="Slide Number Placeholder 3"/>
          <p:cNvSpPr>
            <a:spLocks noGrp="1"/>
          </p:cNvSpPr>
          <p:nvPr>
            <p:ph type="sldNum" sz="quarter" idx="10"/>
          </p:nvPr>
        </p:nvSpPr>
        <p:spPr/>
        <p:txBody>
          <a:bodyPr/>
          <a:lstStyle/>
          <a:p>
            <a:fld id="{09C0F965-679E-4964-9AA4-302CAD5CC36B}" type="slidenum">
              <a:rPr lang="en-US" smtClean="0"/>
              <a:pPr/>
              <a:t>38</a:t>
            </a:fld>
            <a:endParaRPr lang="en-US" dirty="0"/>
          </a:p>
        </p:txBody>
      </p:sp>
      <p:sp>
        <p:nvSpPr>
          <p:cNvPr id="5" name="TextBox 4"/>
          <p:cNvSpPr txBox="1"/>
          <p:nvPr/>
        </p:nvSpPr>
        <p:spPr>
          <a:xfrm>
            <a:off x="7269480" y="6223276"/>
            <a:ext cx="2011680" cy="276999"/>
          </a:xfrm>
          <a:prstGeom prst="rect">
            <a:avLst/>
          </a:prstGeom>
          <a:noFill/>
        </p:spPr>
        <p:txBody>
          <a:bodyPr wrap="square" rtlCol="0">
            <a:spAutoFit/>
          </a:bodyPr>
          <a:lstStyle/>
          <a:p>
            <a:r>
              <a:rPr lang="en-US" sz="1200" dirty="0" smtClean="0"/>
              <a:t>(CDC, 2013; Ono, 2017)</a:t>
            </a:r>
            <a:endParaRPr lang="en-US" sz="1200" dirty="0"/>
          </a:p>
        </p:txBody>
      </p:sp>
    </p:spTree>
    <p:extLst>
      <p:ext uri="{BB962C8B-B14F-4D97-AF65-F5344CB8AC3E}">
        <p14:creationId xmlns:p14="http://schemas.microsoft.com/office/powerpoint/2010/main" val="91829322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TB Disease Treatment</a:t>
            </a:r>
            <a:endParaRPr lang="en-US" sz="3200" dirty="0"/>
          </a:p>
        </p:txBody>
      </p:sp>
      <p:sp>
        <p:nvSpPr>
          <p:cNvPr id="3" name="Content Placeholder 2"/>
          <p:cNvSpPr>
            <a:spLocks noGrp="1"/>
          </p:cNvSpPr>
          <p:nvPr>
            <p:ph idx="1"/>
          </p:nvPr>
        </p:nvSpPr>
        <p:spPr>
          <a:xfrm>
            <a:off x="450631" y="1138784"/>
            <a:ext cx="8230810" cy="4525863"/>
          </a:xfrm>
        </p:spPr>
        <p:txBody>
          <a:bodyPr/>
          <a:lstStyle/>
          <a:p>
            <a:r>
              <a:rPr lang="en-US" sz="2800" b="1" dirty="0" smtClean="0"/>
              <a:t>Four first-line drugs considered standard treatment for TB disease:</a:t>
            </a:r>
          </a:p>
          <a:p>
            <a:pPr marL="913650" lvl="1" indent="-457200">
              <a:buFont typeface="+mj-lt"/>
              <a:buAutoNum type="arabicPeriod"/>
            </a:pPr>
            <a:r>
              <a:rPr lang="en-US" sz="2400" dirty="0" smtClean="0"/>
              <a:t>Isoniazid (INH)</a:t>
            </a:r>
          </a:p>
          <a:p>
            <a:pPr marL="913650" lvl="1" indent="-457200">
              <a:buFont typeface="+mj-lt"/>
              <a:buAutoNum type="arabicPeriod"/>
            </a:pPr>
            <a:r>
              <a:rPr lang="en-US" sz="2400" dirty="0" smtClean="0"/>
              <a:t>Rifampin (RIF)</a:t>
            </a:r>
          </a:p>
          <a:p>
            <a:pPr marL="913650" lvl="1" indent="-457200">
              <a:buFont typeface="+mj-lt"/>
              <a:buAutoNum type="arabicPeriod"/>
            </a:pPr>
            <a:r>
              <a:rPr lang="en-US" sz="2400" dirty="0" smtClean="0"/>
              <a:t>Pyrazinamide (PZA)</a:t>
            </a:r>
          </a:p>
          <a:p>
            <a:pPr marL="913650" lvl="1" indent="-457200">
              <a:buFont typeface="+mj-lt"/>
              <a:buAutoNum type="arabicPeriod"/>
            </a:pPr>
            <a:r>
              <a:rPr lang="en-US" sz="2400" dirty="0" smtClean="0"/>
              <a:t>Ethambutol (EMB)</a:t>
            </a:r>
          </a:p>
          <a:p>
            <a:r>
              <a:rPr lang="en-US" sz="2800" dirty="0" smtClean="0"/>
              <a:t>Rifabutin and Rifapentine also considered first-line drugs in some circumstances</a:t>
            </a:r>
          </a:p>
          <a:p>
            <a:r>
              <a:rPr lang="en-US" sz="2800" dirty="0" smtClean="0"/>
              <a:t>DOT is standard</a:t>
            </a:r>
          </a:p>
          <a:p>
            <a:r>
              <a:rPr lang="en-US" sz="2800" dirty="0" smtClean="0"/>
              <a:t>Isolate: May return to the community if smear is negative </a:t>
            </a:r>
          </a:p>
          <a:p>
            <a:pPr lvl="1"/>
            <a:endParaRPr lang="en-US" dirty="0"/>
          </a:p>
        </p:txBody>
      </p:sp>
      <p:sp>
        <p:nvSpPr>
          <p:cNvPr id="4" name="Slide Number Placeholder 3"/>
          <p:cNvSpPr>
            <a:spLocks noGrp="1"/>
          </p:cNvSpPr>
          <p:nvPr>
            <p:ph type="sldNum" sz="quarter" idx="10"/>
          </p:nvPr>
        </p:nvSpPr>
        <p:spPr/>
        <p:txBody>
          <a:bodyPr/>
          <a:lstStyle/>
          <a:p>
            <a:fld id="{09C0F965-679E-4964-9AA4-302CAD5CC36B}" type="slidenum">
              <a:rPr lang="en-US" smtClean="0"/>
              <a:pPr/>
              <a:t>39</a:t>
            </a:fld>
            <a:endParaRPr lang="en-US" dirty="0"/>
          </a:p>
        </p:txBody>
      </p:sp>
      <p:sp>
        <p:nvSpPr>
          <p:cNvPr id="5" name="TextBox 4"/>
          <p:cNvSpPr txBox="1"/>
          <p:nvPr/>
        </p:nvSpPr>
        <p:spPr>
          <a:xfrm>
            <a:off x="6903720" y="6182194"/>
            <a:ext cx="2434590" cy="276999"/>
          </a:xfrm>
          <a:prstGeom prst="rect">
            <a:avLst/>
          </a:prstGeom>
          <a:noFill/>
        </p:spPr>
        <p:txBody>
          <a:bodyPr wrap="square" rtlCol="0">
            <a:spAutoFit/>
          </a:bodyPr>
          <a:lstStyle/>
          <a:p>
            <a:r>
              <a:rPr lang="en-US" sz="1200" dirty="0" smtClean="0"/>
              <a:t>(CDC, 2013; Shuping, 2016)</a:t>
            </a:r>
            <a:endParaRPr lang="en-US" sz="1200" dirty="0"/>
          </a:p>
        </p:txBody>
      </p:sp>
    </p:spTree>
    <p:extLst>
      <p:ext uri="{BB962C8B-B14F-4D97-AF65-F5344CB8AC3E}">
        <p14:creationId xmlns:p14="http://schemas.microsoft.com/office/powerpoint/2010/main" val="9101929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Key Facts</a:t>
            </a:r>
            <a:endParaRPr lang="en-US" sz="3200" dirty="0"/>
          </a:p>
        </p:txBody>
      </p:sp>
      <p:sp>
        <p:nvSpPr>
          <p:cNvPr id="3" name="Content Placeholder 2"/>
          <p:cNvSpPr>
            <a:spLocks noGrp="1"/>
          </p:cNvSpPr>
          <p:nvPr>
            <p:ph idx="1"/>
          </p:nvPr>
        </p:nvSpPr>
        <p:spPr>
          <a:xfrm>
            <a:off x="496350" y="1127354"/>
            <a:ext cx="8544779" cy="4525863"/>
          </a:xfrm>
        </p:spPr>
        <p:txBody>
          <a:bodyPr/>
          <a:lstStyle/>
          <a:p>
            <a:r>
              <a:rPr lang="en-US" sz="2400" dirty="0" smtClean="0"/>
              <a:t>In 2015, 10.4 million people around the world became ill with TB disease.</a:t>
            </a:r>
          </a:p>
          <a:p>
            <a:r>
              <a:rPr lang="en-US" sz="2400" dirty="0" smtClean="0"/>
              <a:t>There were 1.8 million TB-related deaths worldwide in 2015.</a:t>
            </a:r>
          </a:p>
          <a:p>
            <a:r>
              <a:rPr lang="en-US" sz="2400" dirty="0" smtClean="0"/>
              <a:t>It is estimated that up to 13 million people in the United States have LTBI. </a:t>
            </a:r>
          </a:p>
          <a:p>
            <a:r>
              <a:rPr lang="en-US" sz="2400" dirty="0" smtClean="0"/>
              <a:t>5-10% of people with LTBI will develop active TB disease over a lifetime if not treated.</a:t>
            </a:r>
          </a:p>
          <a:p>
            <a:r>
              <a:rPr lang="en-US" sz="2400" dirty="0" smtClean="0"/>
              <a:t>TB is one of the leading causes of death for people who are Human Immunodeficiency Virus (HIV) infected; causing 1/5 of all deaths.</a:t>
            </a:r>
          </a:p>
          <a:p>
            <a:r>
              <a:rPr lang="en-US" sz="2400" dirty="0" smtClean="0"/>
              <a:t>TB is only second to HIV/Acquired Immune Deficiency Syndrome (AIDS) as the greatest killer worldwide due to a single infectious agent.</a:t>
            </a:r>
            <a:endParaRPr lang="en-US" sz="2400" dirty="0"/>
          </a:p>
        </p:txBody>
      </p:sp>
      <p:sp>
        <p:nvSpPr>
          <p:cNvPr id="4" name="Slide Number Placeholder 3"/>
          <p:cNvSpPr>
            <a:spLocks noGrp="1"/>
          </p:cNvSpPr>
          <p:nvPr>
            <p:ph type="sldNum" sz="quarter" idx="10"/>
          </p:nvPr>
        </p:nvSpPr>
        <p:spPr/>
        <p:txBody>
          <a:bodyPr/>
          <a:lstStyle/>
          <a:p>
            <a:fld id="{09C0F965-679E-4964-9AA4-302CAD5CC36B}" type="slidenum">
              <a:rPr lang="en-US" smtClean="0"/>
              <a:pPr/>
              <a:t>4</a:t>
            </a:fld>
            <a:endParaRPr lang="en-US" dirty="0"/>
          </a:p>
        </p:txBody>
      </p:sp>
      <p:sp>
        <p:nvSpPr>
          <p:cNvPr id="5" name="TextBox 4"/>
          <p:cNvSpPr txBox="1"/>
          <p:nvPr/>
        </p:nvSpPr>
        <p:spPr>
          <a:xfrm>
            <a:off x="8001000" y="6223276"/>
            <a:ext cx="1040130" cy="276999"/>
          </a:xfrm>
          <a:prstGeom prst="rect">
            <a:avLst/>
          </a:prstGeom>
          <a:noFill/>
        </p:spPr>
        <p:txBody>
          <a:bodyPr wrap="square" rtlCol="0">
            <a:spAutoFit/>
          </a:bodyPr>
          <a:lstStyle/>
          <a:p>
            <a:r>
              <a:rPr lang="en-US" sz="1200" dirty="0" smtClean="0"/>
              <a:t>(CDC, 2016)</a:t>
            </a:r>
            <a:endParaRPr lang="en-US" sz="1200" dirty="0"/>
          </a:p>
        </p:txBody>
      </p:sp>
    </p:spTree>
    <p:extLst>
      <p:ext uri="{BB962C8B-B14F-4D97-AF65-F5344CB8AC3E}">
        <p14:creationId xmlns:p14="http://schemas.microsoft.com/office/powerpoint/2010/main" val="255266742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Drug-Resistant TB</a:t>
            </a:r>
            <a:endParaRPr lang="en-US" sz="3200" dirty="0"/>
          </a:p>
        </p:txBody>
      </p:sp>
      <p:sp>
        <p:nvSpPr>
          <p:cNvPr id="3" name="Content Placeholder 2"/>
          <p:cNvSpPr>
            <a:spLocks noGrp="1"/>
          </p:cNvSpPr>
          <p:nvPr>
            <p:ph idx="1"/>
          </p:nvPr>
        </p:nvSpPr>
        <p:spPr>
          <a:xfrm>
            <a:off x="496351" y="1847445"/>
            <a:ext cx="8230810" cy="3718966"/>
          </a:xfrm>
        </p:spPr>
        <p:txBody>
          <a:bodyPr/>
          <a:lstStyle/>
          <a:p>
            <a:r>
              <a:rPr lang="en-US" sz="2800" dirty="0" smtClean="0"/>
              <a:t>Caused by organisms resistant to one or more TB drugs</a:t>
            </a:r>
          </a:p>
          <a:p>
            <a:r>
              <a:rPr lang="en-US" sz="2800" dirty="0" smtClean="0"/>
              <a:t>Transmitted in same way as drug-susceptible TB, and no more infectious</a:t>
            </a:r>
          </a:p>
          <a:p>
            <a:r>
              <a:rPr lang="en-US" sz="2800" dirty="0" smtClean="0"/>
              <a:t>Delay in detecting drug resistance may prolong period of infectiousness because of delay in starting correct treatment</a:t>
            </a:r>
            <a:endParaRPr lang="en-US" sz="2800" dirty="0"/>
          </a:p>
        </p:txBody>
      </p:sp>
      <p:sp>
        <p:nvSpPr>
          <p:cNvPr id="4" name="Slide Number Placeholder 3"/>
          <p:cNvSpPr>
            <a:spLocks noGrp="1"/>
          </p:cNvSpPr>
          <p:nvPr>
            <p:ph type="sldNum" sz="quarter" idx="10"/>
          </p:nvPr>
        </p:nvSpPr>
        <p:spPr/>
        <p:txBody>
          <a:bodyPr/>
          <a:lstStyle/>
          <a:p>
            <a:fld id="{09C0F965-679E-4964-9AA4-302CAD5CC36B}" type="slidenum">
              <a:rPr lang="en-US" smtClean="0"/>
              <a:pPr/>
              <a:t>40</a:t>
            </a:fld>
            <a:endParaRPr lang="en-US" dirty="0"/>
          </a:p>
        </p:txBody>
      </p:sp>
      <p:sp>
        <p:nvSpPr>
          <p:cNvPr id="5" name="TextBox 4"/>
          <p:cNvSpPr txBox="1"/>
          <p:nvPr/>
        </p:nvSpPr>
        <p:spPr>
          <a:xfrm>
            <a:off x="6903720" y="6182194"/>
            <a:ext cx="2434590" cy="276999"/>
          </a:xfrm>
          <a:prstGeom prst="rect">
            <a:avLst/>
          </a:prstGeom>
          <a:noFill/>
        </p:spPr>
        <p:txBody>
          <a:bodyPr wrap="square" rtlCol="0">
            <a:spAutoFit/>
          </a:bodyPr>
          <a:lstStyle/>
          <a:p>
            <a:r>
              <a:rPr lang="en-US" sz="1200" dirty="0" smtClean="0"/>
              <a:t>(CDC, 2013; Shuping, 2016)</a:t>
            </a:r>
            <a:endParaRPr lang="en-US" sz="1200" dirty="0"/>
          </a:p>
        </p:txBody>
      </p:sp>
    </p:spTree>
    <p:extLst>
      <p:ext uri="{BB962C8B-B14F-4D97-AF65-F5344CB8AC3E}">
        <p14:creationId xmlns:p14="http://schemas.microsoft.com/office/powerpoint/2010/main" val="26068112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Multi-Drug Resistant (MDR) and </a:t>
            </a:r>
            <a:br>
              <a:rPr lang="en-US" sz="2400" dirty="0" smtClean="0"/>
            </a:br>
            <a:r>
              <a:rPr lang="en-US" sz="2400" dirty="0" smtClean="0"/>
              <a:t>Extensively Drug-Resistant (XDR) TB</a:t>
            </a:r>
            <a:endParaRPr lang="en-US" sz="2400" dirty="0"/>
          </a:p>
        </p:txBody>
      </p:sp>
      <p:sp>
        <p:nvSpPr>
          <p:cNvPr id="3" name="Content Placeholder 2"/>
          <p:cNvSpPr>
            <a:spLocks noGrp="1"/>
          </p:cNvSpPr>
          <p:nvPr>
            <p:ph idx="1"/>
          </p:nvPr>
        </p:nvSpPr>
        <p:spPr>
          <a:xfrm>
            <a:off x="496351" y="1062990"/>
            <a:ext cx="8230810" cy="5131973"/>
          </a:xfrm>
        </p:spPr>
        <p:txBody>
          <a:bodyPr/>
          <a:lstStyle/>
          <a:p>
            <a:r>
              <a:rPr lang="en-US" sz="2400" dirty="0" smtClean="0"/>
              <a:t>MDR TB caused by bacteria resistant to best TB drugs, INH and RIF</a:t>
            </a:r>
          </a:p>
          <a:p>
            <a:r>
              <a:rPr lang="en-US" sz="2400" dirty="0" smtClean="0"/>
              <a:t>XDR TB caused by organisms resistant to INH and RIF, plus fluoroquinolones and ≥1 of the 3 injectable second-line drugs.</a:t>
            </a:r>
          </a:p>
          <a:p>
            <a:endParaRPr lang="en-US" sz="2400" dirty="0" smtClean="0"/>
          </a:p>
          <a:p>
            <a:pPr marL="0" indent="0">
              <a:buNone/>
            </a:pPr>
            <a:endParaRPr lang="en-US" sz="2400" dirty="0"/>
          </a:p>
          <a:p>
            <a:endParaRPr lang="en-US" sz="2400" dirty="0" smtClean="0"/>
          </a:p>
          <a:p>
            <a:endParaRPr lang="en-US" sz="2400" dirty="0"/>
          </a:p>
          <a:p>
            <a:pPr marL="0" indent="0">
              <a:buNone/>
            </a:pPr>
            <a:endParaRPr lang="en-US" sz="2400" dirty="0" smtClean="0"/>
          </a:p>
          <a:p>
            <a:pPr marL="0" indent="0">
              <a:buNone/>
            </a:pPr>
            <a:r>
              <a:rPr lang="en-US" dirty="0" smtClean="0"/>
              <a:t>* Often resistant to additional drugs</a:t>
            </a:r>
          </a:p>
          <a:p>
            <a:pPr marL="0" indent="0">
              <a:buNone/>
            </a:pPr>
            <a:r>
              <a:rPr lang="en-US" dirty="0" smtClean="0"/>
              <a:t>** Resistant to any fluoroquinolone and at least one of the injectable second-line drugs</a:t>
            </a:r>
            <a:endParaRPr lang="en-US" dirty="0"/>
          </a:p>
        </p:txBody>
      </p:sp>
      <p:sp>
        <p:nvSpPr>
          <p:cNvPr id="4" name="Slide Number Placeholder 3"/>
          <p:cNvSpPr>
            <a:spLocks noGrp="1"/>
          </p:cNvSpPr>
          <p:nvPr>
            <p:ph type="sldNum" sz="quarter" idx="10"/>
          </p:nvPr>
        </p:nvSpPr>
        <p:spPr/>
        <p:txBody>
          <a:bodyPr/>
          <a:lstStyle/>
          <a:p>
            <a:fld id="{09C0F965-679E-4964-9AA4-302CAD5CC36B}" type="slidenum">
              <a:rPr lang="en-US" smtClean="0"/>
              <a:pPr/>
              <a:t>41</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5940" y="3092973"/>
            <a:ext cx="5692140" cy="1938627"/>
          </a:xfrm>
          <a:prstGeom prst="rect">
            <a:avLst/>
          </a:prstGeom>
        </p:spPr>
      </p:pic>
      <p:sp>
        <p:nvSpPr>
          <p:cNvPr id="6" name="TextBox 5"/>
          <p:cNvSpPr txBox="1"/>
          <p:nvPr/>
        </p:nvSpPr>
        <p:spPr>
          <a:xfrm>
            <a:off x="6903720" y="6182194"/>
            <a:ext cx="2434590" cy="276999"/>
          </a:xfrm>
          <a:prstGeom prst="rect">
            <a:avLst/>
          </a:prstGeom>
          <a:noFill/>
        </p:spPr>
        <p:txBody>
          <a:bodyPr wrap="square" rtlCol="0">
            <a:spAutoFit/>
          </a:bodyPr>
          <a:lstStyle/>
          <a:p>
            <a:r>
              <a:rPr lang="en-US" sz="1200" dirty="0" smtClean="0"/>
              <a:t>(CDC, 2013; Shuping, 2016)</a:t>
            </a:r>
            <a:endParaRPr lang="en-US" sz="1200" dirty="0"/>
          </a:p>
        </p:txBody>
      </p:sp>
    </p:spTree>
    <p:extLst>
      <p:ext uri="{BB962C8B-B14F-4D97-AF65-F5344CB8AC3E}">
        <p14:creationId xmlns:p14="http://schemas.microsoft.com/office/powerpoint/2010/main" val="191089754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Types of Drug Resistance</a:t>
            </a:r>
            <a:endParaRPr lang="en-US" sz="3200" dirty="0"/>
          </a:p>
        </p:txBody>
      </p:sp>
      <p:sp>
        <p:nvSpPr>
          <p:cNvPr id="3" name="Content Placeholder 2"/>
          <p:cNvSpPr>
            <a:spLocks noGrp="1"/>
          </p:cNvSpPr>
          <p:nvPr>
            <p:ph idx="1"/>
          </p:nvPr>
        </p:nvSpPr>
        <p:spPr>
          <a:xfrm>
            <a:off x="416341" y="1104495"/>
            <a:ext cx="8230810" cy="2873146"/>
          </a:xfrm>
        </p:spPr>
        <p:txBody>
          <a:bodyPr/>
          <a:lstStyle/>
          <a:p>
            <a:r>
              <a:rPr lang="en-US" sz="2800" b="1" dirty="0" smtClean="0"/>
              <a:t>Drug resistance develops in two ways:</a:t>
            </a:r>
          </a:p>
          <a:p>
            <a:pPr marL="970800" lvl="1" indent="-514350">
              <a:buFont typeface="+mj-lt"/>
              <a:buAutoNum type="arabicPeriod"/>
            </a:pPr>
            <a:r>
              <a:rPr lang="en-US" sz="2800" dirty="0" smtClean="0"/>
              <a:t>Primary resistance develops in persons initially infected with resistant organisms</a:t>
            </a:r>
          </a:p>
          <a:p>
            <a:pPr marL="970800" lvl="1" indent="-514350">
              <a:buFont typeface="+mj-lt"/>
              <a:buAutoNum type="arabicPeriod"/>
            </a:pPr>
            <a:r>
              <a:rPr lang="en-US" sz="2800" dirty="0" smtClean="0"/>
              <a:t>Secondary (acquired) resistance develops during TB therapy</a:t>
            </a:r>
            <a:endParaRPr lang="en-US" sz="2800" dirty="0"/>
          </a:p>
        </p:txBody>
      </p:sp>
      <p:sp>
        <p:nvSpPr>
          <p:cNvPr id="4" name="Slide Number Placeholder 3"/>
          <p:cNvSpPr>
            <a:spLocks noGrp="1"/>
          </p:cNvSpPr>
          <p:nvPr>
            <p:ph type="sldNum" sz="quarter" idx="10"/>
          </p:nvPr>
        </p:nvSpPr>
        <p:spPr/>
        <p:txBody>
          <a:bodyPr/>
          <a:lstStyle/>
          <a:p>
            <a:fld id="{09C0F965-679E-4964-9AA4-302CAD5CC36B}" type="slidenum">
              <a:rPr lang="en-US" smtClean="0"/>
              <a:pPr/>
              <a:t>42</a:t>
            </a:fld>
            <a:endParaRPr lang="en-US" dirty="0"/>
          </a:p>
        </p:txBody>
      </p:sp>
      <p:sp>
        <p:nvSpPr>
          <p:cNvPr id="5" name="TextBox 4"/>
          <p:cNvSpPr txBox="1"/>
          <p:nvPr/>
        </p:nvSpPr>
        <p:spPr>
          <a:xfrm>
            <a:off x="6903720" y="6182194"/>
            <a:ext cx="2434590" cy="276999"/>
          </a:xfrm>
          <a:prstGeom prst="rect">
            <a:avLst/>
          </a:prstGeom>
          <a:noFill/>
        </p:spPr>
        <p:txBody>
          <a:bodyPr wrap="square" rtlCol="0">
            <a:spAutoFit/>
          </a:bodyPr>
          <a:lstStyle/>
          <a:p>
            <a:r>
              <a:rPr lang="en-US" sz="1200" dirty="0" smtClean="0"/>
              <a:t>(CDC, 2013; Shuping, 2016)</a:t>
            </a:r>
            <a:endParaRPr lang="en-US" sz="12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1990" y="3229341"/>
            <a:ext cx="3629025" cy="2929855"/>
          </a:xfrm>
          <a:prstGeom prst="rect">
            <a:avLst/>
          </a:prstGeom>
        </p:spPr>
      </p:pic>
    </p:spTree>
    <p:extLst>
      <p:ext uri="{BB962C8B-B14F-4D97-AF65-F5344CB8AC3E}">
        <p14:creationId xmlns:p14="http://schemas.microsoft.com/office/powerpoint/2010/main" val="47720160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8680" y="91440"/>
            <a:ext cx="7395210" cy="640080"/>
          </a:xfrm>
        </p:spPr>
        <p:txBody>
          <a:bodyPr>
            <a:noAutofit/>
          </a:bodyPr>
          <a:lstStyle/>
          <a:p>
            <a:r>
              <a:rPr lang="en-US" sz="3200" dirty="0" smtClean="0"/>
              <a:t>TB Prevention and Control</a:t>
            </a:r>
            <a:endParaRPr lang="en-US"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33377114"/>
              </p:ext>
            </p:extLst>
          </p:nvPr>
        </p:nvGraphicFramePr>
        <p:xfrm>
          <a:off x="496888" y="1458913"/>
          <a:ext cx="82296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0"/>
          </p:nvPr>
        </p:nvSpPr>
        <p:spPr/>
        <p:txBody>
          <a:bodyPr/>
          <a:lstStyle/>
          <a:p>
            <a:fld id="{09C0F965-679E-4964-9AA4-302CAD5CC36B}" type="slidenum">
              <a:rPr lang="en-US" smtClean="0"/>
              <a:pPr/>
              <a:t>43</a:t>
            </a:fld>
            <a:endParaRPr lang="en-US" dirty="0"/>
          </a:p>
        </p:txBody>
      </p:sp>
      <p:sp>
        <p:nvSpPr>
          <p:cNvPr id="6" name="TextBox 5"/>
          <p:cNvSpPr txBox="1"/>
          <p:nvPr/>
        </p:nvSpPr>
        <p:spPr>
          <a:xfrm>
            <a:off x="7966710" y="6209168"/>
            <a:ext cx="1177290" cy="276999"/>
          </a:xfrm>
          <a:prstGeom prst="rect">
            <a:avLst/>
          </a:prstGeom>
          <a:noFill/>
        </p:spPr>
        <p:txBody>
          <a:bodyPr wrap="square" rtlCol="0">
            <a:spAutoFit/>
          </a:bodyPr>
          <a:lstStyle/>
          <a:p>
            <a:r>
              <a:rPr lang="en-US" sz="1200" dirty="0" smtClean="0"/>
              <a:t>(CDC, 2016)</a:t>
            </a:r>
            <a:endParaRPr lang="en-US" sz="1200" dirty="0"/>
          </a:p>
        </p:txBody>
      </p:sp>
    </p:spTree>
    <p:extLst>
      <p:ext uri="{BB962C8B-B14F-4D97-AF65-F5344CB8AC3E}">
        <p14:creationId xmlns:p14="http://schemas.microsoft.com/office/powerpoint/2010/main" val="49815391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Summary</a:t>
            </a:r>
            <a:endParaRPr lang="en-US" sz="3200" dirty="0"/>
          </a:p>
        </p:txBody>
      </p:sp>
      <p:sp>
        <p:nvSpPr>
          <p:cNvPr id="3" name="Content Placeholder 2"/>
          <p:cNvSpPr>
            <a:spLocks noGrp="1"/>
          </p:cNvSpPr>
          <p:nvPr>
            <p:ph idx="1"/>
          </p:nvPr>
        </p:nvSpPr>
        <p:spPr>
          <a:xfrm>
            <a:off x="496350" y="990194"/>
            <a:ext cx="8549175" cy="4525863"/>
          </a:xfrm>
        </p:spPr>
        <p:txBody>
          <a:bodyPr/>
          <a:lstStyle/>
          <a:p>
            <a:r>
              <a:rPr lang="en-US" sz="2800" b="1" dirty="0" smtClean="0"/>
              <a:t>It is key to develop partnerships with your local stakeholders prior to a TB case:</a:t>
            </a:r>
          </a:p>
          <a:p>
            <a:pPr lvl="1"/>
            <a:r>
              <a:rPr lang="en-US" sz="2400" dirty="0" smtClean="0"/>
              <a:t>Military public health/preventive medicine </a:t>
            </a:r>
            <a:r>
              <a:rPr lang="en-US" sz="2400" dirty="0"/>
              <a:t>d</a:t>
            </a:r>
            <a:r>
              <a:rPr lang="en-US" sz="2400" dirty="0" smtClean="0"/>
              <a:t>epartments</a:t>
            </a:r>
          </a:p>
          <a:p>
            <a:pPr lvl="1"/>
            <a:r>
              <a:rPr lang="en-US" sz="2400" dirty="0" smtClean="0"/>
              <a:t>Local and/or state health departments</a:t>
            </a:r>
          </a:p>
          <a:p>
            <a:pPr lvl="1"/>
            <a:r>
              <a:rPr lang="en-US" sz="2400" dirty="0" smtClean="0"/>
              <a:t>Local infection-control staff</a:t>
            </a:r>
          </a:p>
          <a:p>
            <a:r>
              <a:rPr lang="en-US" sz="2800" b="1" dirty="0"/>
              <a:t>The </a:t>
            </a:r>
            <a:r>
              <a:rPr lang="en-US" sz="2800" b="1" dirty="0">
                <a:solidFill>
                  <a:srgbClr val="FF0000"/>
                </a:solidFill>
              </a:rPr>
              <a:t>BEST</a:t>
            </a:r>
            <a:r>
              <a:rPr lang="en-US" sz="2800" b="1" dirty="0"/>
              <a:t> way to stop TB transmission is to</a:t>
            </a:r>
            <a:r>
              <a:rPr lang="en-US" sz="2800" dirty="0"/>
              <a:t>:</a:t>
            </a:r>
          </a:p>
          <a:p>
            <a:pPr lvl="1"/>
            <a:r>
              <a:rPr lang="en-US" sz="2400" dirty="0"/>
              <a:t>Identify and isolate infectious persons</a:t>
            </a:r>
          </a:p>
          <a:p>
            <a:pPr lvl="1"/>
            <a:r>
              <a:rPr lang="en-US" sz="2400" dirty="0"/>
              <a:t>Start infectious persons on effective treatment for TB </a:t>
            </a:r>
            <a:r>
              <a:rPr lang="en-US" sz="2400" dirty="0" smtClean="0"/>
              <a:t>disease</a:t>
            </a:r>
          </a:p>
          <a:p>
            <a:pPr lvl="1"/>
            <a:r>
              <a:rPr lang="en-US" sz="2400" dirty="0" smtClean="0"/>
              <a:t>Treatment for LTBI essential for controlling and eliminating TB, if goes from LTBI to active, the patient will infect friends and family</a:t>
            </a:r>
            <a:endParaRPr lang="en-US" sz="2400" dirty="0"/>
          </a:p>
          <a:p>
            <a:endParaRPr lang="en-US" dirty="0"/>
          </a:p>
        </p:txBody>
      </p:sp>
      <p:sp>
        <p:nvSpPr>
          <p:cNvPr id="4" name="Slide Number Placeholder 3"/>
          <p:cNvSpPr>
            <a:spLocks noGrp="1"/>
          </p:cNvSpPr>
          <p:nvPr>
            <p:ph type="sldNum" sz="quarter" idx="10"/>
          </p:nvPr>
        </p:nvSpPr>
        <p:spPr/>
        <p:txBody>
          <a:bodyPr/>
          <a:lstStyle/>
          <a:p>
            <a:fld id="{09C0F965-679E-4964-9AA4-302CAD5CC36B}" type="slidenum">
              <a:rPr lang="en-US" smtClean="0"/>
              <a:pPr/>
              <a:t>44</a:t>
            </a:fld>
            <a:endParaRPr lang="en-US" dirty="0"/>
          </a:p>
        </p:txBody>
      </p:sp>
      <p:sp>
        <p:nvSpPr>
          <p:cNvPr id="6" name="TextBox 5"/>
          <p:cNvSpPr txBox="1"/>
          <p:nvPr/>
        </p:nvSpPr>
        <p:spPr>
          <a:xfrm>
            <a:off x="7966710" y="6209168"/>
            <a:ext cx="1177290" cy="276999"/>
          </a:xfrm>
          <a:prstGeom prst="rect">
            <a:avLst/>
          </a:prstGeom>
          <a:noFill/>
        </p:spPr>
        <p:txBody>
          <a:bodyPr wrap="square" rtlCol="0">
            <a:spAutoFit/>
          </a:bodyPr>
          <a:lstStyle/>
          <a:p>
            <a:r>
              <a:rPr lang="en-US" sz="1200" dirty="0" smtClean="0"/>
              <a:t>(CDC, 2014)</a:t>
            </a:r>
            <a:endParaRPr lang="en-US" sz="1200" dirty="0"/>
          </a:p>
        </p:txBody>
      </p:sp>
    </p:spTree>
    <p:extLst>
      <p:ext uri="{BB962C8B-B14F-4D97-AF65-F5344CB8AC3E}">
        <p14:creationId xmlns:p14="http://schemas.microsoft.com/office/powerpoint/2010/main" val="265491207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rgbClr val="FFFFFF"/>
                </a:solidFill>
              </a:rPr>
              <a:t>Questions/Service POCs</a:t>
            </a:r>
            <a:endParaRPr lang="en-US" sz="2800" dirty="0"/>
          </a:p>
        </p:txBody>
      </p:sp>
      <p:sp>
        <p:nvSpPr>
          <p:cNvPr id="3" name="Content Placeholder 2"/>
          <p:cNvSpPr>
            <a:spLocks noGrp="1"/>
          </p:cNvSpPr>
          <p:nvPr>
            <p:ph idx="1"/>
          </p:nvPr>
        </p:nvSpPr>
        <p:spPr>
          <a:xfrm>
            <a:off x="419882" y="1048259"/>
            <a:ext cx="8304237" cy="5361871"/>
          </a:xfrm>
        </p:spPr>
        <p:txBody>
          <a:bodyPr/>
          <a:lstStyle/>
          <a:p>
            <a:pPr defTabSz="274320">
              <a:spcBef>
                <a:spcPts val="0"/>
              </a:spcBef>
              <a:spcAft>
                <a:spcPts val="300"/>
              </a:spcAft>
            </a:pPr>
            <a:r>
              <a:rPr lang="en-US" sz="1400" b="1" dirty="0" smtClean="0"/>
              <a:t>Army</a:t>
            </a:r>
            <a:r>
              <a:rPr lang="en-US" sz="1400" dirty="0" smtClean="0"/>
              <a:t>:		</a:t>
            </a:r>
            <a:r>
              <a:rPr lang="en-US" sz="1400" b="1" dirty="0" smtClean="0"/>
              <a:t>APHC – Disease </a:t>
            </a:r>
            <a:r>
              <a:rPr lang="en-US" sz="1400" b="1" dirty="0"/>
              <a:t>Epidemiology Division</a:t>
            </a:r>
          </a:p>
          <a:p>
            <a:pPr marL="0" indent="0" defTabSz="274320">
              <a:spcBef>
                <a:spcPts val="0"/>
              </a:spcBef>
              <a:buNone/>
            </a:pPr>
            <a:r>
              <a:rPr lang="en-US" sz="1400" dirty="0" smtClean="0"/>
              <a:t>				Aberdeen </a:t>
            </a:r>
            <a:r>
              <a:rPr lang="en-US" sz="1400" dirty="0"/>
              <a:t>Proving </a:t>
            </a:r>
            <a:r>
              <a:rPr lang="en-US" sz="1400" dirty="0" smtClean="0"/>
              <a:t>Ground, MD</a:t>
            </a:r>
          </a:p>
          <a:p>
            <a:pPr marL="0" indent="0" defTabSz="274320">
              <a:spcBef>
                <a:spcPts val="0"/>
              </a:spcBef>
              <a:buNone/>
            </a:pPr>
            <a:r>
              <a:rPr lang="en-US" sz="1400" dirty="0" smtClean="0"/>
              <a:t>				COMM</a:t>
            </a:r>
            <a:r>
              <a:rPr lang="en-US" sz="1400" dirty="0"/>
              <a:t>: (410) 436-7605 DSN: </a:t>
            </a:r>
            <a:r>
              <a:rPr lang="en-US" sz="1400" dirty="0" smtClean="0"/>
              <a:t>584-7605</a:t>
            </a:r>
          </a:p>
          <a:p>
            <a:pPr marL="0" indent="0" defTabSz="274320">
              <a:spcBef>
                <a:spcPts val="0"/>
              </a:spcBef>
              <a:buNone/>
            </a:pPr>
            <a:r>
              <a:rPr lang="en-US" sz="1400" dirty="0"/>
              <a:t>	</a:t>
            </a:r>
            <a:r>
              <a:rPr lang="en-US" sz="1400" dirty="0" smtClean="0"/>
              <a:t>			Email: </a:t>
            </a:r>
            <a:r>
              <a:rPr lang="en-US" sz="1400" dirty="0" smtClean="0">
                <a:hlinkClick r:id="rId2"/>
              </a:rPr>
              <a:t>usarmy.apg.medcom-aphc.mbx.disease-epidemiologyprogram13@mail.mil</a:t>
            </a:r>
            <a:endParaRPr lang="en-US" sz="1400" dirty="0" smtClean="0"/>
          </a:p>
          <a:p>
            <a:pPr marL="0" indent="0">
              <a:spcBef>
                <a:spcPts val="0"/>
              </a:spcBef>
              <a:buNone/>
            </a:pPr>
            <a:endParaRPr lang="en-US" sz="1400" dirty="0" smtClean="0"/>
          </a:p>
          <a:p>
            <a:pPr defTabSz="274320">
              <a:spcBef>
                <a:spcPts val="0"/>
              </a:spcBef>
              <a:spcAft>
                <a:spcPts val="300"/>
              </a:spcAft>
            </a:pPr>
            <a:r>
              <a:rPr lang="en-US" sz="1400" b="1" dirty="0" smtClean="0"/>
              <a:t>Navy</a:t>
            </a:r>
            <a:r>
              <a:rPr lang="en-US" sz="1400" dirty="0" smtClean="0"/>
              <a:t>:		</a:t>
            </a:r>
            <a:r>
              <a:rPr lang="en-US" sz="1400" b="1" dirty="0" smtClean="0"/>
              <a:t>NMCPHC </a:t>
            </a:r>
            <a:r>
              <a:rPr lang="en-US" sz="1400" b="1" dirty="0"/>
              <a:t>Preventive Medicine Programs and Policy Support </a:t>
            </a:r>
            <a:r>
              <a:rPr lang="en-US" sz="1400" b="1" dirty="0" smtClean="0"/>
              <a:t>Department</a:t>
            </a:r>
          </a:p>
          <a:p>
            <a:pPr marL="0" indent="0" defTabSz="274320">
              <a:spcBef>
                <a:spcPts val="0"/>
              </a:spcBef>
              <a:buNone/>
            </a:pPr>
            <a:r>
              <a:rPr lang="en-US" sz="1400" dirty="0" smtClean="0"/>
              <a:t>				COMM</a:t>
            </a:r>
            <a:r>
              <a:rPr lang="en-US" sz="1400" dirty="0"/>
              <a:t>: (757) 953-0700; DSN: (312) 377-0700</a:t>
            </a:r>
          </a:p>
          <a:p>
            <a:pPr marL="0" indent="0" defTabSz="274320">
              <a:spcBef>
                <a:spcPts val="0"/>
              </a:spcBef>
              <a:buNone/>
            </a:pPr>
            <a:r>
              <a:rPr lang="en-US" sz="1400" dirty="0" smtClean="0"/>
              <a:t>				Email</a:t>
            </a:r>
            <a:r>
              <a:rPr lang="en-US" sz="1400" dirty="0"/>
              <a:t>: </a:t>
            </a:r>
            <a:r>
              <a:rPr lang="en-US" sz="1400" dirty="0" smtClean="0">
                <a:hlinkClick r:id="rId3"/>
              </a:rPr>
              <a:t>usn.hampton-roads.navmcpubhlthcenpors.list.nmcphc-threatassess@mail.mil</a:t>
            </a:r>
            <a:r>
              <a:rPr lang="en-US" sz="1400" dirty="0"/>
              <a:t/>
            </a:r>
            <a:br>
              <a:rPr lang="en-US" sz="1400" dirty="0"/>
            </a:br>
            <a:endParaRPr lang="en-US" sz="600" dirty="0" smtClean="0"/>
          </a:p>
          <a:p>
            <a:pPr marL="0" indent="0" defTabSz="274320">
              <a:spcBef>
                <a:spcPts val="0"/>
              </a:spcBef>
              <a:spcAft>
                <a:spcPts val="300"/>
              </a:spcAft>
              <a:buNone/>
            </a:pPr>
            <a:r>
              <a:rPr lang="en-US" sz="1400" dirty="0" smtClean="0"/>
              <a:t>				</a:t>
            </a:r>
            <a:r>
              <a:rPr lang="en-US" sz="1400" b="1" dirty="0" smtClean="0"/>
              <a:t>Contact </a:t>
            </a:r>
            <a:r>
              <a:rPr lang="en-US" sz="1400" b="1" dirty="0"/>
              <a:t>your cognizant </a:t>
            </a:r>
            <a:r>
              <a:rPr lang="en-US" sz="1400" b="1" dirty="0" smtClean="0"/>
              <a:t>NEPMU:</a:t>
            </a:r>
          </a:p>
          <a:p>
            <a:pPr marL="0" indent="0" defTabSz="274320">
              <a:spcBef>
                <a:spcPts val="0"/>
              </a:spcBef>
              <a:spcAft>
                <a:spcPts val="300"/>
              </a:spcAft>
              <a:buNone/>
            </a:pPr>
            <a:r>
              <a:rPr lang="en-US" sz="1400" dirty="0" smtClean="0"/>
              <a:t>				NEPMU2: COMM</a:t>
            </a:r>
            <a:r>
              <a:rPr lang="en-US" sz="1400" dirty="0"/>
              <a:t>: (757) 950-6600; DSN: (312) </a:t>
            </a:r>
            <a:r>
              <a:rPr lang="en-US" sz="1400" dirty="0" smtClean="0"/>
              <a:t>377-6600</a:t>
            </a:r>
            <a:br>
              <a:rPr lang="en-US" sz="1400" dirty="0" smtClean="0"/>
            </a:br>
            <a:r>
              <a:rPr lang="en-US" sz="1400" dirty="0" smtClean="0"/>
              <a:t>				Email</a:t>
            </a:r>
            <a:r>
              <a:rPr lang="en-US" sz="1400" dirty="0"/>
              <a:t>: </a:t>
            </a:r>
            <a:r>
              <a:rPr lang="en-US" sz="1400" dirty="0" smtClean="0">
                <a:hlinkClick r:id="rId4"/>
              </a:rPr>
              <a:t>usn.hampton-roads.navhospporsva.list.nepmu2norfolk-threatassess@mail.mil</a:t>
            </a:r>
            <a:endParaRPr lang="en-US" sz="1400" dirty="0" smtClean="0"/>
          </a:p>
          <a:p>
            <a:pPr marL="0" indent="0" defTabSz="274320">
              <a:spcBef>
                <a:spcPts val="0"/>
              </a:spcBef>
              <a:spcAft>
                <a:spcPts val="300"/>
              </a:spcAft>
              <a:buNone/>
            </a:pPr>
            <a:r>
              <a:rPr lang="en-US" sz="1400" dirty="0" smtClean="0"/>
              <a:t>				NEPMU5: COMM</a:t>
            </a:r>
            <a:r>
              <a:rPr lang="en-US" sz="1400" dirty="0"/>
              <a:t>: (619) 556-7070; DSN (312) </a:t>
            </a:r>
            <a:r>
              <a:rPr lang="en-US" sz="1400" dirty="0" smtClean="0"/>
              <a:t>526-7070</a:t>
            </a:r>
            <a:br>
              <a:rPr lang="en-US" sz="1400" dirty="0" smtClean="0"/>
            </a:br>
            <a:r>
              <a:rPr lang="en-US" sz="1400" dirty="0" smtClean="0"/>
              <a:t>				Email</a:t>
            </a:r>
            <a:r>
              <a:rPr lang="en-US" sz="1400" dirty="0"/>
              <a:t>: </a:t>
            </a:r>
            <a:r>
              <a:rPr lang="en-US" sz="1400" dirty="0" smtClean="0">
                <a:hlinkClick r:id="rId5"/>
              </a:rPr>
              <a:t>usn.san-diego.navenpvntmedufive.list.nepmu5-health-surveillance@mail.mil</a:t>
            </a:r>
            <a:endParaRPr lang="en-US" sz="1400" dirty="0"/>
          </a:p>
          <a:p>
            <a:pPr marL="0" indent="0" defTabSz="274320">
              <a:spcBef>
                <a:spcPts val="0"/>
              </a:spcBef>
              <a:spcAft>
                <a:spcPts val="300"/>
              </a:spcAft>
              <a:buNone/>
            </a:pPr>
            <a:r>
              <a:rPr lang="en-US" sz="1400" dirty="0" smtClean="0"/>
              <a:t>				NEPMU6: COMM</a:t>
            </a:r>
            <a:r>
              <a:rPr lang="en-US" sz="1400" dirty="0"/>
              <a:t>: (808) 471-0237; DSN: (315) </a:t>
            </a:r>
            <a:r>
              <a:rPr lang="en-US" sz="1400" dirty="0" smtClean="0"/>
              <a:t>471-0237</a:t>
            </a:r>
            <a:br>
              <a:rPr lang="en-US" sz="1400" dirty="0" smtClean="0"/>
            </a:br>
            <a:r>
              <a:rPr lang="en-US" sz="1400" dirty="0" smtClean="0"/>
              <a:t>				Email</a:t>
            </a:r>
            <a:r>
              <a:rPr lang="en-US" sz="1400" dirty="0"/>
              <a:t>: </a:t>
            </a:r>
            <a:r>
              <a:rPr lang="en-US" sz="1400" dirty="0" smtClean="0">
                <a:hlinkClick r:id="rId6"/>
              </a:rPr>
              <a:t>usn.jbphh.navenpvntmedusixhi.list.nepmu6@mail.mil</a:t>
            </a:r>
            <a:endParaRPr lang="en-US" sz="1400" dirty="0"/>
          </a:p>
          <a:p>
            <a:pPr marL="0" indent="0" defTabSz="274320">
              <a:spcBef>
                <a:spcPts val="0"/>
              </a:spcBef>
              <a:buNone/>
            </a:pPr>
            <a:r>
              <a:rPr lang="en-US" sz="1400" dirty="0" smtClean="0"/>
              <a:t>				NEPMU7: COMM </a:t>
            </a:r>
            <a:r>
              <a:rPr lang="en-US" sz="1400" dirty="0"/>
              <a:t>(</a:t>
            </a:r>
            <a:r>
              <a:rPr lang="en-US" sz="1400" dirty="0" err="1"/>
              <a:t>int</a:t>
            </a:r>
            <a:r>
              <a:rPr lang="en-US" sz="1400" dirty="0"/>
              <a:t>): 011-34-956-82-2230 (local): 727-2230; DSN: </a:t>
            </a:r>
            <a:r>
              <a:rPr lang="en-US" sz="1400" dirty="0" smtClean="0"/>
              <a:t>94-314-727-2230</a:t>
            </a:r>
            <a:br>
              <a:rPr lang="en-US" sz="1400" dirty="0" smtClean="0"/>
            </a:br>
            <a:r>
              <a:rPr lang="en-US" sz="1400" dirty="0" smtClean="0"/>
              <a:t>				Email</a:t>
            </a:r>
            <a:r>
              <a:rPr lang="en-US" sz="1400" dirty="0"/>
              <a:t>: </a:t>
            </a:r>
            <a:r>
              <a:rPr lang="en-US" sz="1400" dirty="0" smtClean="0">
                <a:hlinkClick r:id="rId7"/>
              </a:rPr>
              <a:t>NEPMU7@eu.navy.mil</a:t>
            </a:r>
            <a:endParaRPr lang="en-US" sz="1400" dirty="0" smtClean="0"/>
          </a:p>
          <a:p>
            <a:pPr marL="0" indent="0" defTabSz="274320">
              <a:spcBef>
                <a:spcPts val="0"/>
              </a:spcBef>
              <a:buNone/>
            </a:pPr>
            <a:endParaRPr lang="en-US" sz="1400" dirty="0"/>
          </a:p>
          <a:p>
            <a:pPr defTabSz="274320">
              <a:spcBef>
                <a:spcPts val="0"/>
              </a:spcBef>
              <a:spcAft>
                <a:spcPts val="300"/>
              </a:spcAft>
            </a:pPr>
            <a:r>
              <a:rPr lang="en-US" sz="1400" b="1" dirty="0" smtClean="0"/>
              <a:t>Air Force</a:t>
            </a:r>
            <a:r>
              <a:rPr lang="en-US" sz="1400" dirty="0" smtClean="0"/>
              <a:t>:	</a:t>
            </a:r>
            <a:r>
              <a:rPr lang="en-US" sz="1400" b="1" dirty="0" smtClean="0"/>
              <a:t>Contact </a:t>
            </a:r>
            <a:r>
              <a:rPr lang="en-US" sz="1400" b="1" dirty="0"/>
              <a:t>your MAJCOM PH or USAFSAM/PHR</a:t>
            </a:r>
          </a:p>
          <a:p>
            <a:pPr marL="0" indent="0" defTabSz="274320">
              <a:spcBef>
                <a:spcPts val="0"/>
              </a:spcBef>
              <a:buNone/>
            </a:pPr>
            <a:r>
              <a:rPr lang="en-US" sz="1400" dirty="0" smtClean="0"/>
              <a:t>				USAFSAM </a:t>
            </a:r>
            <a:r>
              <a:rPr lang="en-US" sz="1400" dirty="0"/>
              <a:t>/ PHR / Epidemiology Consult </a:t>
            </a:r>
            <a:r>
              <a:rPr lang="en-US" sz="1400" dirty="0" smtClean="0"/>
              <a:t>Service</a:t>
            </a:r>
          </a:p>
          <a:p>
            <a:pPr marL="0" indent="0" defTabSz="274320">
              <a:spcBef>
                <a:spcPts val="0"/>
              </a:spcBef>
              <a:buNone/>
            </a:pPr>
            <a:r>
              <a:rPr lang="en-US" sz="1400" dirty="0"/>
              <a:t>				</a:t>
            </a:r>
            <a:r>
              <a:rPr lang="en-US" sz="1400" dirty="0" smtClean="0"/>
              <a:t>Wright-Patterson </a:t>
            </a:r>
            <a:r>
              <a:rPr lang="en-US" sz="1400" dirty="0"/>
              <a:t>AFB, </a:t>
            </a:r>
            <a:r>
              <a:rPr lang="en-US" sz="1400" dirty="0" smtClean="0"/>
              <a:t>Ohio</a:t>
            </a:r>
          </a:p>
          <a:p>
            <a:pPr marL="0" indent="0" defTabSz="274320">
              <a:spcBef>
                <a:spcPts val="0"/>
              </a:spcBef>
              <a:buNone/>
            </a:pPr>
            <a:r>
              <a:rPr lang="en-US" sz="1400" dirty="0" smtClean="0"/>
              <a:t>				COMM</a:t>
            </a:r>
            <a:r>
              <a:rPr lang="en-US" sz="1400" dirty="0"/>
              <a:t>: (937) 938-3207 </a:t>
            </a:r>
            <a:r>
              <a:rPr lang="en-US" sz="1400" dirty="0" smtClean="0"/>
              <a:t>DSN:798-3207</a:t>
            </a:r>
            <a:br>
              <a:rPr lang="en-US" sz="1400" dirty="0" smtClean="0"/>
            </a:br>
            <a:r>
              <a:rPr lang="en-US" sz="1400" dirty="0" smtClean="0"/>
              <a:t>				Email: </a:t>
            </a:r>
            <a:r>
              <a:rPr lang="en-US" sz="1400" dirty="0" smtClean="0">
                <a:hlinkClick r:id="rId8"/>
              </a:rPr>
              <a:t>usafsam.phrepiservic@us.af.mil</a:t>
            </a:r>
            <a:endParaRPr lang="en-US" sz="1400" dirty="0"/>
          </a:p>
        </p:txBody>
      </p:sp>
      <p:sp>
        <p:nvSpPr>
          <p:cNvPr id="4" name="Slide Number Placeholder 3"/>
          <p:cNvSpPr>
            <a:spLocks noGrp="1"/>
          </p:cNvSpPr>
          <p:nvPr>
            <p:ph type="sldNum" sz="quarter" idx="10"/>
          </p:nvPr>
        </p:nvSpPr>
        <p:spPr/>
        <p:txBody>
          <a:bodyPr/>
          <a:lstStyle/>
          <a:p>
            <a:fld id="{09C0F965-679E-4964-9AA4-302CAD5CC36B}" type="slidenum">
              <a:rPr lang="en-US" smtClean="0">
                <a:solidFill>
                  <a:srgbClr val="000000">
                    <a:tint val="75000"/>
                  </a:srgbClr>
                </a:solidFill>
              </a:rPr>
              <a:pPr/>
              <a:t>45</a:t>
            </a:fld>
            <a:endParaRPr lang="en-US" dirty="0">
              <a:solidFill>
                <a:srgbClr val="000000">
                  <a:tint val="75000"/>
                </a:srgbClr>
              </a:solidFill>
            </a:endParaRPr>
          </a:p>
        </p:txBody>
      </p:sp>
    </p:spTree>
    <p:extLst>
      <p:ext uri="{BB962C8B-B14F-4D97-AF65-F5344CB8AC3E}">
        <p14:creationId xmlns:p14="http://schemas.microsoft.com/office/powerpoint/2010/main" val="270620053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References</a:t>
            </a:r>
            <a:endParaRPr lang="en-US" sz="3200" dirty="0"/>
          </a:p>
        </p:txBody>
      </p:sp>
      <p:sp>
        <p:nvSpPr>
          <p:cNvPr id="3" name="Content Placeholder 2"/>
          <p:cNvSpPr>
            <a:spLocks noGrp="1"/>
          </p:cNvSpPr>
          <p:nvPr>
            <p:ph idx="1"/>
          </p:nvPr>
        </p:nvSpPr>
        <p:spPr>
          <a:xfrm>
            <a:off x="176310" y="831370"/>
            <a:ext cx="8967690" cy="4525863"/>
          </a:xfrm>
        </p:spPr>
        <p:txBody>
          <a:bodyPr/>
          <a:lstStyle/>
          <a:p>
            <a:r>
              <a:rPr lang="en-US" sz="1200" dirty="0" smtClean="0"/>
              <a:t>Armed Forces Health Surveillance Center. (2012). Armed forces reportable medical events guidelines &amp; case definitions. </a:t>
            </a:r>
            <a:r>
              <a:rPr lang="en-US" sz="1200" dirty="0"/>
              <a:t>Retrieved from </a:t>
            </a:r>
            <a:r>
              <a:rPr lang="en-US" sz="1200" dirty="0">
                <a:hlinkClick r:id="rId2"/>
              </a:rPr>
              <a:t>http://</a:t>
            </a:r>
            <a:r>
              <a:rPr lang="en-US" sz="1200" dirty="0" smtClean="0">
                <a:hlinkClick r:id="rId2"/>
              </a:rPr>
              <a:t>www.med.navy.mil/sites/nmcphc/Documents/program-and-policy-support/ArmedForcesGuidelines14Mar12.pdf</a:t>
            </a:r>
            <a:r>
              <a:rPr lang="en-US" sz="1200" dirty="0" smtClean="0"/>
              <a:t> </a:t>
            </a:r>
            <a:endParaRPr lang="en-US" sz="1200" dirty="0"/>
          </a:p>
          <a:p>
            <a:r>
              <a:rPr lang="en-US" sz="1200" dirty="0" smtClean="0"/>
              <a:t>Centers </a:t>
            </a:r>
            <a:r>
              <a:rPr lang="en-US" sz="1200" dirty="0"/>
              <a:t>for Disease Control and Prevention. </a:t>
            </a:r>
            <a:r>
              <a:rPr lang="en-US" sz="1200" dirty="0" smtClean="0"/>
              <a:t>(2013). Core curriculum on tuberculosis: What the clinician should know, sixth edition. </a:t>
            </a:r>
            <a:r>
              <a:rPr lang="en-US" sz="1200" dirty="0"/>
              <a:t>Retrieved from </a:t>
            </a:r>
            <a:r>
              <a:rPr lang="en-US" sz="1200" dirty="0">
                <a:hlinkClick r:id="rId3"/>
              </a:rPr>
              <a:t>https://</a:t>
            </a:r>
            <a:r>
              <a:rPr lang="en-US" sz="1200" dirty="0" smtClean="0">
                <a:hlinkClick r:id="rId3"/>
              </a:rPr>
              <a:t>www.cdc.gov/tb/education/corecurr/index.htm</a:t>
            </a:r>
            <a:r>
              <a:rPr lang="en-US" sz="1200" dirty="0" smtClean="0"/>
              <a:t> </a:t>
            </a:r>
            <a:endParaRPr lang="en-US" sz="1200" dirty="0"/>
          </a:p>
          <a:p>
            <a:r>
              <a:rPr lang="en-US" sz="1200" dirty="0" smtClean="0"/>
              <a:t>Centers </a:t>
            </a:r>
            <a:r>
              <a:rPr lang="en-US" sz="1200" dirty="0"/>
              <a:t>for Disease Control and Prevention. </a:t>
            </a:r>
            <a:r>
              <a:rPr lang="en-US" sz="1200" dirty="0" smtClean="0"/>
              <a:t>(2016). Infection control in health care settings. </a:t>
            </a:r>
            <a:r>
              <a:rPr lang="en-US" sz="1200" dirty="0"/>
              <a:t>Retrieved from </a:t>
            </a:r>
            <a:r>
              <a:rPr lang="en-US" sz="1200" dirty="0">
                <a:hlinkClick r:id="rId4"/>
              </a:rPr>
              <a:t>https://www.cdc.gov/tb/topic/infectioncontrol</a:t>
            </a:r>
            <a:r>
              <a:rPr lang="en-US" sz="1200" dirty="0" smtClean="0">
                <a:hlinkClick r:id="rId4"/>
              </a:rPr>
              <a:t>/</a:t>
            </a:r>
            <a:r>
              <a:rPr lang="en-US" sz="1200" dirty="0" smtClean="0"/>
              <a:t> </a:t>
            </a:r>
          </a:p>
          <a:p>
            <a:r>
              <a:rPr lang="en-US" sz="1200" dirty="0"/>
              <a:t>Centers for Disease Control and Prevention. (2016). Introduction to contact investigation process. Retrieved from </a:t>
            </a:r>
            <a:r>
              <a:rPr lang="en-US" sz="1200" dirty="0">
                <a:hlinkClick r:id="rId5"/>
              </a:rPr>
              <a:t>https://www.cdc.gov/tb/education/skillscourse/default.htm</a:t>
            </a:r>
            <a:r>
              <a:rPr lang="en-US" sz="1200" dirty="0"/>
              <a:t> </a:t>
            </a:r>
          </a:p>
          <a:p>
            <a:r>
              <a:rPr lang="en-US" sz="1200" dirty="0" smtClean="0"/>
              <a:t>Centers for Disease Control and Prevention. (2016). Self-study </a:t>
            </a:r>
            <a:r>
              <a:rPr lang="en-US" sz="1200" dirty="0"/>
              <a:t>m</a:t>
            </a:r>
            <a:r>
              <a:rPr lang="en-US" sz="1200" dirty="0" smtClean="0"/>
              <a:t>odules on tuberculosis: Module 3: Targeted testing and the diagnosis of latent tuberculosis infection and tuberculosis disease. </a:t>
            </a:r>
            <a:r>
              <a:rPr lang="en-US" sz="1200" dirty="0"/>
              <a:t>Retrieved </a:t>
            </a:r>
            <a:r>
              <a:rPr lang="en-US" sz="1200" dirty="0" smtClean="0"/>
              <a:t>from </a:t>
            </a:r>
            <a:r>
              <a:rPr lang="en-US" sz="1200" dirty="0" smtClean="0">
                <a:hlinkClick r:id="rId6"/>
              </a:rPr>
              <a:t>https</a:t>
            </a:r>
            <a:r>
              <a:rPr lang="en-US" sz="1200" dirty="0">
                <a:hlinkClick r:id="rId6"/>
              </a:rPr>
              <a:t>://</a:t>
            </a:r>
            <a:r>
              <a:rPr lang="en-US" sz="1200" dirty="0" smtClean="0">
                <a:hlinkClick r:id="rId6"/>
              </a:rPr>
              <a:t>www.cdc.gov/tb/education/ssmodules/pdfs/tb_selfstudymodules_2015_module03.pdf</a:t>
            </a:r>
            <a:r>
              <a:rPr lang="en-US" sz="1200" dirty="0" smtClean="0"/>
              <a:t> </a:t>
            </a:r>
          </a:p>
          <a:p>
            <a:r>
              <a:rPr lang="en-US" sz="1200" dirty="0"/>
              <a:t>Centers for Disease Control and Prevention. </a:t>
            </a:r>
            <a:r>
              <a:rPr lang="en-US" sz="1200" dirty="0" smtClean="0"/>
              <a:t>(2014). </a:t>
            </a:r>
            <a:r>
              <a:rPr lang="en-US" sz="1200" dirty="0"/>
              <a:t>Self-study modules on tuberculosis:</a:t>
            </a:r>
            <a:r>
              <a:rPr lang="en-US" sz="1200" dirty="0" smtClean="0"/>
              <a:t> Module 8: Contact investigations for tuberculosis. </a:t>
            </a:r>
            <a:r>
              <a:rPr lang="en-US" sz="1200" dirty="0"/>
              <a:t>Retrieved </a:t>
            </a:r>
            <a:r>
              <a:rPr lang="en-US" sz="1200" dirty="0" smtClean="0"/>
              <a:t>from </a:t>
            </a:r>
            <a:r>
              <a:rPr lang="en-US" sz="1200" dirty="0">
                <a:hlinkClick r:id="rId7"/>
              </a:rPr>
              <a:t>https://</a:t>
            </a:r>
            <a:r>
              <a:rPr lang="en-US" sz="1200" dirty="0" smtClean="0">
                <a:hlinkClick r:id="rId7"/>
              </a:rPr>
              <a:t>www.cdc.gov/tb/education/ssmodules/pdfs/module8.pdf</a:t>
            </a:r>
            <a:r>
              <a:rPr lang="en-US" sz="1200" dirty="0" smtClean="0"/>
              <a:t> </a:t>
            </a:r>
          </a:p>
          <a:p>
            <a:r>
              <a:rPr lang="en-US" sz="1200" dirty="0" smtClean="0"/>
              <a:t>Clagett, C. (2015). Tuberculosis control principles and real world investigation lessons [PowerPoint slides].</a:t>
            </a:r>
          </a:p>
          <a:p>
            <a:r>
              <a:rPr lang="en-US" sz="1200" dirty="0" smtClean="0"/>
              <a:t>Department of the Army Medical Command (MEDCOM). (26 November 13). MEDCOM Regulation 40-64: The tuberculosis surveillance and control program.  </a:t>
            </a:r>
            <a:r>
              <a:rPr lang="en-US" sz="1200" dirty="0"/>
              <a:t>Retrieved from </a:t>
            </a:r>
            <a:r>
              <a:rPr lang="en-US" sz="1200" dirty="0">
                <a:hlinkClick r:id="rId8"/>
              </a:rPr>
              <a:t>https://</a:t>
            </a:r>
            <a:r>
              <a:rPr lang="en-US" sz="1200" dirty="0" smtClean="0">
                <a:hlinkClick r:id="rId8"/>
              </a:rPr>
              <a:t>www.health.mil/Policies/2013/11/26/Tuberculosis-Survillance-and-Control-Program</a:t>
            </a:r>
            <a:r>
              <a:rPr lang="en-US" sz="1200" dirty="0" smtClean="0"/>
              <a:t> </a:t>
            </a:r>
          </a:p>
          <a:p>
            <a:r>
              <a:rPr lang="en-US" sz="1200" dirty="0" smtClean="0"/>
              <a:t>Department of the Navy Bureau of Medicine and Surgery. (4 November 14), BUMEDINST 6224.8B. Tuberculosis Control Program.  </a:t>
            </a:r>
            <a:endParaRPr lang="en-US" sz="1200" dirty="0"/>
          </a:p>
          <a:p>
            <a:r>
              <a:rPr lang="en-US" sz="1200" dirty="0" smtClean="0"/>
              <a:t>Lesinsohn, D., Leonard, M., LoBue, P., Cohn, D., Daley, C., Desmond, E.,…Woods, G. (2017). Official american thoracic society/infectious diseases society of america/centers for disease control and prevention clinical practice guidelines: Diagnosis of tuberculosis in adults and children. </a:t>
            </a:r>
            <a:r>
              <a:rPr lang="en-US" sz="1200" i="1" dirty="0" smtClean="0"/>
              <a:t>Clinical Infectious Diseases, 64 </a:t>
            </a:r>
            <a:r>
              <a:rPr lang="en-US" sz="1200" dirty="0" smtClean="0"/>
              <a:t>(15 January), e1-e33.  </a:t>
            </a:r>
            <a:endParaRPr lang="en-US" sz="1200" dirty="0"/>
          </a:p>
          <a:p>
            <a:r>
              <a:rPr lang="en-US" sz="1200" dirty="0" smtClean="0"/>
              <a:t>Mancuso, J., Tobler, S., Eick, A., &amp; Olsen, C. (2010). An evaluation of the completeness and accuracy of active tuberculosis reporting in the united states military. </a:t>
            </a:r>
            <a:r>
              <a:rPr lang="en-US" sz="1200" i="1" dirty="0" smtClean="0"/>
              <a:t>International Journal of Tuberculosis and Lung Disease, 14</a:t>
            </a:r>
            <a:r>
              <a:rPr lang="en-US" sz="1200" dirty="0" smtClean="0"/>
              <a:t>(10), 1310-1315. </a:t>
            </a:r>
          </a:p>
          <a:p>
            <a:r>
              <a:rPr lang="en-US" sz="1200" dirty="0" smtClean="0"/>
              <a:t>Ono, M. (2017). Latent tuberculosis infection (LTBI) update 2017 [PowerPoint slides].</a:t>
            </a:r>
          </a:p>
          <a:p>
            <a:r>
              <a:rPr lang="en-US" sz="1200" dirty="0" smtClean="0"/>
              <a:t>Shuping, E. (2016). Occupational medicine and tuberculosis [PowerPoint slides].</a:t>
            </a:r>
          </a:p>
          <a:p>
            <a:r>
              <a:rPr lang="en-US" sz="1200" dirty="0" smtClean="0"/>
              <a:t>World Health Organization. (2016). Tuberculosis. Retrieved from </a:t>
            </a:r>
            <a:r>
              <a:rPr lang="en-US" sz="1200" dirty="0" smtClean="0">
                <a:hlinkClick r:id="rId9"/>
              </a:rPr>
              <a:t>http://www.who.int/mediacentre/factsheets/fs104/en/</a:t>
            </a:r>
            <a:r>
              <a:rPr lang="en-US" sz="1200" dirty="0" smtClean="0"/>
              <a:t> </a:t>
            </a:r>
            <a:endParaRPr lang="en-US" sz="1200" dirty="0"/>
          </a:p>
        </p:txBody>
      </p:sp>
      <p:sp>
        <p:nvSpPr>
          <p:cNvPr id="4" name="Slide Number Placeholder 3"/>
          <p:cNvSpPr>
            <a:spLocks noGrp="1"/>
          </p:cNvSpPr>
          <p:nvPr>
            <p:ph type="sldNum" sz="quarter" idx="10"/>
          </p:nvPr>
        </p:nvSpPr>
        <p:spPr/>
        <p:txBody>
          <a:bodyPr/>
          <a:lstStyle/>
          <a:p>
            <a:fld id="{09C0F965-679E-4964-9AA4-302CAD5CC36B}" type="slidenum">
              <a:rPr lang="en-US" smtClean="0"/>
              <a:pPr/>
              <a:t>46</a:t>
            </a:fld>
            <a:endParaRPr lang="en-US" dirty="0"/>
          </a:p>
        </p:txBody>
      </p:sp>
    </p:spTree>
    <p:extLst>
      <p:ext uri="{BB962C8B-B14F-4D97-AF65-F5344CB8AC3E}">
        <p14:creationId xmlns:p14="http://schemas.microsoft.com/office/powerpoint/2010/main" val="34701656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68680" y="83419"/>
            <a:ext cx="7246620" cy="640080"/>
          </a:xfrm>
        </p:spPr>
        <p:txBody>
          <a:bodyPr>
            <a:normAutofit/>
          </a:bodyPr>
          <a:lstStyle/>
          <a:p>
            <a:r>
              <a:rPr lang="en-US" sz="3200" dirty="0" smtClean="0"/>
              <a:t>Worldwide TB Case Rates 2015</a:t>
            </a:r>
            <a:endParaRPr lang="en-US" sz="3200" dirty="0"/>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51560" y="1001712"/>
            <a:ext cx="7018020" cy="5460545"/>
          </a:xfrm>
        </p:spPr>
      </p:pic>
      <p:sp>
        <p:nvSpPr>
          <p:cNvPr id="2" name="Slide Number Placeholder 1"/>
          <p:cNvSpPr>
            <a:spLocks noGrp="1"/>
          </p:cNvSpPr>
          <p:nvPr>
            <p:ph type="sldNum" sz="quarter" idx="10"/>
          </p:nvPr>
        </p:nvSpPr>
        <p:spPr>
          <a:xfrm>
            <a:off x="7010400" y="6510276"/>
            <a:ext cx="2133600" cy="365125"/>
          </a:xfrm>
        </p:spPr>
        <p:txBody>
          <a:bodyPr/>
          <a:lstStyle/>
          <a:p>
            <a:fld id="{09C0F965-679E-4964-9AA4-302CAD5CC36B}" type="slidenum">
              <a:rPr lang="en-US" smtClean="0"/>
              <a:pPr/>
              <a:t>5</a:t>
            </a:fld>
            <a:endParaRPr lang="en-US" dirty="0"/>
          </a:p>
        </p:txBody>
      </p:sp>
    </p:spTree>
    <p:extLst>
      <p:ext uri="{BB962C8B-B14F-4D97-AF65-F5344CB8AC3E}">
        <p14:creationId xmlns:p14="http://schemas.microsoft.com/office/powerpoint/2010/main" val="3617527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776" y="91440"/>
            <a:ext cx="7177544" cy="640080"/>
          </a:xfrm>
        </p:spPr>
        <p:txBody>
          <a:bodyPr>
            <a:noAutofit/>
          </a:bodyPr>
          <a:lstStyle/>
          <a:p>
            <a:r>
              <a:rPr lang="en-US" sz="3200" dirty="0" smtClean="0"/>
              <a:t>TB Incidence in the US, 2010-15</a:t>
            </a:r>
            <a:endParaRPr lang="en-US"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056194873"/>
              </p:ext>
            </p:extLst>
          </p:nvPr>
        </p:nvGraphicFramePr>
        <p:xfrm>
          <a:off x="496888" y="1458912"/>
          <a:ext cx="8229600" cy="4130357"/>
        </p:xfrm>
        <a:graphic>
          <a:graphicData uri="http://schemas.openxmlformats.org/drawingml/2006/table">
            <a:tbl>
              <a:tblPr firstRow="1" bandRow="1">
                <a:tableStyleId>{5C22544A-7EE6-4342-B048-85BDC9FD1C3A}</a:tableStyleId>
              </a:tblPr>
              <a:tblGrid>
                <a:gridCol w="2743200"/>
                <a:gridCol w="2743200"/>
                <a:gridCol w="2743200"/>
              </a:tblGrid>
              <a:tr h="590051">
                <a:tc>
                  <a:txBody>
                    <a:bodyPr/>
                    <a:lstStyle/>
                    <a:p>
                      <a:r>
                        <a:rPr lang="en-US" dirty="0" smtClean="0"/>
                        <a:t>Year</a:t>
                      </a:r>
                      <a:endParaRPr lang="en-US" dirty="0"/>
                    </a:p>
                  </a:txBody>
                  <a:tcPr/>
                </a:tc>
                <a:tc>
                  <a:txBody>
                    <a:bodyPr/>
                    <a:lstStyle/>
                    <a:p>
                      <a:r>
                        <a:rPr lang="en-US" dirty="0" smtClean="0"/>
                        <a:t>Number</a:t>
                      </a:r>
                      <a:endParaRPr lang="en-US" dirty="0"/>
                    </a:p>
                  </a:txBody>
                  <a:tcPr/>
                </a:tc>
                <a:tc>
                  <a:txBody>
                    <a:bodyPr/>
                    <a:lstStyle/>
                    <a:p>
                      <a:r>
                        <a:rPr lang="en-US" dirty="0" smtClean="0"/>
                        <a:t>Rate</a:t>
                      </a:r>
                      <a:r>
                        <a:rPr lang="en-US" baseline="0" dirty="0" smtClean="0"/>
                        <a:t> *</a:t>
                      </a:r>
                      <a:endParaRPr lang="en-US" dirty="0"/>
                    </a:p>
                  </a:txBody>
                  <a:tcPr/>
                </a:tc>
              </a:tr>
              <a:tr h="590051">
                <a:tc>
                  <a:txBody>
                    <a:bodyPr/>
                    <a:lstStyle/>
                    <a:p>
                      <a:r>
                        <a:rPr lang="en-US" dirty="0" smtClean="0"/>
                        <a:t>2015</a:t>
                      </a:r>
                      <a:endParaRPr lang="en-US" dirty="0"/>
                    </a:p>
                  </a:txBody>
                  <a:tcPr/>
                </a:tc>
                <a:tc>
                  <a:txBody>
                    <a:bodyPr/>
                    <a:lstStyle/>
                    <a:p>
                      <a:r>
                        <a:rPr lang="en-US" dirty="0" smtClean="0"/>
                        <a:t>9,557</a:t>
                      </a:r>
                      <a:endParaRPr lang="en-US" dirty="0"/>
                    </a:p>
                  </a:txBody>
                  <a:tcPr/>
                </a:tc>
                <a:tc>
                  <a:txBody>
                    <a:bodyPr/>
                    <a:lstStyle/>
                    <a:p>
                      <a:r>
                        <a:rPr lang="en-US" dirty="0" smtClean="0"/>
                        <a:t>3.0</a:t>
                      </a:r>
                      <a:endParaRPr lang="en-US" dirty="0"/>
                    </a:p>
                  </a:txBody>
                  <a:tcPr/>
                </a:tc>
              </a:tr>
              <a:tr h="590051">
                <a:tc>
                  <a:txBody>
                    <a:bodyPr/>
                    <a:lstStyle/>
                    <a:p>
                      <a:r>
                        <a:rPr lang="en-US" dirty="0" smtClean="0"/>
                        <a:t>2014</a:t>
                      </a:r>
                      <a:endParaRPr lang="en-US" dirty="0"/>
                    </a:p>
                  </a:txBody>
                  <a:tcPr/>
                </a:tc>
                <a:tc>
                  <a:txBody>
                    <a:bodyPr/>
                    <a:lstStyle/>
                    <a:p>
                      <a:r>
                        <a:rPr lang="en-US" dirty="0" smtClean="0"/>
                        <a:t>9,406</a:t>
                      </a:r>
                      <a:endParaRPr lang="en-US" dirty="0"/>
                    </a:p>
                  </a:txBody>
                  <a:tcPr/>
                </a:tc>
                <a:tc>
                  <a:txBody>
                    <a:bodyPr/>
                    <a:lstStyle/>
                    <a:p>
                      <a:r>
                        <a:rPr lang="en-US" dirty="0" smtClean="0"/>
                        <a:t>2.9</a:t>
                      </a:r>
                    </a:p>
                  </a:txBody>
                  <a:tcPr/>
                </a:tc>
              </a:tr>
              <a:tr h="590051">
                <a:tc>
                  <a:txBody>
                    <a:bodyPr/>
                    <a:lstStyle/>
                    <a:p>
                      <a:r>
                        <a:rPr lang="en-US" dirty="0" smtClean="0"/>
                        <a:t>2013</a:t>
                      </a:r>
                      <a:endParaRPr lang="en-US" dirty="0"/>
                    </a:p>
                  </a:txBody>
                  <a:tcPr/>
                </a:tc>
                <a:tc>
                  <a:txBody>
                    <a:bodyPr/>
                    <a:lstStyle/>
                    <a:p>
                      <a:r>
                        <a:rPr lang="en-US" dirty="0" smtClean="0"/>
                        <a:t>9,550</a:t>
                      </a:r>
                      <a:endParaRPr lang="en-US" dirty="0"/>
                    </a:p>
                  </a:txBody>
                  <a:tcPr/>
                </a:tc>
                <a:tc>
                  <a:txBody>
                    <a:bodyPr/>
                    <a:lstStyle/>
                    <a:p>
                      <a:r>
                        <a:rPr lang="en-US" dirty="0" smtClean="0"/>
                        <a:t>3.0</a:t>
                      </a:r>
                    </a:p>
                  </a:txBody>
                  <a:tcPr/>
                </a:tc>
              </a:tr>
              <a:tr h="590051">
                <a:tc>
                  <a:txBody>
                    <a:bodyPr/>
                    <a:lstStyle/>
                    <a:p>
                      <a:r>
                        <a:rPr lang="en-US" dirty="0" smtClean="0"/>
                        <a:t>2012</a:t>
                      </a:r>
                      <a:endParaRPr lang="en-US" dirty="0"/>
                    </a:p>
                  </a:txBody>
                  <a:tcPr/>
                </a:tc>
                <a:tc>
                  <a:txBody>
                    <a:bodyPr/>
                    <a:lstStyle/>
                    <a:p>
                      <a:r>
                        <a:rPr lang="en-US" dirty="0" smtClean="0"/>
                        <a:t>9,942</a:t>
                      </a:r>
                      <a:endParaRPr lang="en-US" dirty="0"/>
                    </a:p>
                  </a:txBody>
                  <a:tcPr/>
                </a:tc>
                <a:tc>
                  <a:txBody>
                    <a:bodyPr/>
                    <a:lstStyle/>
                    <a:p>
                      <a:r>
                        <a:rPr lang="en-US" dirty="0" smtClean="0"/>
                        <a:t>3.2</a:t>
                      </a:r>
                      <a:endParaRPr lang="en-US" dirty="0"/>
                    </a:p>
                  </a:txBody>
                  <a:tcPr/>
                </a:tc>
              </a:tr>
              <a:tr h="590051">
                <a:tc>
                  <a:txBody>
                    <a:bodyPr/>
                    <a:lstStyle/>
                    <a:p>
                      <a:r>
                        <a:rPr lang="en-US" dirty="0" smtClean="0"/>
                        <a:t>2011</a:t>
                      </a:r>
                      <a:endParaRPr lang="en-US" dirty="0"/>
                    </a:p>
                  </a:txBody>
                  <a:tcPr/>
                </a:tc>
                <a:tc>
                  <a:txBody>
                    <a:bodyPr/>
                    <a:lstStyle/>
                    <a:p>
                      <a:r>
                        <a:rPr lang="en-US" dirty="0" smtClean="0"/>
                        <a:t>10,510</a:t>
                      </a:r>
                      <a:endParaRPr lang="en-US" dirty="0"/>
                    </a:p>
                  </a:txBody>
                  <a:tcPr/>
                </a:tc>
                <a:tc>
                  <a:txBody>
                    <a:bodyPr/>
                    <a:lstStyle/>
                    <a:p>
                      <a:r>
                        <a:rPr lang="en-US" dirty="0" smtClean="0"/>
                        <a:t>3.4</a:t>
                      </a:r>
                      <a:endParaRPr lang="en-US" dirty="0"/>
                    </a:p>
                  </a:txBody>
                  <a:tcPr/>
                </a:tc>
              </a:tr>
              <a:tr h="590051">
                <a:tc>
                  <a:txBody>
                    <a:bodyPr/>
                    <a:lstStyle/>
                    <a:p>
                      <a:r>
                        <a:rPr lang="en-US" dirty="0" smtClean="0"/>
                        <a:t>2010</a:t>
                      </a:r>
                      <a:endParaRPr lang="en-US" dirty="0"/>
                    </a:p>
                  </a:txBody>
                  <a:tcPr/>
                </a:tc>
                <a:tc>
                  <a:txBody>
                    <a:bodyPr/>
                    <a:lstStyle/>
                    <a:p>
                      <a:r>
                        <a:rPr lang="en-US" dirty="0" smtClean="0"/>
                        <a:t>11,159</a:t>
                      </a:r>
                      <a:endParaRPr lang="en-US" dirty="0"/>
                    </a:p>
                  </a:txBody>
                  <a:tcPr/>
                </a:tc>
                <a:tc>
                  <a:txBody>
                    <a:bodyPr/>
                    <a:lstStyle/>
                    <a:p>
                      <a:r>
                        <a:rPr lang="en-US" dirty="0" smtClean="0"/>
                        <a:t>3.6</a:t>
                      </a:r>
                      <a:endParaRPr lang="en-US" dirty="0"/>
                    </a:p>
                  </a:txBody>
                  <a:tcPr/>
                </a:tc>
              </a:tr>
            </a:tbl>
          </a:graphicData>
        </a:graphic>
      </p:graphicFrame>
      <p:sp>
        <p:nvSpPr>
          <p:cNvPr id="4" name="Slide Number Placeholder 3"/>
          <p:cNvSpPr>
            <a:spLocks noGrp="1"/>
          </p:cNvSpPr>
          <p:nvPr>
            <p:ph type="sldNum" sz="quarter" idx="10"/>
          </p:nvPr>
        </p:nvSpPr>
        <p:spPr/>
        <p:txBody>
          <a:bodyPr/>
          <a:lstStyle/>
          <a:p>
            <a:fld id="{09C0F965-679E-4964-9AA4-302CAD5CC36B}" type="slidenum">
              <a:rPr lang="en-US" smtClean="0"/>
              <a:pPr/>
              <a:t>6</a:t>
            </a:fld>
            <a:endParaRPr lang="en-US" dirty="0"/>
          </a:p>
        </p:txBody>
      </p:sp>
      <p:sp>
        <p:nvSpPr>
          <p:cNvPr id="7" name="TextBox 6"/>
          <p:cNvSpPr txBox="1"/>
          <p:nvPr/>
        </p:nvSpPr>
        <p:spPr>
          <a:xfrm>
            <a:off x="502920" y="5726430"/>
            <a:ext cx="7475220" cy="369332"/>
          </a:xfrm>
          <a:prstGeom prst="rect">
            <a:avLst/>
          </a:prstGeom>
          <a:noFill/>
        </p:spPr>
        <p:txBody>
          <a:bodyPr wrap="square" rtlCol="0">
            <a:spAutoFit/>
          </a:bodyPr>
          <a:lstStyle/>
          <a:p>
            <a:r>
              <a:rPr lang="en-US" dirty="0" smtClean="0"/>
              <a:t>* TB Cases and Case Rates per 100,000 Population</a:t>
            </a:r>
            <a:endParaRPr lang="en-US" dirty="0"/>
          </a:p>
        </p:txBody>
      </p:sp>
      <p:sp>
        <p:nvSpPr>
          <p:cNvPr id="8" name="TextBox 7"/>
          <p:cNvSpPr txBox="1"/>
          <p:nvPr/>
        </p:nvSpPr>
        <p:spPr>
          <a:xfrm>
            <a:off x="8001000" y="6223276"/>
            <a:ext cx="1040130" cy="276999"/>
          </a:xfrm>
          <a:prstGeom prst="rect">
            <a:avLst/>
          </a:prstGeom>
          <a:noFill/>
        </p:spPr>
        <p:txBody>
          <a:bodyPr wrap="square" rtlCol="0">
            <a:spAutoFit/>
          </a:bodyPr>
          <a:lstStyle/>
          <a:p>
            <a:r>
              <a:rPr lang="en-US" sz="1200" dirty="0" smtClean="0"/>
              <a:t>(CDC, 2016)</a:t>
            </a:r>
            <a:endParaRPr lang="en-US" sz="1200" dirty="0"/>
          </a:p>
        </p:txBody>
      </p:sp>
    </p:spTree>
    <p:extLst>
      <p:ext uri="{BB962C8B-B14F-4D97-AF65-F5344CB8AC3E}">
        <p14:creationId xmlns:p14="http://schemas.microsoft.com/office/powerpoint/2010/main" val="9893640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sz="3200" dirty="0" smtClean="0"/>
              <a:t>What is TB?</a:t>
            </a:r>
            <a:endParaRPr lang="en-US" sz="3200" dirty="0"/>
          </a:p>
        </p:txBody>
      </p:sp>
      <p:sp>
        <p:nvSpPr>
          <p:cNvPr id="9" name="Content Placeholder 8"/>
          <p:cNvSpPr>
            <a:spLocks noGrp="1"/>
          </p:cNvSpPr>
          <p:nvPr>
            <p:ph idx="1"/>
          </p:nvPr>
        </p:nvSpPr>
        <p:spPr>
          <a:xfrm>
            <a:off x="496351" y="1424534"/>
            <a:ext cx="8230810" cy="4525863"/>
          </a:xfrm>
        </p:spPr>
        <p:txBody>
          <a:bodyPr/>
          <a:lstStyle/>
          <a:p>
            <a:r>
              <a:rPr lang="en-US" sz="2800" dirty="0" smtClean="0"/>
              <a:t>TB is a disease caused by the bacteria </a:t>
            </a:r>
            <a:r>
              <a:rPr lang="en-US" sz="2800" i="1" dirty="0" smtClean="0"/>
              <a:t>Mycobacterium tuberculosis </a:t>
            </a:r>
            <a:r>
              <a:rPr lang="en-US" sz="2800" dirty="0" smtClean="0"/>
              <a:t>(</a:t>
            </a:r>
            <a:r>
              <a:rPr lang="en-US" sz="2800" i="1" dirty="0" smtClean="0"/>
              <a:t>M. tuberculosis/Mtb</a:t>
            </a:r>
            <a:r>
              <a:rPr lang="en-US" sz="2800" dirty="0" smtClean="0"/>
              <a:t>).  </a:t>
            </a:r>
          </a:p>
          <a:p>
            <a:r>
              <a:rPr lang="en-US" sz="2800" dirty="0" smtClean="0"/>
              <a:t>TB </a:t>
            </a:r>
            <a:r>
              <a:rPr lang="en-US" sz="2800" dirty="0"/>
              <a:t>disease usually occurs in the lungs (pulmonary TB) but can also occur in other places in the body (</a:t>
            </a:r>
            <a:r>
              <a:rPr lang="en-US" sz="2800" dirty="0" smtClean="0"/>
              <a:t>extrapulmonary TB</a:t>
            </a:r>
            <a:r>
              <a:rPr lang="en-US" sz="2800" dirty="0"/>
              <a:t>) such as the kidney, spine,  brain, eyes, reproductive organs, etc</a:t>
            </a:r>
            <a:r>
              <a:rPr lang="en-US" sz="2800" dirty="0" smtClean="0"/>
              <a:t>.</a:t>
            </a:r>
            <a:endParaRPr lang="en-US" sz="2800" dirty="0"/>
          </a:p>
          <a:p>
            <a:r>
              <a:rPr lang="en-US" sz="2800" dirty="0"/>
              <a:t> If not treated properly, TB disease can be fatal</a:t>
            </a:r>
            <a:r>
              <a:rPr lang="en-US" sz="2800" dirty="0" smtClean="0"/>
              <a:t>. </a:t>
            </a:r>
          </a:p>
        </p:txBody>
      </p:sp>
      <p:sp>
        <p:nvSpPr>
          <p:cNvPr id="2" name="Slide Number Placeholder 1"/>
          <p:cNvSpPr>
            <a:spLocks noGrp="1"/>
          </p:cNvSpPr>
          <p:nvPr>
            <p:ph type="sldNum" sz="quarter" idx="10"/>
          </p:nvPr>
        </p:nvSpPr>
        <p:spPr/>
        <p:txBody>
          <a:bodyPr/>
          <a:lstStyle/>
          <a:p>
            <a:fld id="{09C0F965-679E-4964-9AA4-302CAD5CC36B}" type="slidenum">
              <a:rPr lang="en-US" smtClean="0"/>
              <a:pPr/>
              <a:t>7</a:t>
            </a:fld>
            <a:endParaRPr lang="en-US" dirty="0"/>
          </a:p>
        </p:txBody>
      </p:sp>
      <p:sp>
        <p:nvSpPr>
          <p:cNvPr id="6" name="TextBox 5"/>
          <p:cNvSpPr txBox="1"/>
          <p:nvPr/>
        </p:nvSpPr>
        <p:spPr>
          <a:xfrm>
            <a:off x="6617970" y="6209168"/>
            <a:ext cx="2514600" cy="276999"/>
          </a:xfrm>
          <a:prstGeom prst="rect">
            <a:avLst/>
          </a:prstGeom>
          <a:noFill/>
        </p:spPr>
        <p:txBody>
          <a:bodyPr wrap="square" rtlCol="0">
            <a:spAutoFit/>
          </a:bodyPr>
          <a:lstStyle/>
          <a:p>
            <a:r>
              <a:rPr lang="en-US" sz="1200" dirty="0" smtClean="0"/>
              <a:t>(World Health Organization, 2016)</a:t>
            </a:r>
            <a:endParaRPr lang="en-US" sz="1200" dirty="0"/>
          </a:p>
        </p:txBody>
      </p:sp>
    </p:spTree>
    <p:extLst>
      <p:ext uri="{BB962C8B-B14F-4D97-AF65-F5344CB8AC3E}">
        <p14:creationId xmlns:p14="http://schemas.microsoft.com/office/powerpoint/2010/main" val="12315837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sz="3200" dirty="0" smtClean="0"/>
              <a:t>What is TB?</a:t>
            </a:r>
            <a:endParaRPr lang="en-US" sz="3200" dirty="0"/>
          </a:p>
        </p:txBody>
      </p:sp>
      <p:sp>
        <p:nvSpPr>
          <p:cNvPr id="9" name="Content Placeholder 8"/>
          <p:cNvSpPr>
            <a:spLocks noGrp="1"/>
          </p:cNvSpPr>
          <p:nvPr>
            <p:ph idx="1"/>
          </p:nvPr>
        </p:nvSpPr>
        <p:spPr>
          <a:xfrm>
            <a:off x="4028221" y="1241654"/>
            <a:ext cx="5024339" cy="4525863"/>
          </a:xfrm>
        </p:spPr>
        <p:txBody>
          <a:bodyPr/>
          <a:lstStyle/>
          <a:p>
            <a:r>
              <a:rPr lang="en-US" sz="2400" dirty="0"/>
              <a:t>TB is spread from person to person through the air when a person with infectious TB disease coughs, sneezes, speaks, or sings</a:t>
            </a:r>
          </a:p>
          <a:p>
            <a:r>
              <a:rPr lang="en-US" sz="2400" dirty="0"/>
              <a:t>Tiny particles (droplet nuclei) containing M. tuberculosis may be expelled into the air and can remain suspended in the air for several hours</a:t>
            </a:r>
          </a:p>
          <a:p>
            <a:r>
              <a:rPr lang="en-US" sz="2400" dirty="0"/>
              <a:t>If another person inhales the infected droplet nuclei, transmission may occur </a:t>
            </a:r>
          </a:p>
        </p:txBody>
      </p:sp>
      <p:sp>
        <p:nvSpPr>
          <p:cNvPr id="2" name="Slide Number Placeholder 1"/>
          <p:cNvSpPr>
            <a:spLocks noGrp="1"/>
          </p:cNvSpPr>
          <p:nvPr>
            <p:ph type="sldNum" sz="quarter" idx="10"/>
          </p:nvPr>
        </p:nvSpPr>
        <p:spPr/>
        <p:txBody>
          <a:bodyPr/>
          <a:lstStyle/>
          <a:p>
            <a:fld id="{09C0F965-679E-4964-9AA4-302CAD5CC36B}" type="slidenum">
              <a:rPr lang="en-US" smtClean="0"/>
              <a:pPr/>
              <a:t>8</a:t>
            </a:fld>
            <a:endParaRPr lang="en-US"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048" y="2224086"/>
            <a:ext cx="3833002" cy="2245044"/>
          </a:xfrm>
          <a:prstGeom prst="rect">
            <a:avLst/>
          </a:prstGeom>
        </p:spPr>
      </p:pic>
      <p:sp>
        <p:nvSpPr>
          <p:cNvPr id="6" name="TextBox 5"/>
          <p:cNvSpPr txBox="1"/>
          <p:nvPr/>
        </p:nvSpPr>
        <p:spPr>
          <a:xfrm>
            <a:off x="6617970" y="6209168"/>
            <a:ext cx="2571750" cy="276999"/>
          </a:xfrm>
          <a:prstGeom prst="rect">
            <a:avLst/>
          </a:prstGeom>
          <a:noFill/>
        </p:spPr>
        <p:txBody>
          <a:bodyPr wrap="square" rtlCol="0">
            <a:spAutoFit/>
          </a:bodyPr>
          <a:lstStyle/>
          <a:p>
            <a:r>
              <a:rPr lang="en-US" sz="1200" dirty="0" smtClean="0"/>
              <a:t>(World Health Organization, 2016)</a:t>
            </a:r>
            <a:endParaRPr lang="en-US" sz="1200" dirty="0"/>
          </a:p>
        </p:txBody>
      </p:sp>
    </p:spTree>
    <p:extLst>
      <p:ext uri="{BB962C8B-B14F-4D97-AF65-F5344CB8AC3E}">
        <p14:creationId xmlns:p14="http://schemas.microsoft.com/office/powerpoint/2010/main" val="20378399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LTBI vs TB Disease</a:t>
            </a:r>
            <a:endParaRPr lang="en-US" sz="3200" dirty="0"/>
          </a:p>
        </p:txBody>
      </p:sp>
      <p:sp>
        <p:nvSpPr>
          <p:cNvPr id="4" name="Slide Number Placeholder 3"/>
          <p:cNvSpPr>
            <a:spLocks noGrp="1"/>
          </p:cNvSpPr>
          <p:nvPr>
            <p:ph type="sldNum" sz="quarter" idx="10"/>
          </p:nvPr>
        </p:nvSpPr>
        <p:spPr/>
        <p:txBody>
          <a:bodyPr/>
          <a:lstStyle/>
          <a:p>
            <a:fld id="{09C0F965-679E-4964-9AA4-302CAD5CC36B}" type="slidenum">
              <a:rPr lang="en-US" smtClean="0"/>
              <a:pPr/>
              <a:t>9</a:t>
            </a:fld>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130067616"/>
              </p:ext>
            </p:extLst>
          </p:nvPr>
        </p:nvGraphicFramePr>
        <p:xfrm>
          <a:off x="68580" y="910273"/>
          <a:ext cx="9029700" cy="5395188"/>
        </p:xfrm>
        <a:graphic>
          <a:graphicData uri="http://schemas.openxmlformats.org/drawingml/2006/table">
            <a:tbl>
              <a:tblPr firstRow="1" bandRow="1">
                <a:tableStyleId>{5C22544A-7EE6-4342-B048-85BDC9FD1C3A}</a:tableStyleId>
              </a:tblPr>
              <a:tblGrid>
                <a:gridCol w="4514850"/>
                <a:gridCol w="4514850"/>
              </a:tblGrid>
              <a:tr h="327812">
                <a:tc>
                  <a:txBody>
                    <a:bodyPr/>
                    <a:lstStyle/>
                    <a:p>
                      <a:r>
                        <a:rPr lang="en-US" dirty="0" smtClean="0"/>
                        <a:t>A Person</a:t>
                      </a:r>
                      <a:r>
                        <a:rPr lang="en-US" baseline="0" dirty="0" smtClean="0"/>
                        <a:t> with Latent TB Infection</a:t>
                      </a:r>
                      <a:endParaRPr lang="en-US" dirty="0"/>
                    </a:p>
                  </a:txBody>
                  <a:tcPr/>
                </a:tc>
                <a:tc>
                  <a:txBody>
                    <a:bodyPr/>
                    <a:lstStyle/>
                    <a:p>
                      <a:pPr marL="0" marR="0" indent="0" algn="l" defTabSz="864854" rtl="0" eaLnBrk="1" fontAlgn="auto" latinLnBrk="0" hangingPunct="1">
                        <a:lnSpc>
                          <a:spcPct val="100000"/>
                        </a:lnSpc>
                        <a:spcBef>
                          <a:spcPts val="0"/>
                        </a:spcBef>
                        <a:spcAft>
                          <a:spcPts val="0"/>
                        </a:spcAft>
                        <a:buClrTx/>
                        <a:buSzTx/>
                        <a:buFontTx/>
                        <a:buNone/>
                        <a:tabLst/>
                        <a:defRPr/>
                      </a:pPr>
                      <a:r>
                        <a:rPr lang="en-US" dirty="0" smtClean="0"/>
                        <a:t>A Person with TB Disease</a:t>
                      </a:r>
                    </a:p>
                  </a:txBody>
                  <a:tcPr/>
                </a:tc>
              </a:tr>
              <a:tr h="2636748">
                <a:tc>
                  <a:txBody>
                    <a:bodyPr/>
                    <a:lstStyle/>
                    <a:p>
                      <a:pPr marL="0" marR="0" indent="0" algn="l" defTabSz="864854" rtl="0" eaLnBrk="1" fontAlgn="auto" latinLnBrk="0" hangingPunct="1">
                        <a:lnSpc>
                          <a:spcPct val="100000"/>
                        </a:lnSpc>
                        <a:spcBef>
                          <a:spcPts val="0"/>
                        </a:spcBef>
                        <a:spcAft>
                          <a:spcPts val="0"/>
                        </a:spcAft>
                        <a:buClrTx/>
                        <a:buSzTx/>
                        <a:buFontTx/>
                        <a:buNone/>
                        <a:tabLst/>
                        <a:defRPr/>
                      </a:pPr>
                      <a:r>
                        <a:rPr lang="en-US" sz="1600" dirty="0" smtClean="0"/>
                        <a:t>Asymptomatic </a:t>
                      </a:r>
                    </a:p>
                    <a:p>
                      <a:endParaRPr lang="en-US" sz="1600" dirty="0"/>
                    </a:p>
                  </a:txBody>
                  <a:tcPr/>
                </a:tc>
                <a:tc>
                  <a:txBody>
                    <a:bodyPr/>
                    <a:lstStyle/>
                    <a:p>
                      <a:pPr marL="0" marR="0" indent="0" algn="l" defTabSz="864854" rtl="0" eaLnBrk="1" fontAlgn="auto" latinLnBrk="0" hangingPunct="1">
                        <a:lnSpc>
                          <a:spcPct val="100000"/>
                        </a:lnSpc>
                        <a:spcBef>
                          <a:spcPts val="0"/>
                        </a:spcBef>
                        <a:spcAft>
                          <a:spcPts val="0"/>
                        </a:spcAft>
                        <a:buClrTx/>
                        <a:buSzTx/>
                        <a:buFontTx/>
                        <a:buNone/>
                        <a:tabLst/>
                        <a:defRPr/>
                      </a:pPr>
                      <a:r>
                        <a:rPr lang="en-US" sz="1600" b="1" u="none" dirty="0" smtClean="0">
                          <a:solidFill>
                            <a:schemeClr val="tx1"/>
                          </a:solidFill>
                        </a:rPr>
                        <a:t>Has</a:t>
                      </a:r>
                      <a:r>
                        <a:rPr lang="en-US" sz="1600" b="1" u="none" dirty="0" smtClean="0">
                          <a:solidFill>
                            <a:srgbClr val="FF0000"/>
                          </a:solidFill>
                        </a:rPr>
                        <a:t> symptoms </a:t>
                      </a:r>
                      <a:r>
                        <a:rPr lang="en-US" sz="1600" b="1" u="none" dirty="0" smtClean="0"/>
                        <a:t>that may include: </a:t>
                      </a:r>
                      <a:r>
                        <a:rPr lang="en-US" sz="1600" b="1" u="sng" dirty="0" smtClean="0"/>
                        <a:t/>
                      </a:r>
                      <a:br>
                        <a:rPr lang="en-US" sz="1600" b="1" u="sng" dirty="0" smtClean="0"/>
                      </a:br>
                      <a:r>
                        <a:rPr lang="en-US" sz="1600" dirty="0" smtClean="0"/>
                        <a:t> ▪ a bad cough that lasts 3 weeks or longer </a:t>
                      </a:r>
                      <a:br>
                        <a:rPr lang="en-US" sz="1600" dirty="0" smtClean="0"/>
                      </a:br>
                      <a:r>
                        <a:rPr lang="en-US" sz="1600" dirty="0" smtClean="0"/>
                        <a:t>▪ pain in the chest </a:t>
                      </a:r>
                      <a:br>
                        <a:rPr lang="en-US" sz="1600" dirty="0" smtClean="0"/>
                      </a:br>
                      <a:r>
                        <a:rPr lang="en-US" sz="1600" dirty="0" smtClean="0"/>
                        <a:t>▪ coughing up blood or sputum</a:t>
                      </a:r>
                      <a:br>
                        <a:rPr lang="en-US" sz="1600" dirty="0" smtClean="0"/>
                      </a:br>
                      <a:r>
                        <a:rPr lang="en-US" sz="1600" dirty="0" smtClean="0"/>
                        <a:t>▪ weakness or fatigue </a:t>
                      </a:r>
                      <a:br>
                        <a:rPr lang="en-US" sz="1600" dirty="0" smtClean="0"/>
                      </a:br>
                      <a:r>
                        <a:rPr lang="en-US" sz="1600" dirty="0" smtClean="0"/>
                        <a:t>▪ weight loss </a:t>
                      </a:r>
                      <a:br>
                        <a:rPr lang="en-US" sz="1600" dirty="0" smtClean="0"/>
                      </a:br>
                      <a:r>
                        <a:rPr lang="en-US" sz="1600" dirty="0" smtClean="0"/>
                        <a:t>▪ no appetite </a:t>
                      </a:r>
                      <a:br>
                        <a:rPr lang="en-US" sz="1600" dirty="0" smtClean="0"/>
                      </a:br>
                      <a:r>
                        <a:rPr lang="en-US" sz="1600" dirty="0" smtClean="0"/>
                        <a:t>▪ chills </a:t>
                      </a:r>
                      <a:br>
                        <a:rPr lang="en-US" sz="1600" dirty="0" smtClean="0"/>
                      </a:br>
                      <a:r>
                        <a:rPr lang="en-US" sz="1600" dirty="0" smtClean="0"/>
                        <a:t>▪ fever </a:t>
                      </a:r>
                      <a:br>
                        <a:rPr lang="en-US" sz="1600" dirty="0" smtClean="0"/>
                      </a:br>
                      <a:r>
                        <a:rPr lang="en-US" sz="1600" dirty="0" smtClean="0"/>
                        <a:t>▪ sweating at night</a:t>
                      </a:r>
                    </a:p>
                  </a:txBody>
                  <a:tcPr/>
                </a:tc>
              </a:tr>
              <a:tr h="327812">
                <a:tc>
                  <a:txBody>
                    <a:bodyPr/>
                    <a:lstStyle/>
                    <a:p>
                      <a:r>
                        <a:rPr lang="en-US" sz="1600" dirty="0" smtClean="0"/>
                        <a:t>Does not feel sick</a:t>
                      </a:r>
                      <a:endParaRPr lang="en-US" sz="1600" dirty="0"/>
                    </a:p>
                  </a:txBody>
                  <a:tcPr/>
                </a:tc>
                <a:tc>
                  <a:txBody>
                    <a:bodyPr/>
                    <a:lstStyle/>
                    <a:p>
                      <a:r>
                        <a:rPr lang="en-US" sz="1600" dirty="0" smtClean="0"/>
                        <a:t>Usually feels sick</a:t>
                      </a:r>
                      <a:endParaRPr lang="en-US" sz="1600" dirty="0"/>
                    </a:p>
                  </a:txBody>
                  <a:tcPr/>
                </a:tc>
              </a:tr>
              <a:tr h="327812">
                <a:tc>
                  <a:txBody>
                    <a:bodyPr/>
                    <a:lstStyle/>
                    <a:p>
                      <a:r>
                        <a:rPr lang="en-US" sz="1600" dirty="0" smtClean="0"/>
                        <a:t>Cannot spread TB bacteria to others</a:t>
                      </a:r>
                      <a:endParaRPr lang="en-US" sz="1600" dirty="0"/>
                    </a:p>
                  </a:txBody>
                  <a:tcPr/>
                </a:tc>
                <a:tc>
                  <a:txBody>
                    <a:bodyPr/>
                    <a:lstStyle/>
                    <a:p>
                      <a:r>
                        <a:rPr lang="en-US" sz="1600" dirty="0" smtClean="0"/>
                        <a:t>May spread TB bacteria to others</a:t>
                      </a:r>
                      <a:endParaRPr lang="en-US" sz="1600" dirty="0"/>
                    </a:p>
                  </a:txBody>
                  <a:tcPr/>
                </a:tc>
              </a:tr>
              <a:tr h="570108">
                <a:tc>
                  <a:txBody>
                    <a:bodyPr/>
                    <a:lstStyle/>
                    <a:p>
                      <a:r>
                        <a:rPr lang="en-US" sz="1600" dirty="0" smtClean="0"/>
                        <a:t>Usually has a skin test or blood test result indicating TB infection</a:t>
                      </a:r>
                      <a:endParaRPr lang="en-US" sz="1600" dirty="0"/>
                    </a:p>
                  </a:txBody>
                  <a:tcPr/>
                </a:tc>
                <a:tc>
                  <a:txBody>
                    <a:bodyPr/>
                    <a:lstStyle/>
                    <a:p>
                      <a:pPr marL="0" marR="0" indent="0" algn="l" defTabSz="864854" rtl="0" eaLnBrk="1" fontAlgn="auto" latinLnBrk="0" hangingPunct="1">
                        <a:lnSpc>
                          <a:spcPct val="100000"/>
                        </a:lnSpc>
                        <a:spcBef>
                          <a:spcPts val="0"/>
                        </a:spcBef>
                        <a:spcAft>
                          <a:spcPts val="0"/>
                        </a:spcAft>
                        <a:buClrTx/>
                        <a:buSzTx/>
                        <a:buFontTx/>
                        <a:buNone/>
                        <a:tabLst/>
                        <a:defRPr/>
                      </a:pPr>
                      <a:r>
                        <a:rPr lang="en-US" sz="1600" dirty="0" smtClean="0"/>
                        <a:t>Usually has a skin test or blood test result indicating TB infection</a:t>
                      </a:r>
                    </a:p>
                  </a:txBody>
                  <a:tcPr/>
                </a:tc>
              </a:tr>
              <a:tr h="570108">
                <a:tc>
                  <a:txBody>
                    <a:bodyPr/>
                    <a:lstStyle/>
                    <a:p>
                      <a:r>
                        <a:rPr lang="en-US" sz="1600" dirty="0" smtClean="0"/>
                        <a:t>Has a normal chest x-ray (CXR)</a:t>
                      </a:r>
                      <a:r>
                        <a:rPr lang="en-US" sz="1600" baseline="0" dirty="0" smtClean="0"/>
                        <a:t> </a:t>
                      </a:r>
                      <a:r>
                        <a:rPr lang="en-US" sz="1600" dirty="0" smtClean="0"/>
                        <a:t> and a negative sputum smear</a:t>
                      </a:r>
                      <a:endParaRPr lang="en-US" sz="1600" dirty="0"/>
                    </a:p>
                  </a:txBody>
                  <a:tcPr/>
                </a:tc>
                <a:tc>
                  <a:txBody>
                    <a:bodyPr/>
                    <a:lstStyle/>
                    <a:p>
                      <a:r>
                        <a:rPr lang="en-US" sz="1600" dirty="0" smtClean="0"/>
                        <a:t>May have an abnormal CXR, or positive sputum smear or culture</a:t>
                      </a:r>
                      <a:endParaRPr lang="en-US" sz="1600" dirty="0"/>
                    </a:p>
                  </a:txBody>
                  <a:tcPr/>
                </a:tc>
              </a:tr>
              <a:tr h="570108">
                <a:tc>
                  <a:txBody>
                    <a:bodyPr/>
                    <a:lstStyle/>
                    <a:p>
                      <a:pPr marL="0" marR="0" indent="0" algn="l" defTabSz="864854" rtl="0" eaLnBrk="1" fontAlgn="auto" latinLnBrk="0" hangingPunct="1">
                        <a:lnSpc>
                          <a:spcPct val="100000"/>
                        </a:lnSpc>
                        <a:spcBef>
                          <a:spcPts val="0"/>
                        </a:spcBef>
                        <a:spcAft>
                          <a:spcPts val="0"/>
                        </a:spcAft>
                        <a:buClrTx/>
                        <a:buSzTx/>
                        <a:buFontTx/>
                        <a:buNone/>
                        <a:tabLst/>
                        <a:defRPr/>
                      </a:pPr>
                      <a:r>
                        <a:rPr lang="en-US" sz="1600" dirty="0" smtClean="0"/>
                        <a:t>Needs treatment for latent TB infection to prevent active TB disease</a:t>
                      </a:r>
                    </a:p>
                  </a:txBody>
                  <a:tcPr/>
                </a:tc>
                <a:tc>
                  <a:txBody>
                    <a:bodyPr/>
                    <a:lstStyle/>
                    <a:p>
                      <a:r>
                        <a:rPr lang="en-US" sz="1600" dirty="0" smtClean="0"/>
                        <a:t>Needs treatment to treat active TB disease</a:t>
                      </a:r>
                      <a:endParaRPr lang="en-US" sz="1600" dirty="0"/>
                    </a:p>
                  </a:txBody>
                  <a:tcPr/>
                </a:tc>
              </a:tr>
            </a:tbl>
          </a:graphicData>
        </a:graphic>
      </p:graphicFrame>
      <p:sp>
        <p:nvSpPr>
          <p:cNvPr id="5" name="TextBox 4"/>
          <p:cNvSpPr txBox="1"/>
          <p:nvPr/>
        </p:nvSpPr>
        <p:spPr>
          <a:xfrm>
            <a:off x="8001000" y="6268996"/>
            <a:ext cx="1040130" cy="276999"/>
          </a:xfrm>
          <a:prstGeom prst="rect">
            <a:avLst/>
          </a:prstGeom>
          <a:noFill/>
        </p:spPr>
        <p:txBody>
          <a:bodyPr wrap="square" rtlCol="0">
            <a:spAutoFit/>
          </a:bodyPr>
          <a:lstStyle/>
          <a:p>
            <a:r>
              <a:rPr lang="en-US" sz="1200" dirty="0" smtClean="0"/>
              <a:t>(CDC, 2013)</a:t>
            </a:r>
            <a:endParaRPr lang="en-US" sz="1200" dirty="0"/>
          </a:p>
        </p:txBody>
      </p:sp>
    </p:spTree>
    <p:extLst>
      <p:ext uri="{BB962C8B-B14F-4D97-AF65-F5344CB8AC3E}">
        <p14:creationId xmlns:p14="http://schemas.microsoft.com/office/powerpoint/2010/main" val="1079704154"/>
      </p:ext>
    </p:extLst>
  </p:cSld>
  <p:clrMapOvr>
    <a:masterClrMapping/>
  </p:clrMapOvr>
  <p:timing>
    <p:tnLst>
      <p:par>
        <p:cTn id="1" dur="indefinite" restart="never" nodeType="tmRoot"/>
      </p:par>
    </p:tnLst>
  </p:timing>
</p:sld>
</file>

<file path=ppt/theme/theme1.xml><?xml version="1.0" encoding="utf-8"?>
<a:theme xmlns:a="http://schemas.openxmlformats.org/drawingml/2006/main" name="APHC template">
  <a:themeElements>
    <a:clrScheme name="PHC 2015">
      <a:dk1>
        <a:srgbClr val="000000"/>
      </a:dk1>
      <a:lt1>
        <a:srgbClr val="FFFFFF"/>
      </a:lt1>
      <a:dk2>
        <a:srgbClr val="FFFFFF"/>
      </a:dk2>
      <a:lt2>
        <a:srgbClr val="AEA372"/>
      </a:lt2>
      <a:accent1>
        <a:srgbClr val="551323"/>
      </a:accent1>
      <a:accent2>
        <a:srgbClr val="E8E5D8"/>
      </a:accent2>
      <a:accent3>
        <a:srgbClr val="D6D0B8"/>
      </a:accent3>
      <a:accent4>
        <a:srgbClr val="CEC6AA"/>
      </a:accent4>
      <a:accent5>
        <a:srgbClr val="DCD7C2"/>
      </a:accent5>
      <a:accent6>
        <a:srgbClr val="B8AE82"/>
      </a:accent6>
      <a:hlink>
        <a:srgbClr val="000000"/>
      </a:hlink>
      <a:folHlink>
        <a:srgbClr val="A5A5A5"/>
      </a:folHlink>
    </a:clrScheme>
    <a:fontScheme name="Default Design">
      <a:majorFont>
        <a:latin typeface="Arial"/>
        <a:ea typeface=""/>
        <a:cs typeface=""/>
      </a:majorFont>
      <a:minorFont>
        <a:latin typeface="Arial"/>
        <a:ea typeface=""/>
        <a:cs typeface=""/>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66788" rtl="0" eaLnBrk="1" fontAlgn="base" latinLnBrk="0" hangingPunct="1">
          <a:lnSpc>
            <a:spcPct val="100000"/>
          </a:lnSpc>
          <a:spcBef>
            <a:spcPct val="0"/>
          </a:spcBef>
          <a:spcAft>
            <a:spcPct val="0"/>
          </a:spcAft>
          <a:buClrTx/>
          <a:buSzTx/>
          <a:buFontTx/>
          <a:buNone/>
          <a:tabLst/>
          <a:defRPr kumimoji="0" lang="en-US" sz="19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66788" rtl="0" eaLnBrk="1" fontAlgn="base" latinLnBrk="0" hangingPunct="1">
          <a:lnSpc>
            <a:spcPct val="100000"/>
          </a:lnSpc>
          <a:spcBef>
            <a:spcPct val="0"/>
          </a:spcBef>
          <a:spcAft>
            <a:spcPct val="0"/>
          </a:spcAft>
          <a:buClrTx/>
          <a:buSzTx/>
          <a:buFontTx/>
          <a:buNone/>
          <a:tabLst/>
          <a:defRPr kumimoji="0" lang="en-US" sz="19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B11A16791065F4A8DA2A8226EDB565E" ma:contentTypeVersion="2" ma:contentTypeDescription="Create a new document." ma:contentTypeScope="" ma:versionID="b4ef3fd51140791651ee7628d37f8c1a">
  <xsd:schema xmlns:xsd="http://www.w3.org/2001/XMLSchema" xmlns:xs="http://www.w3.org/2001/XMLSchema" xmlns:p="http://schemas.microsoft.com/office/2006/metadata/properties" xmlns:ns1="http://schemas.microsoft.com/sharepoint/v3" xmlns:ns2="e476992b-94a4-43ef-b35b-7935c738f5d9" xmlns:ns3="81401879-d9aa-4c6c-821f-799398ce3523" targetNamespace="http://schemas.microsoft.com/office/2006/metadata/properties" ma:root="true" ma:fieldsID="e8203e3cb38be3642f5e448552222bd1" ns1:_="" ns2:_="" ns3:_="">
    <xsd:import namespace="http://schemas.microsoft.com/sharepoint/v3"/>
    <xsd:import namespace="e476992b-94a4-43ef-b35b-7935c738f5d9"/>
    <xsd:import namespace="81401879-d9aa-4c6c-821f-799398ce3523"/>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element ref="ns3: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476992b-94a4-43ef-b35b-7935c738f5d9"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81401879-d9aa-4c6c-821f-799398ce3523" elementFormDefault="qualified">
    <xsd:import namespace="http://schemas.microsoft.com/office/2006/documentManagement/types"/>
    <xsd:import namespace="http://schemas.microsoft.com/office/infopath/2007/PartnerControls"/>
    <xsd:element name="Category" ma:index="13" nillable="true" ma:displayName="Category" ma:default="about-us" ma:format="Dropdown" ma:internalName="Category">
      <xsd:simpleType>
        <xsd:restriction base="dms:Choice">
          <xsd:enumeration value="about-us"/>
          <xsd:enumeration value="admin"/>
          <xsd:enumeration value="alerts"/>
          <xsd:enumeration value="annual-awards"/>
          <xsd:enumeration value="comprehensive-industrial-hygiene-labs"/>
          <xsd:enumeration value="deployment-health"/>
          <xsd:enumeration value="education-and-training"/>
          <xsd:enumeration value="environmental-programs"/>
          <xsd:enumeration value="epi-data-center"/>
          <xsd:enumeration value="expeditionary-platforms"/>
          <xsd:enumeration value="health-analysis"/>
          <xsd:enumeration value="health-promotion-wellness"/>
          <xsd:enumeration value="home-page"/>
          <xsd:enumeration value="industrial-hygiene"/>
          <xsd:enumeration value="LGuide"/>
          <xsd:enumeration value="mobile"/>
          <xsd:enumeration value="navigation"/>
          <xsd:enumeration value="navy-drug-screening-labs"/>
          <xsd:enumeration value="nbimc"/>
          <xsd:enumeration value="ndc"/>
          <xsd:enumeration value="nece"/>
          <xsd:enumeration value="nepmu-2"/>
          <xsd:enumeration value="nepmu-5"/>
          <xsd:enumeration value="nepmu-6"/>
          <xsd:enumeration value="nepmu-7"/>
          <xsd:enumeration value="news"/>
          <xsd:enumeration value="newsalerts"/>
          <xsd:enumeration value="oem"/>
          <xsd:enumeration value="policy-and-instruction"/>
          <xsd:enumeration value="program-and-policy-support"/>
          <xsd:enumeration value="Wounded-Ill-Injur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Category xmlns="81401879-d9aa-4c6c-821f-799398ce3523">program-and-policy-support</Category>
    <PublishingExpirationDate xmlns="http://schemas.microsoft.com/sharepoint/v3" xsi:nil="true"/>
    <PublishingStartDate xmlns="http://schemas.microsoft.com/sharepoint/v3" xsi:nil="true"/>
    <_dlc_DocId xmlns="e476992b-94a4-43ef-b35b-7935c738f5d9">HVW2YZZCCH7A-3-7507</_dlc_DocId>
    <_dlc_DocIdUrl xmlns="e476992b-94a4-43ef-b35b-7935c738f5d9">
      <Url>https://admin.med.navy.mil/sites/nmcphc/_layouts/DocIdRedir.aspx?ID=HVW2YZZCCH7A-3-7507</Url>
      <Description>HVW2YZZCCH7A-3-7507</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CABCDBA3-ED0C-410D-B508-E4B444E6A68B}"/>
</file>

<file path=customXml/itemProps2.xml><?xml version="1.0" encoding="utf-8"?>
<ds:datastoreItem xmlns:ds="http://schemas.openxmlformats.org/officeDocument/2006/customXml" ds:itemID="{B201D1B7-7C4B-4FF0-988C-DD4A8230814E}"/>
</file>

<file path=customXml/itemProps3.xml><?xml version="1.0" encoding="utf-8"?>
<ds:datastoreItem xmlns:ds="http://schemas.openxmlformats.org/officeDocument/2006/customXml" ds:itemID="{4CFC081E-0170-43E9-8F7B-8BECF4549869}"/>
</file>

<file path=customXml/itemProps4.xml><?xml version="1.0" encoding="utf-8"?>
<ds:datastoreItem xmlns:ds="http://schemas.openxmlformats.org/officeDocument/2006/customXml" ds:itemID="{082BB33E-DCF3-4935-881D-85849F8A12B9}"/>
</file>

<file path=docProps/app.xml><?xml version="1.0" encoding="utf-8"?>
<Properties xmlns="http://schemas.openxmlformats.org/officeDocument/2006/extended-properties" xmlns:vt="http://schemas.openxmlformats.org/officeDocument/2006/docPropsVTypes">
  <Template/>
  <TotalTime>6928</TotalTime>
  <Words>4814</Words>
  <Application>Microsoft Office PowerPoint</Application>
  <PresentationFormat>On-screen Show (4:3)</PresentationFormat>
  <Paragraphs>579</Paragraphs>
  <Slides>46</Slides>
  <Notes>18</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46</vt:i4>
      </vt:variant>
    </vt:vector>
  </HeadingPairs>
  <TitlesOfParts>
    <vt:vector size="48" baseType="lpstr">
      <vt:lpstr>Arial</vt:lpstr>
      <vt:lpstr>APHC template</vt:lpstr>
      <vt:lpstr>Announcements</vt:lpstr>
      <vt:lpstr>Tuberculosis Surveillance and Control</vt:lpstr>
      <vt:lpstr>Learning Objectives</vt:lpstr>
      <vt:lpstr>Key Facts</vt:lpstr>
      <vt:lpstr>Worldwide TB Case Rates 2015</vt:lpstr>
      <vt:lpstr>TB Incidence in the US, 2010-15</vt:lpstr>
      <vt:lpstr>What is TB?</vt:lpstr>
      <vt:lpstr>What is TB?</vt:lpstr>
      <vt:lpstr>LTBI vs TB Disease</vt:lpstr>
      <vt:lpstr>TB Disease in U.S. Military</vt:lpstr>
      <vt:lpstr>Target Testing for LTBI (1/2)</vt:lpstr>
      <vt:lpstr>Target Testing for LTBI (2/2)</vt:lpstr>
      <vt:lpstr>Types of LTBI Testing</vt:lpstr>
      <vt:lpstr>Which LTBI Test is Best?</vt:lpstr>
      <vt:lpstr>Evaluation and Referral</vt:lpstr>
      <vt:lpstr>Suspected Active TB Cases</vt:lpstr>
      <vt:lpstr>Acid-Fast Bacilli (AFB) Smear</vt:lpstr>
      <vt:lpstr>Nucleic Acid Amplification Test (NAAT)</vt:lpstr>
      <vt:lpstr>Culture</vt:lpstr>
      <vt:lpstr>Armed Forces RME  Pulmonary TB Clinical Case Definition</vt:lpstr>
      <vt:lpstr>Pulmonary TB DRSi Reporting Criteria</vt:lpstr>
      <vt:lpstr>Entering into DRSi (1/4)</vt:lpstr>
      <vt:lpstr>Entering into DRSi (2/4) </vt:lpstr>
      <vt:lpstr>Entering into DRSi (3/4)</vt:lpstr>
      <vt:lpstr>Entering into DRSi (4/4)</vt:lpstr>
      <vt:lpstr>TB Contact Investigation</vt:lpstr>
      <vt:lpstr>Who is Responsible for  TB Contact Investigations?</vt:lpstr>
      <vt:lpstr>Who are TB Contacts?</vt:lpstr>
      <vt:lpstr>TB Transmission Factors </vt:lpstr>
      <vt:lpstr>1. Infectiousness of Person with TB Disease</vt:lpstr>
      <vt:lpstr>2. Duration and Frequency of Exposure</vt:lpstr>
      <vt:lpstr>3. Environment in Which Exposure Occurred</vt:lpstr>
      <vt:lpstr>Prioritizing Contacts</vt:lpstr>
      <vt:lpstr>Risk of Developing TB Disease</vt:lpstr>
      <vt:lpstr>Risk Factors for Developing TB Disease</vt:lpstr>
      <vt:lpstr>Contacts Exposed to TB</vt:lpstr>
      <vt:lpstr>Importance of  TB Contact Investigation</vt:lpstr>
      <vt:lpstr>LTBI Treatment</vt:lpstr>
      <vt:lpstr>TB Disease Treatment</vt:lpstr>
      <vt:lpstr>Drug-Resistant TB</vt:lpstr>
      <vt:lpstr>Multi-Drug Resistant (MDR) and  Extensively Drug-Resistant (XDR) TB</vt:lpstr>
      <vt:lpstr>Types of Drug Resistance</vt:lpstr>
      <vt:lpstr>TB Prevention and Control</vt:lpstr>
      <vt:lpstr>Summary</vt:lpstr>
      <vt:lpstr>Questions/Service POCs</vt:lpstr>
      <vt:lpstr>References</vt:lpstr>
    </vt:vector>
  </TitlesOfParts>
  <Company>OTSG, U.S. Army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Tuberculosis Contact Invesigations</dc:title>
  <dc:creator>Heidi A. Pampel</dc:creator>
  <cp:lastModifiedBy>Gibson, Kelly Mr CTR US USA MEDCOM PHC</cp:lastModifiedBy>
  <cp:revision>337</cp:revision>
  <cp:lastPrinted>2017-03-23T20:22:41Z</cp:lastPrinted>
  <dcterms:created xsi:type="dcterms:W3CDTF">2006-01-23T14:59:19Z</dcterms:created>
  <dcterms:modified xsi:type="dcterms:W3CDTF">2017-03-27T20:21:33Z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0x0101007B11A16791065F4A8DA2A8226EDB565E</vt:lpwstr>
  </property>
  <property fmtid="{D5CDD505-2E9C-101B-9397-08002B2CF9AE}" pid="3" name="_dlc_DocIdItemGuid">
    <vt:lpwstr>be172bef-cad8-416d-92de-24d326005ab6</vt:lpwstr>
  </property>
</Properties>
</file>