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66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presentation.xml" ContentType="application/vnd.openxmlformats-officedocument.presentationml.presentation.main+xml"/>
  <Override PartName="/ppt/slides/slide65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Layouts/slideLayout4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0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5" r:id="rId2"/>
    <p:sldMasterId id="2147483722" r:id="rId3"/>
    <p:sldMasterId id="2147483729" r:id="rId4"/>
    <p:sldMasterId id="2147483735" r:id="rId5"/>
    <p:sldMasterId id="2147483741" r:id="rId6"/>
    <p:sldMasterId id="2147483748" r:id="rId7"/>
    <p:sldMasterId id="2147483756" r:id="rId8"/>
  </p:sldMasterIdLst>
  <p:notesMasterIdLst>
    <p:notesMasterId r:id="rId77"/>
  </p:notesMasterIdLst>
  <p:handoutMasterIdLst>
    <p:handoutMasterId r:id="rId78"/>
  </p:handoutMasterIdLst>
  <p:sldIdLst>
    <p:sldId id="366" r:id="rId9"/>
    <p:sldId id="259" r:id="rId10"/>
    <p:sldId id="367" r:id="rId11"/>
    <p:sldId id="265" r:id="rId12"/>
    <p:sldId id="368" r:id="rId13"/>
    <p:sldId id="369" r:id="rId14"/>
    <p:sldId id="268" r:id="rId15"/>
    <p:sldId id="362" r:id="rId16"/>
    <p:sldId id="363" r:id="rId17"/>
    <p:sldId id="273" r:id="rId18"/>
    <p:sldId id="274" r:id="rId19"/>
    <p:sldId id="276" r:id="rId20"/>
    <p:sldId id="304" r:id="rId21"/>
    <p:sldId id="275" r:id="rId22"/>
    <p:sldId id="278" r:id="rId23"/>
    <p:sldId id="305" r:id="rId24"/>
    <p:sldId id="308" r:id="rId25"/>
    <p:sldId id="279" r:id="rId26"/>
    <p:sldId id="280" r:id="rId27"/>
    <p:sldId id="300" r:id="rId28"/>
    <p:sldId id="301" r:id="rId29"/>
    <p:sldId id="302" r:id="rId30"/>
    <p:sldId id="281" r:id="rId31"/>
    <p:sldId id="309" r:id="rId32"/>
    <p:sldId id="311" r:id="rId33"/>
    <p:sldId id="312" r:id="rId34"/>
    <p:sldId id="307" r:id="rId35"/>
    <p:sldId id="314" r:id="rId36"/>
    <p:sldId id="316" r:id="rId37"/>
    <p:sldId id="334" r:id="rId38"/>
    <p:sldId id="355" r:id="rId39"/>
    <p:sldId id="317" r:id="rId40"/>
    <p:sldId id="336" r:id="rId41"/>
    <p:sldId id="318" r:id="rId42"/>
    <p:sldId id="357" r:id="rId43"/>
    <p:sldId id="310" r:id="rId44"/>
    <p:sldId id="337" r:id="rId45"/>
    <p:sldId id="339" r:id="rId46"/>
    <p:sldId id="338" r:id="rId47"/>
    <p:sldId id="341" r:id="rId48"/>
    <p:sldId id="340" r:id="rId49"/>
    <p:sldId id="335" r:id="rId50"/>
    <p:sldId id="321" r:id="rId51"/>
    <p:sldId id="286" r:id="rId52"/>
    <p:sldId id="326" r:id="rId53"/>
    <p:sldId id="325" r:id="rId54"/>
    <p:sldId id="358" r:id="rId55"/>
    <p:sldId id="324" r:id="rId56"/>
    <p:sldId id="327" r:id="rId57"/>
    <p:sldId id="329" r:id="rId58"/>
    <p:sldId id="328" r:id="rId59"/>
    <p:sldId id="344" r:id="rId60"/>
    <p:sldId id="345" r:id="rId61"/>
    <p:sldId id="330" r:id="rId62"/>
    <p:sldId id="332" r:id="rId63"/>
    <p:sldId id="342" r:id="rId64"/>
    <p:sldId id="353" r:id="rId65"/>
    <p:sldId id="354" r:id="rId66"/>
    <p:sldId id="333" r:id="rId67"/>
    <p:sldId id="356" r:id="rId68"/>
    <p:sldId id="322" r:id="rId69"/>
    <p:sldId id="323" r:id="rId70"/>
    <p:sldId id="361" r:id="rId71"/>
    <p:sldId id="350" r:id="rId72"/>
    <p:sldId id="352" r:id="rId73"/>
    <p:sldId id="351" r:id="rId74"/>
    <p:sldId id="261" r:id="rId75"/>
    <p:sldId id="370" r:id="rId7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75" autoAdjust="0"/>
  </p:normalViewPr>
  <p:slideViewPr>
    <p:cSldViewPr>
      <p:cViewPr varScale="1">
        <p:scale>
          <a:sx n="86" d="100"/>
          <a:sy n="86" d="100"/>
        </p:scale>
        <p:origin x="-225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customXml" Target="../customXml/item2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viewProps" Target="viewProps.xml"/><Relationship Id="rId85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86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61" Type="http://schemas.openxmlformats.org/officeDocument/2006/relationships/slide" Target="slides/slide53.xml"/><Relationship Id="rId8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5A40-EF7B-4C8C-AC15-7AB7D1F0E45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16FB-2D19-4D4C-9654-039423EA4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2C175B-966E-4E0E-816B-DBFEC8C11265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FA0FC8-5D27-4AE1-A7D8-ADECCF529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2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52CAA3-DBBA-4272-8743-AD030CA91E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9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of the test types are on the following slides; ensure students understand they need to know when to do what type of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8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requires use of hearing protection at 85 dBA TWA until a baseline is obtained; once baseline is obtained, exposure level for required HPD use increases to 90 dBA TWA. If a referral is generated by test selection you may not want to create the 2215, example - masking requirement is present (possible invalid thresholds)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3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Re-enforce</a:t>
            </a:r>
            <a:r>
              <a:rPr lang="en-US" baseline="0" dirty="0" smtClean="0"/>
              <a:t> an electronic remark for all type 3 re-establishments; re-established per… or input by if transcribing results from an audiologist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9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wrong reference test reason is selected, future 2216 tests may not be compared to the correct 2215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69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Images: </a:t>
            </a:r>
            <a:r>
              <a:rPr lang="en-US" altLang="en-US" dirty="0" smtClean="0"/>
              <a:t>Defense Imagery Digest www.defenseimagery.mil</a:t>
            </a:r>
          </a:p>
          <a:p>
            <a:pPr defTabSz="931774">
              <a:defRPr/>
            </a:pPr>
            <a:r>
              <a:rPr lang="en-US" altLang="en-US" dirty="0" smtClean="0"/>
              <a:t>Review when to do each type of 2216</a:t>
            </a:r>
          </a:p>
          <a:p>
            <a:pPr defTabSz="931774">
              <a:defRPr/>
            </a:pPr>
            <a:r>
              <a:rPr lang="en-US" dirty="0" smtClean="0"/>
              <a:t>Follow-up</a:t>
            </a:r>
            <a:r>
              <a:rPr lang="en-US" baseline="0" dirty="0" smtClean="0"/>
              <a:t> 1 or 2 are the o</a:t>
            </a:r>
            <a:r>
              <a:rPr lang="en-US" dirty="0" smtClean="0"/>
              <a:t>nly 2216 tests that can be single ear; requires STS on previous test within follow-up time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74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0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90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Ensure when entering type 0 reference data, do not use the calendar function, it will enter a time stamp from the local computer</a:t>
            </a:r>
          </a:p>
          <a:p>
            <a:r>
              <a:rPr lang="en-US" dirty="0" smtClean="0"/>
              <a:t>Use the tab to go from</a:t>
            </a:r>
            <a:r>
              <a:rPr lang="en-US" baseline="0" dirty="0" smtClean="0"/>
              <a:t> one date field to the other or the date may change between ears</a:t>
            </a:r>
          </a:p>
          <a:p>
            <a:r>
              <a:rPr lang="en-US" baseline="0" dirty="0" smtClean="0"/>
              <a:t>Verify all information prior to saving type 0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4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03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4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student database, 990990001, Annual test December 2019, </a:t>
            </a:r>
            <a:r>
              <a:rPr lang="en-US" baseline="0" dirty="0" smtClean="0"/>
              <a:t>identifies negative STS left ear; follow-up 1 confirms the negative STS; baseline for left ear re-established 1 minute after series. Have s</a:t>
            </a:r>
            <a:r>
              <a:rPr lang="en-US" dirty="0" smtClean="0"/>
              <a:t>tudent view in their</a:t>
            </a:r>
            <a:r>
              <a:rPr lang="en-US" baseline="0" dirty="0" smtClean="0"/>
              <a:t> own database, in the edit audiogram window.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71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student database, 990990001, Annual test dated December 2019, </a:t>
            </a:r>
            <a:r>
              <a:rPr lang="en-US" baseline="0" dirty="0" smtClean="0"/>
              <a:t>identifies negative STS left ear; follow-up 1 confirms the negative STS; baseline for left ear automatically re-established 1 minute post test series.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4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0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990990001 DD Form 2216 initial, follow-up and re-established baseline in the edit audiogram window to observe/review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77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990990017 DD Form 2216 initial, follow-up in the edit audiogram window to observe/review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5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89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52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990990018 DD Form 2216 initial and follow-up tests in the edit audiogram window to observe/review</a:t>
            </a:r>
            <a:br>
              <a:rPr lang="en-US" baseline="0" dirty="0" smtClean="0"/>
            </a:br>
            <a:r>
              <a:rPr lang="en-US" baseline="0" dirty="0" smtClean="0"/>
              <a:t>If an STS and an EWS are both present the STS takes precedence</a:t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46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990990015 DD Form 2216 initial and follow-up tests in the edit audiogram window to observe/review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08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990990015 DD Form 2216 initial and follow-up tests in the print window to observe/review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89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990990016 DD Form 2216 initial and follow-up tests in the edit audiogram window to observe/review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30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990990016 DD Form 2216 initial and follow-up tests in the edit audiogram window to observe/review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47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7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SHPE added as an electronic remark for </a:t>
            </a:r>
            <a:r>
              <a:rPr lang="en-US" baseline="0" dirty="0" smtClean="0"/>
              <a:t>USAF military personnel who are leaving the service and may not have a DD Form 2215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86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Student can look at data in their</a:t>
            </a:r>
            <a:r>
              <a:rPr lang="en-US" baseline="0" dirty="0" smtClean="0"/>
              <a:t> own database, viewing the 990990005 NHC in the edit audiogram window to observe/review, SHPE, Separation History and Physical Examination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87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r>
              <a:rPr lang="en-US" baseline="0" dirty="0" smtClean="0"/>
              <a:t> created by USN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09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Most common audiometric configuration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Associated with aging (Presbycusis), ototoxicity, diseases (meningitis, measles), and can be congenital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990990006, 2215 and 2216 same date </a:t>
            </a:r>
            <a:r>
              <a:rPr lang="en-US" baseline="0" dirty="0" smtClean="0"/>
              <a:t>(December 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53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 Notch often first observed at 4000 Hz, but could begin at 3000 Hz or 6000 Hz; Hearing loss spreads to adjacent frequencies as noise exposure continues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990990007, 2215 and 2216 </a:t>
            </a:r>
            <a:r>
              <a:rPr lang="en-US" baseline="0" dirty="0" smtClean="0"/>
              <a:t>(December 2019)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21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Can be caused by ear disease or middle ear dysfunction (Conductive issues</a:t>
            </a:r>
            <a:r>
              <a:rPr lang="en-US" altLang="en-US" baseline="0" dirty="0" smtClean="0"/>
              <a:t> - Otoscopic Exam)</a:t>
            </a:r>
            <a:endParaRPr lang="en-US" altLang="en-US" dirty="0" smtClean="0"/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990990009, </a:t>
            </a:r>
            <a:r>
              <a:rPr lang="en-US" baseline="0" dirty="0" smtClean="0"/>
              <a:t>(December 2019) 2215 </a:t>
            </a:r>
            <a:r>
              <a:rPr lang="en-US" baseline="0" dirty="0" smtClean="0"/>
              <a:t>(Created a Low Frequency Hearing Loss Referral) and 2216 (no referral)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until conductive issues are resolved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1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Image: </a:t>
            </a:r>
            <a:r>
              <a:rPr lang="en-US" altLang="en-US" dirty="0" smtClean="0"/>
              <a:t>Defense Imagery Digest www.defenseimagery.mil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78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Can occur as a result of background noise; 500 Hz threshold will often be elevated in these instances</a:t>
            </a:r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990990008, </a:t>
            </a:r>
            <a:r>
              <a:rPr lang="en-US" baseline="0" dirty="0" smtClean="0"/>
              <a:t>(December 2019) 2215 </a:t>
            </a:r>
            <a:r>
              <a:rPr lang="en-US" baseline="0" dirty="0" smtClean="0"/>
              <a:t>and </a:t>
            </a:r>
            <a:r>
              <a:rPr lang="en-US" baseline="0" dirty="0" smtClean="0"/>
              <a:t>2216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197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at their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at their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6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Hearing loss in one ear; other ear is normal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May be associated with unilateral noise exposure, sudden SNHL, or acoustic neuroma/vestibular schwannoma</a:t>
            </a:r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Always considered a problem audiogram; audiogram should always be reviewed by Professional Supervisor</a:t>
            </a:r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990990010, </a:t>
            </a:r>
            <a:r>
              <a:rPr lang="en-US" baseline="0" dirty="0" smtClean="0"/>
              <a:t>(December 2019) 2215 </a:t>
            </a:r>
            <a:r>
              <a:rPr lang="en-US" baseline="0" dirty="0" smtClean="0"/>
              <a:t>and 2216 (Created an Asymmetric Hearing Loss and Masking Required Referral)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with a masking requirement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 approval of an audiologist.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3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Hearing loss in both ears, thresholds in one ear are better than thresholds in the opposite ear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May be associated with unilateral noise exposure, sudden SNHL, or acoustic neuroma/vestibular schwannoma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Always considered a problem audiogram; Audiogram should always be reviewed by Professional Supervisor</a:t>
            </a:r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990990011, </a:t>
            </a:r>
            <a:r>
              <a:rPr lang="en-US" baseline="0" dirty="0" smtClean="0"/>
              <a:t>(December 2019) 2215 </a:t>
            </a:r>
            <a:r>
              <a:rPr lang="en-US" baseline="0" dirty="0" smtClean="0"/>
              <a:t>(Created an Asymmetric Hearing Loss and High Frequency Hearing Loss Referral</a:t>
            </a:r>
            <a:r>
              <a:rPr lang="en-US" baseline="0" dirty="0" smtClean="0"/>
              <a:t>) and </a:t>
            </a:r>
            <a:r>
              <a:rPr lang="en-US" baseline="0" dirty="0" smtClean="0"/>
              <a:t>2216 (Created an Asymmetric Hearing Loss Referral)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with a masking requirement without approval of an audiologist.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938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Crossover occurs around</a:t>
            </a:r>
            <a:r>
              <a:rPr lang="en-US" baseline="0" dirty="0" smtClean="0"/>
              <a:t> 40-45 dB; lack of cross over patient may have a much higher variance between 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49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Thresholds are approximately the same across the test frequencies – Mixed hearing loss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Common audiometric configuration of non-organic hearing loss/malingering; Have</a:t>
            </a:r>
            <a:r>
              <a:rPr lang="en-US" altLang="en-US" baseline="0" dirty="0" smtClean="0"/>
              <a:t> it reviewed by PS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990990019, </a:t>
            </a:r>
            <a:r>
              <a:rPr lang="en-US" baseline="0" dirty="0" smtClean="0"/>
              <a:t>(December 2019) 2216 </a:t>
            </a:r>
            <a:r>
              <a:rPr lang="en-US" baseline="0" dirty="0" smtClean="0"/>
              <a:t>– Termination, Follow up 1 and 2 with re-established baseline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Ask students, should the baseline have been re-established by the technician?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08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Thresholds are approximately the same across the test frequencies - Mixed hearing loss Inconsistent responses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Common audiometric configuration of non-organic hearing loss/malingering; Have</a:t>
            </a:r>
            <a:r>
              <a:rPr lang="en-US" altLang="en-US" baseline="0" dirty="0" smtClean="0"/>
              <a:t> it reviewed by PS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990990019, </a:t>
            </a:r>
            <a:r>
              <a:rPr lang="en-US" baseline="0" dirty="0" smtClean="0"/>
              <a:t>2216 </a:t>
            </a:r>
            <a:r>
              <a:rPr lang="en-US" baseline="0" dirty="0" smtClean="0"/>
              <a:t>– Termination, Follow up 1 and 2 with re-established </a:t>
            </a:r>
            <a:r>
              <a:rPr lang="en-US" baseline="0" dirty="0" smtClean="0"/>
              <a:t>baseline</a:t>
            </a:r>
            <a:endParaRPr lang="en-US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6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Thresholds are approximately the same across the test frequencies – one</a:t>
            </a:r>
            <a:r>
              <a:rPr lang="en-US" altLang="en-US" baseline="0" dirty="0" smtClean="0"/>
              <a:t> ear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Common audiometric configuration of non-organic hearing loss/malingering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Have</a:t>
            </a:r>
            <a:r>
              <a:rPr lang="en-US" altLang="en-US" baseline="0" dirty="0" smtClean="0"/>
              <a:t> it reviewed by PS;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Technician should never establish or re-establish baseline at their level</a:t>
            </a:r>
            <a:endParaRPr lang="en-US" altLang="en-US" baseline="0" dirty="0" smtClean="0"/>
          </a:p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/>
              <a:t>Audiogram in local</a:t>
            </a:r>
            <a:r>
              <a:rPr lang="en-US" baseline="0" dirty="0" smtClean="0"/>
              <a:t> database under 990990013, </a:t>
            </a:r>
            <a:r>
              <a:rPr lang="en-US" baseline="0" dirty="0" smtClean="0"/>
              <a:t>(December 2019) 2215 </a:t>
            </a:r>
            <a:r>
              <a:rPr lang="en-US" baseline="0" dirty="0" smtClean="0"/>
              <a:t>(Created </a:t>
            </a:r>
            <a:r>
              <a:rPr lang="en-US" dirty="0" smtClean="0"/>
              <a:t>High Frequency Hearing</a:t>
            </a:r>
            <a:r>
              <a:rPr lang="en-US" baseline="0" dirty="0" smtClean="0"/>
              <a:t> Loss, Low Frequency Hearing Loss, Asymmetric Loss, Masking Required </a:t>
            </a:r>
            <a:r>
              <a:rPr lang="en-US" baseline="0" dirty="0" smtClean="0"/>
              <a:t>Referral) and </a:t>
            </a:r>
            <a:r>
              <a:rPr lang="en-US" baseline="0" dirty="0" smtClean="0"/>
              <a:t>2216 (Created an </a:t>
            </a:r>
            <a:r>
              <a:rPr lang="en-US" dirty="0" smtClean="0"/>
              <a:t>A</a:t>
            </a:r>
            <a:r>
              <a:rPr lang="en-US" baseline="0" dirty="0" smtClean="0"/>
              <a:t>symmetric Loss, Masking Required Referral)</a:t>
            </a:r>
          </a:p>
          <a:p>
            <a:pPr defTabSz="931774"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58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Audiogram in local</a:t>
            </a:r>
            <a:r>
              <a:rPr lang="en-US" baseline="0" dirty="0" smtClean="0"/>
              <a:t> database under </a:t>
            </a:r>
            <a:r>
              <a:rPr lang="en-US" baseline="0" dirty="0" smtClean="0"/>
              <a:t>990990026, Annual (December 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5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audiogram - required of all military, and civilian personnel in the HCP; obtained during first 30 days of employment.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 2216 – Annual, Required of all military and civilian personnel routinely exposed to noise, and all Army/USMC military; enrollment in HCP.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 2216 current test compared to reference audiogram to determine if a change (STS) has occurred.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3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Not limited to above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5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limited to above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00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8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7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student database, 990990033, Annual test (</a:t>
            </a:r>
            <a:r>
              <a:rPr lang="en-US" baseline="0" dirty="0" smtClean="0"/>
              <a:t>December 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2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have a form number</a:t>
            </a:r>
          </a:p>
          <a:p>
            <a:r>
              <a:rPr lang="en-US" altLang="en-US" dirty="0" smtClean="0"/>
              <a:t>Personnel that are not in the HCP: p</a:t>
            </a:r>
            <a:r>
              <a:rPr lang="en-US" altLang="en-US" sz="2900" dirty="0"/>
              <a:t>re-employment, n</a:t>
            </a:r>
            <a:r>
              <a:rPr lang="en-US" altLang="en-US" dirty="0" smtClean="0"/>
              <a:t>on-DoD employees or not associated with DoD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student database, 990990033, Annual test (</a:t>
            </a:r>
            <a:r>
              <a:rPr lang="en-US" baseline="0" dirty="0" smtClean="0"/>
              <a:t>December 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1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9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9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0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7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90D25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91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817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21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1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2825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20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11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30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1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60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34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580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01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534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59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73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135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57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17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75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01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056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569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7" y="1570138"/>
            <a:ext cx="4042833" cy="4525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3" y="1570138"/>
            <a:ext cx="4042833" cy="4525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712270"/>
            <a:ext cx="8230810" cy="456671"/>
          </a:xfrm>
        </p:spPr>
        <p:txBody>
          <a:bodyPr>
            <a:spAutoFit/>
          </a:bodyPr>
          <a:lstStyle>
            <a:lvl1pPr>
              <a:defRPr sz="2400">
                <a:solidFill>
                  <a:srgbClr val="590D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66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11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9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742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675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393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52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34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8234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63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376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604261" y="21404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0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Audiometric Testing and Follow-Up</a:t>
            </a:r>
          </a:p>
        </p:txBody>
      </p:sp>
    </p:spTree>
    <p:extLst>
      <p:ext uri="{BB962C8B-B14F-4D97-AF65-F5344CB8AC3E}">
        <p14:creationId xmlns:p14="http://schemas.microsoft.com/office/powerpoint/2010/main" val="12005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05200" y="190916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and Physiology</a:t>
            </a:r>
          </a:p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Ear</a:t>
            </a:r>
          </a:p>
        </p:txBody>
      </p:sp>
    </p:spTree>
    <p:extLst>
      <p:ext uri="{BB962C8B-B14F-4D97-AF65-F5344CB8AC3E}">
        <p14:creationId xmlns:p14="http://schemas.microsoft.com/office/powerpoint/2010/main" val="15154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5" y="1773135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5" y="97100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73781" y="21404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Hearing Program Team Roles</a:t>
            </a:r>
          </a:p>
        </p:txBody>
      </p:sp>
    </p:spTree>
    <p:extLst>
      <p:ext uri="{BB962C8B-B14F-4D97-AF65-F5344CB8AC3E}">
        <p14:creationId xmlns:p14="http://schemas.microsoft.com/office/powerpoint/2010/main" val="21090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9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81401" y="211038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Measurement and Control</a:t>
            </a:r>
          </a:p>
        </p:txBody>
      </p:sp>
    </p:spTree>
    <p:extLst>
      <p:ext uri="{BB962C8B-B14F-4D97-AF65-F5344CB8AC3E}">
        <p14:creationId xmlns:p14="http://schemas.microsoft.com/office/powerpoint/2010/main" val="25906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9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81401" y="13022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421668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5" y="1773135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5" y="97100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608624" y="228600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Audiometric Techniques and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5652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UNCLASSIFIED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48978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DoD Hearing Conservation Program</a:t>
            </a:r>
            <a:endParaRPr lang="en-US" sz="1050" b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1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4487073" y="71997"/>
            <a:ext cx="4298787" cy="6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DOEHRS-HC and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310032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5" y="1773135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5" y="97100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48978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353405" y="232956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</a:t>
            </a:r>
          </a:p>
        </p:txBody>
      </p:sp>
    </p:spTree>
    <p:extLst>
      <p:ext uri="{BB962C8B-B14F-4D97-AF65-F5344CB8AC3E}">
        <p14:creationId xmlns:p14="http://schemas.microsoft.com/office/powerpoint/2010/main" val="30232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5230" y="4127370"/>
            <a:ext cx="7333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Department of Defense Hearing Program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561225"/>
            <a:ext cx="9144000" cy="1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 algn="ctr"/>
            <a:r>
              <a:rPr lang="en-US" altLang="en-US" sz="3600" b="1" kern="0" dirty="0" smtClean="0">
                <a:solidFill>
                  <a:srgbClr val="590D25"/>
                </a:solidFill>
                <a:latin typeface="Arial"/>
                <a:cs typeface="Arial" charset="0"/>
              </a:rPr>
              <a:t>Audiometric Testing and Follow-up</a:t>
            </a:r>
            <a:endParaRPr lang="en-US" sz="3600" dirty="0">
              <a:solidFill>
                <a:srgbClr val="590D25"/>
              </a:solidFill>
              <a:latin typeface="Arial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3" y="2677758"/>
            <a:ext cx="8662614" cy="1213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7562" y="4803775"/>
            <a:ext cx="7508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rtlCol="0" anchor="ctr" anchorCtr="0" compatLnSpc="1">
            <a:prstTxWarp prst="textNoShape">
              <a:avLst/>
            </a:prstTxWarp>
            <a:normAutofit/>
          </a:bodyPr>
          <a:lstStyle>
            <a:lvl1pPr marL="216214" indent="-216214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SzPct val="12500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34" indent="-286784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081067" indent="-166665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•"/>
              <a:defRPr sz="1900">
                <a:solidFill>
                  <a:schemeClr val="tx1"/>
                </a:solidFill>
                <a:latin typeface="+mn-lt"/>
              </a:defRPr>
            </a:lvl3pPr>
            <a:lvl4pPr marL="1600580" indent="-229728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2977" indent="-174171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2435405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867832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3300259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3732685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660033"/>
                </a:solidFill>
              </a:rPr>
              <a:t>Tri-Service Hearing Technician Certification Course</a:t>
            </a:r>
            <a:endParaRPr lang="en-US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457700"/>
          </a:xfrm>
        </p:spPr>
        <p:txBody>
          <a:bodyPr/>
          <a:lstStyle/>
          <a:p>
            <a:r>
              <a:rPr lang="en-US" dirty="0" smtClean="0"/>
              <a:t>G</a:t>
            </a:r>
            <a:r>
              <a:rPr lang="en-US" altLang="en-US" dirty="0" smtClean="0"/>
              <a:t>raphic </a:t>
            </a:r>
            <a:r>
              <a:rPr lang="en-US" altLang="en-US" dirty="0"/>
              <a:t>representation of hearing </a:t>
            </a:r>
            <a:r>
              <a:rPr lang="en-US" altLang="en-US" dirty="0" smtClean="0"/>
              <a:t>thresholds</a:t>
            </a:r>
          </a:p>
          <a:p>
            <a:r>
              <a:rPr lang="en-US" altLang="en-US" dirty="0" smtClean="0"/>
              <a:t>Frequency </a:t>
            </a:r>
            <a:r>
              <a:rPr lang="en-US" altLang="en-US" dirty="0"/>
              <a:t>and intensity</a:t>
            </a:r>
          </a:p>
          <a:p>
            <a:r>
              <a:rPr lang="en-US" altLang="en-US" dirty="0" smtClean="0"/>
              <a:t>Symbols </a:t>
            </a:r>
            <a:r>
              <a:rPr lang="en-US" altLang="en-US" dirty="0"/>
              <a:t>to represent right ear, left ear, bone conduction and masked </a:t>
            </a:r>
            <a:r>
              <a:rPr lang="en-US" altLang="en-US" dirty="0" smtClean="0"/>
              <a:t>thresholds (legend)</a:t>
            </a:r>
          </a:p>
          <a:p>
            <a:r>
              <a:rPr lang="en-US" altLang="en-US" dirty="0" smtClean="0"/>
              <a:t>Frequently used </a:t>
            </a:r>
            <a:r>
              <a:rPr lang="en-US" altLang="en-US" dirty="0"/>
              <a:t>in a clinical/diagnostic </a:t>
            </a:r>
            <a:r>
              <a:rPr lang="en-US" altLang="en-US" dirty="0" smtClean="0"/>
              <a:t>setting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Audiogram Recordings (Graphic)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40743"/>
            <a:ext cx="2588571" cy="43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4809"/>
            <a:ext cx="8229600" cy="884591"/>
          </a:xfrm>
        </p:spPr>
        <p:txBody>
          <a:bodyPr/>
          <a:lstStyle/>
          <a:p>
            <a:r>
              <a:rPr lang="en-US" dirty="0" smtClean="0"/>
              <a:t>Thresholds </a:t>
            </a:r>
            <a:r>
              <a:rPr lang="en-US" dirty="0"/>
              <a:t>are measured and recorded in 5 dB </a:t>
            </a:r>
            <a:r>
              <a:rPr lang="en-US" dirty="0" smtClean="0"/>
              <a:t>increments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6596" y="937459"/>
            <a:ext cx="8230810" cy="731004"/>
          </a:xfrm>
        </p:spPr>
        <p:txBody>
          <a:bodyPr/>
          <a:lstStyle/>
          <a:p>
            <a:r>
              <a:rPr lang="en-US" dirty="0" smtClean="0"/>
              <a:t>Types of Audiogram Recordings</a:t>
            </a:r>
            <a:br>
              <a:rPr lang="en-US" dirty="0" smtClean="0"/>
            </a:br>
            <a:r>
              <a:rPr lang="en-US" dirty="0" smtClean="0"/>
              <a:t>Graphic </a:t>
            </a:r>
            <a:r>
              <a:rPr lang="en-US" dirty="0"/>
              <a:t>(highlighted portion)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71" y="2553054"/>
            <a:ext cx="6770857" cy="36431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9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29381"/>
            <a:ext cx="3876572" cy="50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71" y="1429379"/>
            <a:ext cx="3975429" cy="50862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6596" y="937459"/>
            <a:ext cx="8230810" cy="590848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2215/2216 (Serial Audiograms)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Non-Hearing </a:t>
            </a:r>
            <a:r>
              <a:rPr lang="en-US" dirty="0" smtClean="0"/>
              <a:t>Conservation (Serial Audiogram)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71" y="1524000"/>
            <a:ext cx="5286857" cy="48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7063"/>
            <a:ext cx="8229600" cy="846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Used </a:t>
            </a:r>
            <a:r>
              <a:rPr lang="en-US" dirty="0"/>
              <a:t>on DD 2215, DD 2216 and </a:t>
            </a:r>
            <a:r>
              <a:rPr lang="en-US" dirty="0" smtClean="0"/>
              <a:t>Non-Hearing Conservation tests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9"/>
            <a:ext cx="8230810" cy="731004"/>
          </a:xfrm>
        </p:spPr>
        <p:txBody>
          <a:bodyPr/>
          <a:lstStyle/>
          <a:p>
            <a:r>
              <a:rPr lang="en-US" dirty="0" smtClean="0"/>
              <a:t>Types of Audiogram Recordings</a:t>
            </a:r>
            <a:br>
              <a:rPr lang="en-US" dirty="0" smtClean="0"/>
            </a:br>
            <a:r>
              <a:rPr lang="en-US" dirty="0" smtClean="0"/>
              <a:t>Serial/Numeric </a:t>
            </a:r>
            <a:r>
              <a:rPr lang="en-US" dirty="0"/>
              <a:t>(highlighted portion)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00" y="2514600"/>
            <a:ext cx="6806000" cy="3654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15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r>
              <a:rPr lang="en-US" dirty="0" smtClean="0"/>
              <a:t>Examiner information</a:t>
            </a:r>
          </a:p>
          <a:p>
            <a:pPr lvl="1"/>
            <a:r>
              <a:rPr lang="en-US" dirty="0" smtClean="0"/>
              <a:t>Comes from user logged into DOEHRS-HC</a:t>
            </a:r>
          </a:p>
          <a:p>
            <a:pPr lvl="1"/>
            <a:r>
              <a:rPr lang="en-US" dirty="0" smtClean="0"/>
              <a:t>Name, certification number, SDOC, office symbol</a:t>
            </a:r>
          </a:p>
          <a:p>
            <a:r>
              <a:rPr lang="en-US" dirty="0" smtClean="0"/>
              <a:t>Date/Time of test</a:t>
            </a:r>
          </a:p>
          <a:p>
            <a:pPr lvl="1"/>
            <a:r>
              <a:rPr lang="en-US" dirty="0" smtClean="0"/>
              <a:t>Auto entered from </a:t>
            </a:r>
            <a:r>
              <a:rPr lang="en-US" dirty="0"/>
              <a:t>date/time on computer</a:t>
            </a:r>
            <a:endParaRPr lang="en-US" dirty="0" smtClean="0"/>
          </a:p>
          <a:p>
            <a:r>
              <a:rPr lang="en-US" dirty="0" smtClean="0"/>
              <a:t>Audiometer</a:t>
            </a:r>
          </a:p>
          <a:p>
            <a:pPr lvl="1"/>
            <a:r>
              <a:rPr lang="en-US" dirty="0" smtClean="0"/>
              <a:t>Auto created from calibration baseline/saved audiometer</a:t>
            </a:r>
          </a:p>
          <a:p>
            <a:pPr lvl="1"/>
            <a:r>
              <a:rPr lang="en-US" dirty="0" smtClean="0"/>
              <a:t>Make, model, serial number, calibration date, facility</a:t>
            </a:r>
          </a:p>
          <a:p>
            <a:pPr lvl="1"/>
            <a:r>
              <a:rPr lang="en-US" dirty="0" smtClean="0"/>
              <a:t>Type</a:t>
            </a:r>
            <a:r>
              <a:rPr lang="en-US" dirty="0"/>
              <a:t> </a:t>
            </a:r>
            <a:r>
              <a:rPr lang="en-US" dirty="0" smtClean="0"/>
              <a:t>- microprocessor or manual (selected by technician)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 smtClean="0"/>
              <a:t>Required Field/Sub-Field Information (DOEHRS-HC Audiogram)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4737"/>
          </a:xfrm>
        </p:spPr>
        <p:txBody>
          <a:bodyPr/>
          <a:lstStyle/>
          <a:p>
            <a:r>
              <a:rPr lang="en-US" dirty="0" smtClean="0"/>
              <a:t>Audiometer (saved/created with calibrations)</a:t>
            </a:r>
          </a:p>
          <a:p>
            <a:r>
              <a:rPr lang="en-US" dirty="0"/>
              <a:t>Examiner key fields (logged in 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Audiogram DOEHRS-HC Sub Fields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62" y="2665724"/>
            <a:ext cx="3967238" cy="35064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29343"/>
            <a:ext cx="2164286" cy="23428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257" y="2665724"/>
            <a:ext cx="2768571" cy="11314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4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Audiogram Test Selection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622600"/>
            <a:ext cx="4424000" cy="21217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3622600"/>
            <a:ext cx="3290000" cy="2702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2936"/>
          </a:xfrm>
        </p:spPr>
        <p:txBody>
          <a:bodyPr/>
          <a:lstStyle/>
          <a:p>
            <a:r>
              <a:rPr lang="en-US" dirty="0" smtClean="0"/>
              <a:t>Very important that the technician select the correct test type</a:t>
            </a:r>
          </a:p>
          <a:p>
            <a:pPr lvl="1"/>
            <a:r>
              <a:rPr lang="en-US" dirty="0" smtClean="0"/>
              <a:t>Correct test type selection will ensure correct patient counseling/training</a:t>
            </a:r>
          </a:p>
          <a:p>
            <a:r>
              <a:rPr lang="en-US" dirty="0" smtClean="0"/>
              <a:t>Test type changes once records has been exported to the DR cannot be locally accomplished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3737"/>
          </a:xfrm>
        </p:spPr>
        <p:txBody>
          <a:bodyPr/>
          <a:lstStyle/>
          <a:p>
            <a:r>
              <a:rPr lang="en-US" dirty="0" smtClean="0"/>
              <a:t>Req</a:t>
            </a:r>
            <a:r>
              <a:rPr lang="en-US" altLang="en-US" dirty="0" smtClean="0"/>
              <a:t>uired </a:t>
            </a:r>
            <a:r>
              <a:rPr lang="en-US" altLang="en-US" dirty="0"/>
              <a:t>for all military and noise exposed </a:t>
            </a:r>
            <a:r>
              <a:rPr lang="en-US" altLang="en-US" dirty="0" smtClean="0"/>
              <a:t>civilians</a:t>
            </a:r>
          </a:p>
          <a:p>
            <a:pPr lvl="1"/>
            <a:r>
              <a:rPr lang="en-US" altLang="en-US" dirty="0" smtClean="0"/>
              <a:t>Patient </a:t>
            </a:r>
            <a:r>
              <a:rPr lang="en-US" altLang="en-US" dirty="0"/>
              <a:t>must be </a:t>
            </a:r>
            <a:r>
              <a:rPr lang="en-US" altLang="en-US" dirty="0" smtClean="0"/>
              <a:t>14 hours noise free</a:t>
            </a:r>
          </a:p>
          <a:p>
            <a:pPr lvl="1"/>
            <a:r>
              <a:rPr lang="en-US" altLang="en-US" dirty="0" smtClean="0"/>
              <a:t>Should </a:t>
            </a:r>
            <a:r>
              <a:rPr lang="en-US" altLang="en-US" dirty="0"/>
              <a:t>be obtained prior to noise exposure, but at least within 30 days of </a:t>
            </a:r>
            <a:r>
              <a:rPr lang="en-US" altLang="en-US" dirty="0" smtClean="0"/>
              <a:t>employment</a:t>
            </a:r>
          </a:p>
          <a:p>
            <a:pPr lvl="1"/>
            <a:r>
              <a:rPr lang="en-US" altLang="en-US" dirty="0">
                <a:solidFill>
                  <a:srgbClr val="0D0D0D"/>
                </a:solidFill>
              </a:rPr>
              <a:t>No ENT (Ear, Nose and Throat) problems the day of the </a:t>
            </a:r>
            <a:r>
              <a:rPr lang="en-US" altLang="en-US" dirty="0" smtClean="0">
                <a:solidFill>
                  <a:srgbClr val="0D0D0D"/>
                </a:solidFill>
              </a:rPr>
              <a:t>test</a:t>
            </a:r>
            <a:endParaRPr lang="en-US" altLang="en-US" dirty="0" smtClean="0"/>
          </a:p>
          <a:p>
            <a:r>
              <a:rPr lang="en-US" altLang="en-US" dirty="0" smtClean="0"/>
              <a:t>OSHA </a:t>
            </a:r>
            <a:r>
              <a:rPr lang="en-US" altLang="en-US" dirty="0"/>
              <a:t>allows 6 months and up to 1 year, if using a mobile testing </a:t>
            </a:r>
            <a:r>
              <a:rPr lang="en-US" altLang="en-US" dirty="0" smtClean="0"/>
              <a:t>service</a:t>
            </a:r>
          </a:p>
          <a:p>
            <a:r>
              <a:rPr lang="en-US" altLang="en-US" dirty="0" smtClean="0"/>
              <a:t>Reference required (comparison) for all periodic exams (DD Form 2216 tests)</a:t>
            </a:r>
          </a:p>
          <a:p>
            <a:r>
              <a:rPr lang="en-US" altLang="en-US" dirty="0" smtClean="0">
                <a:solidFill>
                  <a:srgbClr val="0D0D0D"/>
                </a:solidFill>
              </a:rPr>
              <a:t>Referral </a:t>
            </a:r>
            <a:r>
              <a:rPr lang="en-US" altLang="en-US" dirty="0">
                <a:solidFill>
                  <a:srgbClr val="0D0D0D"/>
                </a:solidFill>
              </a:rPr>
              <a:t>may be generated depending on the </a:t>
            </a:r>
            <a:r>
              <a:rPr lang="en-US" altLang="en-US" dirty="0" smtClean="0">
                <a:solidFill>
                  <a:srgbClr val="0D0D0D"/>
                </a:solidFill>
              </a:rPr>
              <a:t>threshold results and reference reason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2215 Reference (Baseline) Audiogram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dirty="0"/>
              <a:t>P</a:t>
            </a:r>
            <a:r>
              <a:rPr lang="en-US" altLang="en-US" dirty="0" smtClean="0"/>
              <a:t>rior </a:t>
            </a:r>
            <a:r>
              <a:rPr lang="en-US" altLang="en-US" dirty="0"/>
              <a:t>to initial duties in noise hazardous </a:t>
            </a:r>
            <a:r>
              <a:rPr lang="en-US" altLang="en-US" dirty="0" smtClean="0"/>
              <a:t>areas</a:t>
            </a:r>
          </a:p>
          <a:p>
            <a:pPr lvl="1"/>
            <a:r>
              <a:rPr lang="en-US" altLang="en-US" dirty="0" smtClean="0"/>
              <a:t>Type 1 (</a:t>
            </a:r>
            <a:r>
              <a:rPr lang="en-US" dirty="0" smtClean="0"/>
              <a:t>&lt; </a:t>
            </a:r>
            <a:r>
              <a:rPr lang="en-US" dirty="0"/>
              <a:t>30 days </a:t>
            </a:r>
            <a:r>
              <a:rPr lang="en-US" dirty="0" smtClean="0"/>
              <a:t>hazardous noise exposure)</a:t>
            </a:r>
            <a:endParaRPr lang="en-US" altLang="en-US" dirty="0" smtClean="0"/>
          </a:p>
          <a:p>
            <a:r>
              <a:rPr lang="en-US" altLang="en-US" dirty="0" smtClean="0"/>
              <a:t>Following </a:t>
            </a:r>
            <a:r>
              <a:rPr lang="en-US" altLang="en-US" dirty="0"/>
              <a:t>exposure in noise </a:t>
            </a:r>
            <a:r>
              <a:rPr lang="en-US" altLang="en-US" dirty="0" smtClean="0"/>
              <a:t>duties</a:t>
            </a:r>
          </a:p>
          <a:p>
            <a:pPr lvl="1"/>
            <a:r>
              <a:rPr lang="en-US" altLang="en-US" dirty="0" smtClean="0"/>
              <a:t>Type 2 (</a:t>
            </a:r>
            <a:r>
              <a:rPr lang="en-US" u="sng" dirty="0" smtClean="0"/>
              <a:t>&gt;</a:t>
            </a:r>
            <a:r>
              <a:rPr lang="en-US" dirty="0" smtClean="0"/>
              <a:t> </a:t>
            </a:r>
            <a:r>
              <a:rPr lang="en-US" dirty="0"/>
              <a:t>30 days </a:t>
            </a:r>
            <a:r>
              <a:rPr lang="en-US" dirty="0" smtClean="0"/>
              <a:t>hazardous noise exposure)</a:t>
            </a:r>
            <a:endParaRPr lang="en-US" altLang="en-US" dirty="0" smtClean="0"/>
          </a:p>
          <a:p>
            <a:r>
              <a:rPr lang="en-US" altLang="en-US" dirty="0" smtClean="0"/>
              <a:t>Re-established </a:t>
            </a:r>
            <a:r>
              <a:rPr lang="en-US" altLang="en-US" dirty="0"/>
              <a:t>after follow-up </a:t>
            </a:r>
            <a:r>
              <a:rPr lang="en-US" altLang="en-US" dirty="0" smtClean="0"/>
              <a:t>program</a:t>
            </a:r>
          </a:p>
          <a:p>
            <a:pPr lvl="1"/>
            <a:r>
              <a:rPr lang="en-US" altLang="en-US" dirty="0" smtClean="0"/>
              <a:t>Type 3 (over rides previous references - ear specific)</a:t>
            </a:r>
          </a:p>
          <a:p>
            <a:r>
              <a:rPr lang="en-US" altLang="en-US" dirty="0" smtClean="0"/>
              <a:t>Change </a:t>
            </a:r>
            <a:r>
              <a:rPr lang="en-US" altLang="en-US" dirty="0"/>
              <a:t>in service </a:t>
            </a:r>
            <a:r>
              <a:rPr lang="en-US" altLang="en-US" dirty="0" smtClean="0"/>
              <a:t>component (break in service)</a:t>
            </a:r>
          </a:p>
          <a:p>
            <a:pPr lvl="1"/>
            <a:r>
              <a:rPr lang="en-US" altLang="en-US" dirty="0"/>
              <a:t>Type 4 (over rides previous references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Type 0 (non-2215) is inputted if DOEHRS-HC DR is down or at a non-internet connected testing site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2215 Reference Audiogram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30206" cy="4457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2.5.1	Understand audiogram basics</a:t>
            </a:r>
          </a:p>
          <a:p>
            <a:pPr marL="0" indent="0">
              <a:buNone/>
            </a:pPr>
            <a:r>
              <a:rPr lang="en-US" dirty="0" smtClean="0"/>
              <a:t>	Test </a:t>
            </a:r>
            <a:r>
              <a:rPr lang="en-US" dirty="0"/>
              <a:t>types and </a:t>
            </a:r>
            <a:r>
              <a:rPr lang="en-US" dirty="0" smtClean="0"/>
              <a:t>format</a:t>
            </a:r>
          </a:p>
          <a:p>
            <a:pPr marL="0" indent="0">
              <a:buNone/>
            </a:pPr>
            <a:r>
              <a:rPr lang="en-US" dirty="0" smtClean="0"/>
              <a:t>	Degrees </a:t>
            </a:r>
            <a:r>
              <a:rPr lang="en-US" dirty="0"/>
              <a:t>of </a:t>
            </a:r>
            <a:r>
              <a:rPr lang="en-US" dirty="0" smtClean="0"/>
              <a:t>hearing</a:t>
            </a:r>
          </a:p>
          <a:p>
            <a:pPr marL="0" indent="0">
              <a:buNone/>
            </a:pPr>
            <a:r>
              <a:rPr lang="en-US" dirty="0" smtClean="0"/>
              <a:t> 	Common </a:t>
            </a:r>
            <a:r>
              <a:rPr lang="en-US" dirty="0"/>
              <a:t>audiometric </a:t>
            </a:r>
            <a:r>
              <a:rPr lang="en-US" dirty="0" smtClean="0"/>
              <a:t>configurations</a:t>
            </a:r>
          </a:p>
          <a:p>
            <a:pPr marL="0" indent="0">
              <a:buNone/>
            </a:pPr>
            <a:r>
              <a:rPr lang="en-US" dirty="0" smtClean="0"/>
              <a:t>	Significant/Standard </a:t>
            </a:r>
            <a:r>
              <a:rPr lang="en-US" dirty="0"/>
              <a:t>Threshold Shift (STS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	Temporary </a:t>
            </a:r>
            <a:r>
              <a:rPr lang="en-US" dirty="0"/>
              <a:t>Threshold Shift (</a:t>
            </a:r>
            <a:r>
              <a:rPr lang="en-US" dirty="0" smtClean="0"/>
              <a:t>TTS)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Permanent Threshold </a:t>
            </a:r>
            <a:r>
              <a:rPr lang="en-US" dirty="0"/>
              <a:t>Shift (PTS)</a:t>
            </a:r>
          </a:p>
          <a:p>
            <a:pPr marL="0" indent="0">
              <a:buNone/>
            </a:pPr>
            <a:r>
              <a:rPr lang="en-US" dirty="0"/>
              <a:t>2.5.2	Identify problem audiograms requiring review by </a:t>
            </a:r>
            <a:r>
              <a:rPr lang="en-US" dirty="0" smtClean="0"/>
              <a:t>	the 	Professional Supervisor</a:t>
            </a:r>
          </a:p>
          <a:p>
            <a:pPr marL="0" indent="0">
              <a:buNone/>
            </a:pPr>
            <a:r>
              <a:rPr lang="en-US" dirty="0" smtClean="0"/>
              <a:t>2.5.3	Baseline re-establishment</a:t>
            </a:r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9543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altLang="en-US" dirty="0" smtClean="0"/>
              <a:t>Very important that the technician selects the correct reason when a 2215 test type is conducted</a:t>
            </a:r>
          </a:p>
          <a:p>
            <a:r>
              <a:rPr lang="en-US" dirty="0" smtClean="0"/>
              <a:t>All future 2216 tests will compare to the earliest electronic reference audiogram within DOEHRS-HC</a:t>
            </a:r>
          </a:p>
          <a:p>
            <a:pPr lvl="1"/>
            <a:r>
              <a:rPr lang="en-US" dirty="0" smtClean="0"/>
              <a:t>Only type 3 or 4 reference audiograms can over-ride this application policy</a:t>
            </a:r>
          </a:p>
          <a:p>
            <a:r>
              <a:rPr lang="en-US" dirty="0" smtClean="0"/>
              <a:t>Reason type 1 or 2 tests are completed as the initial reference for all military personnel or civilians in the HCP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2215 Reference Audiogram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Reason type 3 are only used if the patient has an STS on the previous test series</a:t>
            </a:r>
          </a:p>
          <a:p>
            <a:pPr lvl="1"/>
            <a:r>
              <a:rPr lang="en-US" dirty="0" smtClean="0"/>
              <a:t>Only reference reason that could be single ear</a:t>
            </a:r>
          </a:p>
          <a:p>
            <a:pPr lvl="1"/>
            <a:r>
              <a:rPr lang="en-US" dirty="0" smtClean="0"/>
              <a:t>May require an electronic remark for re-establishment authorization (SOP, audiologist) or who is entering the data (manual entry) </a:t>
            </a:r>
          </a:p>
          <a:p>
            <a:r>
              <a:rPr lang="en-US" dirty="0" smtClean="0"/>
              <a:t>Reason type 4 is only used if a previous reference is present in DOEHRS-HC and the patient has had a career change (military/civilian) or break in service</a:t>
            </a:r>
          </a:p>
          <a:p>
            <a:pPr lvl="1"/>
            <a:r>
              <a:rPr lang="en-US" dirty="0" smtClean="0"/>
              <a:t>Takes the place of a type 1 or 2 so future 2216 tests can be compared to this 2215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2215 Reference Audiogram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0206" cy="2743200"/>
          </a:xfrm>
        </p:spPr>
        <p:txBody>
          <a:bodyPr/>
          <a:lstStyle/>
          <a:p>
            <a:r>
              <a:rPr lang="en-US" dirty="0" smtClean="0"/>
              <a:t>Technician is required to make a decision on the test type and/or reason</a:t>
            </a:r>
          </a:p>
          <a:p>
            <a:r>
              <a:rPr lang="en-US" dirty="0" smtClean="0"/>
              <a:t>Has to be knowledgably on selection to negate future testing data errors</a:t>
            </a:r>
          </a:p>
          <a:p>
            <a:r>
              <a:rPr lang="en-US" dirty="0" smtClean="0"/>
              <a:t>Data may be transferred to medical readiness applications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Reason Selection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01" y="3718829"/>
            <a:ext cx="4480000" cy="21485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5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Monitoring Audiograms Types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8387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57700"/>
          </a:xfrm>
        </p:spPr>
        <p:txBody>
          <a:bodyPr/>
          <a:lstStyle/>
          <a:p>
            <a:r>
              <a:rPr lang="en-US" altLang="en-US" dirty="0"/>
              <a:t>Requires a reference audiogram for comparison</a:t>
            </a:r>
          </a:p>
          <a:p>
            <a:r>
              <a:rPr lang="en-US" dirty="0" smtClean="0"/>
              <a:t>Annual</a:t>
            </a:r>
          </a:p>
          <a:p>
            <a:r>
              <a:rPr lang="en-US" dirty="0" smtClean="0"/>
              <a:t>Pre and Post-Deployment</a:t>
            </a:r>
          </a:p>
          <a:p>
            <a:r>
              <a:rPr lang="en-US" dirty="0" smtClean="0"/>
              <a:t>Termination</a:t>
            </a:r>
          </a:p>
          <a:p>
            <a:r>
              <a:rPr lang="en-US" dirty="0" smtClean="0"/>
              <a:t>90 Day</a:t>
            </a:r>
          </a:p>
          <a:p>
            <a:r>
              <a:rPr lang="en-US" dirty="0" smtClean="0"/>
              <a:t>Other</a:t>
            </a:r>
          </a:p>
          <a:p>
            <a:r>
              <a:rPr lang="en-US" dirty="0"/>
              <a:t>Follow-up 1 and </a:t>
            </a:r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15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68463"/>
            <a:ext cx="4114800" cy="3589337"/>
          </a:xfrm>
        </p:spPr>
        <p:txBody>
          <a:bodyPr/>
          <a:lstStyle/>
          <a:p>
            <a:r>
              <a:rPr lang="en-US" dirty="0" smtClean="0"/>
              <a:t>Technician has to be knowledgably on test selection to negate future testing data errors</a:t>
            </a:r>
          </a:p>
          <a:p>
            <a:r>
              <a:rPr lang="en-US" dirty="0" smtClean="0"/>
              <a:t>Identifies STS/EWS and referral criteria</a:t>
            </a:r>
          </a:p>
          <a:p>
            <a:r>
              <a:rPr lang="en-US" dirty="0" smtClean="0"/>
              <a:t>STS/EWS require patient signature on the 2216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Form 2216 Selection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0" y="1676400"/>
            <a:ext cx="3827142" cy="31431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3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7537"/>
          </a:xfrm>
        </p:spPr>
        <p:txBody>
          <a:bodyPr/>
          <a:lstStyle/>
          <a:p>
            <a:r>
              <a:rPr lang="en-US" dirty="0" smtClean="0"/>
              <a:t>Selection of a 2216 test type requires a reference audiogram</a:t>
            </a:r>
          </a:p>
          <a:p>
            <a:r>
              <a:rPr lang="en-US" dirty="0" smtClean="0"/>
              <a:t>If a reference audiogram is not in the local database, a type 0 reference is required to be entered in the run test window</a:t>
            </a:r>
          </a:p>
          <a:p>
            <a:pPr lvl="1"/>
            <a:r>
              <a:rPr lang="en-US" dirty="0"/>
              <a:t>Type 0 references </a:t>
            </a:r>
            <a:r>
              <a:rPr lang="en-US" dirty="0" smtClean="0"/>
              <a:t>come </a:t>
            </a:r>
            <a:r>
              <a:rPr lang="en-US" dirty="0"/>
              <a:t>from a DD Form 2215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Date and thresholds are entered for DD Form 2216 comparison</a:t>
            </a:r>
          </a:p>
          <a:p>
            <a:pPr lvl="1"/>
            <a:r>
              <a:rPr lang="en-US" dirty="0" smtClean="0"/>
              <a:t>Never </a:t>
            </a:r>
            <a:r>
              <a:rPr lang="en-US" dirty="0"/>
              <a:t>enter a type 0 reference from a physical, NHC or a MEPS </a:t>
            </a:r>
            <a:r>
              <a:rPr lang="en-US" dirty="0" smtClean="0"/>
              <a:t>audiogram</a:t>
            </a:r>
          </a:p>
          <a:p>
            <a:r>
              <a:rPr lang="en-US" dirty="0" smtClean="0"/>
              <a:t>If connected to the internet and DOEHRS DR is accessible, ensure patient SSN is correct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Form 2216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69937"/>
          </a:xfrm>
        </p:spPr>
        <p:txBody>
          <a:bodyPr/>
          <a:lstStyle/>
          <a:p>
            <a:r>
              <a:rPr lang="en-US" dirty="0" smtClean="0"/>
              <a:t>If students have </a:t>
            </a:r>
            <a:r>
              <a:rPr lang="en-US" dirty="0"/>
              <a:t>a DD Form </a:t>
            </a:r>
            <a:r>
              <a:rPr lang="en-US" dirty="0" smtClean="0"/>
              <a:t>2215, enter their own SSN, select test type of annual and enter their own reference audiograms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Audiogram Type 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0"/>
            <a:ext cx="8128000" cy="33493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462857" cy="110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715000" y="4648200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067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Follow-up test selection can only occur if a patient has an +/- STS on the initial 2216 or for a follow-up 2 test a +STS on follow-up 1 and the follow-up testing window has not expired</a:t>
            </a:r>
          </a:p>
          <a:p>
            <a:pPr lvl="0"/>
            <a:r>
              <a:rPr lang="en-US" dirty="0" smtClean="0"/>
              <a:t>Only the </a:t>
            </a:r>
            <a:r>
              <a:rPr lang="en-US" dirty="0"/>
              <a:t>most recent test </a:t>
            </a:r>
            <a:r>
              <a:rPr lang="en-US" dirty="0" smtClean="0"/>
              <a:t>results will be reflected in the DD </a:t>
            </a:r>
            <a:r>
              <a:rPr lang="en-US" dirty="0"/>
              <a:t>Form 2216 </a:t>
            </a:r>
            <a:r>
              <a:rPr lang="en-US" dirty="0" smtClean="0"/>
              <a:t>remarks section</a:t>
            </a:r>
            <a:endParaRPr lang="en-US" dirty="0"/>
          </a:p>
          <a:p>
            <a:r>
              <a:rPr lang="en-US" dirty="0" smtClean="0"/>
              <a:t>Negative </a:t>
            </a:r>
            <a:r>
              <a:rPr lang="en-US" dirty="0"/>
              <a:t>STSs do not have a noise free </a:t>
            </a:r>
            <a:r>
              <a:rPr lang="en-US" dirty="0" smtClean="0"/>
              <a:t>requirement</a:t>
            </a:r>
          </a:p>
          <a:p>
            <a:r>
              <a:rPr lang="en-US" dirty="0" smtClean="0"/>
              <a:t>Positive STSs have a 14 noise free requirement</a:t>
            </a:r>
          </a:p>
          <a:p>
            <a:r>
              <a:rPr lang="en-US" dirty="0" smtClean="0"/>
              <a:t>If a positive and a negative STS exists, check headphone placement/auditory history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905001"/>
            <a:ext cx="8230810" cy="4267200"/>
          </a:xfrm>
        </p:spPr>
        <p:txBody>
          <a:bodyPr/>
          <a:lstStyle/>
          <a:p>
            <a:r>
              <a:rPr lang="en-US" dirty="0" smtClean="0"/>
              <a:t>Thresholds are better than the reference</a:t>
            </a:r>
          </a:p>
          <a:p>
            <a:pPr lvl="1"/>
            <a:r>
              <a:rPr lang="en-US" dirty="0" smtClean="0"/>
              <a:t>Normally occurs early in the audiometric </a:t>
            </a:r>
            <a:r>
              <a:rPr lang="en-US" dirty="0"/>
              <a:t>history</a:t>
            </a:r>
          </a:p>
          <a:p>
            <a:r>
              <a:rPr lang="en-US" dirty="0" smtClean="0"/>
              <a:t>Review the audiometric summary</a:t>
            </a:r>
          </a:p>
          <a:p>
            <a:pPr lvl="1"/>
            <a:r>
              <a:rPr lang="en-US" dirty="0" smtClean="0"/>
              <a:t>Was the baseline recent or re-established by an audiologist</a:t>
            </a:r>
          </a:p>
          <a:p>
            <a:pPr lvl="1"/>
            <a:r>
              <a:rPr lang="en-US" dirty="0" smtClean="0"/>
              <a:t>Is there a masking requirement</a:t>
            </a:r>
          </a:p>
          <a:p>
            <a:r>
              <a:rPr lang="en-US" dirty="0" smtClean="0"/>
              <a:t>If the reference is probably invalid immediately </a:t>
            </a:r>
            <a:r>
              <a:rPr lang="en-US" dirty="0"/>
              <a:t>re-test the ear that had the negative </a:t>
            </a:r>
            <a:r>
              <a:rPr lang="en-US" dirty="0" smtClean="0"/>
              <a:t>STS</a:t>
            </a:r>
          </a:p>
          <a:p>
            <a:pPr lvl="1"/>
            <a:r>
              <a:rPr lang="en-US" dirty="0" smtClean="0"/>
              <a:t>If the negative STS is confirmed on follow-up 1, software will re-establish the baseline (ear specific)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7389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Negative 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84659"/>
            <a:ext cx="8229600" cy="858541"/>
          </a:xfrm>
        </p:spPr>
        <p:txBody>
          <a:bodyPr/>
          <a:lstStyle/>
          <a:p>
            <a:r>
              <a:rPr lang="en-US" dirty="0" smtClean="0"/>
              <a:t>Clear Run Test station after initial 2216 test, input SSN and Follow-up 1 test will be auto-selected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9"/>
            <a:ext cx="8230810" cy="731004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Negative STS - Follow up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00" y="3760143"/>
            <a:ext cx="2900000" cy="11928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781" y="2667000"/>
            <a:ext cx="5667619" cy="34361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6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6596" y="933152"/>
            <a:ext cx="8230810" cy="590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Pure Tone Air Conduction Threshold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800"/>
            <a:ext cx="2180952" cy="27047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752" y="1828800"/>
            <a:ext cx="2161905" cy="26857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94" y="4800600"/>
            <a:ext cx="7315806" cy="1109045"/>
          </a:xfrm>
          <a:prstGeom prst="rect">
            <a:avLst/>
          </a:prstGeom>
          <a:ln w="3175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13207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67" y="1905000"/>
            <a:ext cx="7453333" cy="44133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/>
              <a:t>Negative STS </a:t>
            </a:r>
            <a:r>
              <a:rPr lang="en-US" dirty="0" smtClean="0"/>
              <a:t>- </a:t>
            </a:r>
            <a:r>
              <a:rPr lang="en-US" dirty="0"/>
              <a:t>Follow up </a:t>
            </a:r>
            <a:r>
              <a:rPr lang="en-US" dirty="0" smtClean="0"/>
              <a:t>1 Confirmed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6596" y="1646337"/>
            <a:ext cx="8230810" cy="4525863"/>
          </a:xfrm>
        </p:spPr>
        <p:txBody>
          <a:bodyPr/>
          <a:lstStyle/>
          <a:p>
            <a:r>
              <a:rPr lang="en-US" dirty="0" smtClean="0"/>
              <a:t>If the negative STS is confirmed on the Follow-up 1 retrieval DOEHRS-HC will auto re-established the baseline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patient history prior to conducting any follow-up testing for a negative 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Test Retrieval on Follow-up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3726667" cy="18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733" y="2514600"/>
            <a:ext cx="4766667" cy="182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05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1196141"/>
          </a:xfrm>
        </p:spPr>
        <p:txBody>
          <a:bodyPr/>
          <a:lstStyle/>
          <a:p>
            <a:r>
              <a:rPr lang="en-US" dirty="0"/>
              <a:t>DD Form 2216 - Follow-up Testing</a:t>
            </a:r>
            <a:br>
              <a:rPr lang="en-US" dirty="0"/>
            </a:br>
            <a:r>
              <a:rPr lang="en-US" dirty="0"/>
              <a:t>Negative STS Confirmed</a:t>
            </a:r>
            <a:br>
              <a:rPr lang="en-US" dirty="0"/>
            </a:br>
            <a:r>
              <a:rPr lang="en-US" dirty="0"/>
              <a:t>Auto Re-established Baseline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" y="2362200"/>
            <a:ext cx="8900190" cy="3648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/>
              <a:t>Negative STS </a:t>
            </a:r>
            <a:r>
              <a:rPr lang="en-US" dirty="0" smtClean="0"/>
              <a:t>- </a:t>
            </a:r>
            <a:r>
              <a:rPr lang="en-US" dirty="0"/>
              <a:t>Follow up </a:t>
            </a:r>
            <a:r>
              <a:rPr lang="en-US" dirty="0" smtClean="0"/>
              <a:t>1 Resolved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4" y="1905000"/>
            <a:ext cx="8788571" cy="3382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3" y="4495800"/>
            <a:ext cx="8788571" cy="18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980919"/>
            <a:ext cx="8230810" cy="3657881"/>
          </a:xfrm>
        </p:spPr>
        <p:txBody>
          <a:bodyPr/>
          <a:lstStyle/>
          <a:p>
            <a:r>
              <a:rPr lang="en-US" dirty="0" smtClean="0"/>
              <a:t>Thresholds are worse than the reference</a:t>
            </a:r>
          </a:p>
          <a:p>
            <a:r>
              <a:rPr lang="en-US" dirty="0" smtClean="0"/>
              <a:t>Requires 14 noise free hours </a:t>
            </a:r>
          </a:p>
          <a:p>
            <a:r>
              <a:rPr lang="en-US" dirty="0" smtClean="0"/>
              <a:t>Cannot be done the same day as the initial 2216 test</a:t>
            </a:r>
          </a:p>
          <a:p>
            <a:r>
              <a:rPr lang="en-US" dirty="0" smtClean="0"/>
              <a:t>Follow-up 1 and Follow-up 2 can be accomplished on the same day (ear specific)</a:t>
            </a:r>
          </a:p>
          <a:p>
            <a:r>
              <a:rPr lang="en-US" dirty="0" smtClean="0"/>
              <a:t>If conductive issues (ENT) are suspected, </a:t>
            </a:r>
            <a:r>
              <a:rPr lang="en-US" dirty="0"/>
              <a:t>consider referring to a medical provider prior to </a:t>
            </a:r>
            <a:r>
              <a:rPr lang="en-US" dirty="0" smtClean="0"/>
              <a:t>conducting further testing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91342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46337"/>
            <a:ext cx="8230810" cy="4525863"/>
          </a:xfrm>
        </p:spPr>
        <p:txBody>
          <a:bodyPr/>
          <a:lstStyle/>
          <a:p>
            <a:r>
              <a:rPr lang="en-US" dirty="0" smtClean="0"/>
              <a:t>Time frames for follow-up testing</a:t>
            </a:r>
          </a:p>
          <a:p>
            <a:r>
              <a:rPr lang="en-US" dirty="0" smtClean="0"/>
              <a:t>From initial audiogram on the 2216</a:t>
            </a:r>
          </a:p>
          <a:p>
            <a:pPr lvl="1"/>
            <a:r>
              <a:rPr lang="en-US" dirty="0" smtClean="0"/>
              <a:t>30 days – all civilians and USAF Regular</a:t>
            </a:r>
          </a:p>
          <a:p>
            <a:pPr lvl="1"/>
            <a:r>
              <a:rPr lang="en-US" dirty="0" smtClean="0"/>
              <a:t>60 days – USAF Reserves and National Guard</a:t>
            </a:r>
          </a:p>
          <a:p>
            <a:pPr lvl="1"/>
            <a:r>
              <a:rPr lang="en-US" dirty="0" smtClean="0"/>
              <a:t>90 – All USA, USN, USMC military</a:t>
            </a:r>
          </a:p>
          <a:p>
            <a:r>
              <a:rPr lang="en-US" dirty="0" smtClean="0"/>
              <a:t>Do not mention time frame for return to patients</a:t>
            </a:r>
          </a:p>
          <a:p>
            <a:r>
              <a:rPr lang="en-US" dirty="0" smtClean="0"/>
              <a:t>Question them on the earliest they can return noise free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Testing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905001"/>
            <a:ext cx="8230810" cy="42672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STS resolves on the Follow-up 1 (TTS after auditory rest) Follow-up 2 </a:t>
            </a:r>
            <a:r>
              <a:rPr lang="en-US" dirty="0" smtClean="0"/>
              <a:t>cannot </a:t>
            </a:r>
            <a:r>
              <a:rPr lang="en-US" dirty="0"/>
              <a:t>be </a:t>
            </a:r>
            <a:r>
              <a:rPr lang="en-US" dirty="0" smtClean="0"/>
              <a:t>accomplished</a:t>
            </a:r>
          </a:p>
          <a:p>
            <a:pPr lvl="1"/>
            <a:r>
              <a:rPr lang="en-US" dirty="0" smtClean="0"/>
              <a:t>Counsel/Educate</a:t>
            </a:r>
          </a:p>
          <a:p>
            <a:pPr lvl="1"/>
            <a:r>
              <a:rPr lang="en-US" dirty="0" smtClean="0"/>
              <a:t>Refit HPDs </a:t>
            </a:r>
            <a:r>
              <a:rPr lang="en-US" dirty="0"/>
              <a:t>(patient may not be wearing them properly or they are the wrong size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 in a year</a:t>
            </a:r>
            <a:endParaRPr lang="en-US" dirty="0"/>
          </a:p>
          <a:p>
            <a:r>
              <a:rPr lang="en-US" dirty="0"/>
              <a:t>If the STS is still present on the Follow-up 1, complete a Follow-up 2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If the STS resolved on Follow-up 2</a:t>
            </a:r>
          </a:p>
          <a:p>
            <a:pPr lvl="1"/>
            <a:r>
              <a:rPr lang="en-US" dirty="0" smtClean="0"/>
              <a:t>Follow instructions as above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7389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STS (TTS)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1196141"/>
          </a:xfrm>
        </p:spPr>
        <p:txBody>
          <a:bodyPr/>
          <a:lstStyle/>
          <a:p>
            <a:r>
              <a:rPr lang="en-US" dirty="0"/>
              <a:t>DD Form 2216 - Follow-up Testing</a:t>
            </a:r>
            <a:br>
              <a:rPr lang="en-US" dirty="0"/>
            </a:br>
            <a:r>
              <a:rPr lang="en-US" dirty="0"/>
              <a:t>Positive STS - Follow up 1 Resolved Early Warning Shift (EWS)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0" y="2294732"/>
            <a:ext cx="8800000" cy="283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4" y="4632964"/>
            <a:ext cx="8754286" cy="181714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913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/>
              <a:t>STS </a:t>
            </a:r>
            <a:r>
              <a:rPr lang="en-US" dirty="0" smtClean="0"/>
              <a:t>- </a:t>
            </a:r>
            <a:r>
              <a:rPr lang="en-US" dirty="0"/>
              <a:t>Follow up </a:t>
            </a:r>
            <a:r>
              <a:rPr lang="en-US" dirty="0" smtClean="0"/>
              <a:t>1 Confirmed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4" y="1974773"/>
            <a:ext cx="8788571" cy="33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2" y="4304841"/>
            <a:ext cx="8681333" cy="181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/>
              <a:t>STS </a:t>
            </a:r>
            <a:r>
              <a:rPr lang="en-US" dirty="0" smtClean="0"/>
              <a:t>- </a:t>
            </a:r>
            <a:r>
              <a:rPr lang="en-US" dirty="0"/>
              <a:t>Follow up </a:t>
            </a:r>
            <a:r>
              <a:rPr lang="en-US" dirty="0" smtClean="0"/>
              <a:t>2 Resolved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4" y="1963752"/>
            <a:ext cx="8788571" cy="3337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6" y="4546293"/>
            <a:ext cx="8754286" cy="1828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of hearing</a:t>
            </a:r>
          </a:p>
          <a:p>
            <a:pPr lvl="1"/>
            <a:r>
              <a:rPr lang="en-US" altLang="en-US" dirty="0"/>
              <a:t>The lowest level of sound a person can hear in a series of ascending, pure tone presentation trials at least 50% of the time</a:t>
            </a:r>
          </a:p>
          <a:p>
            <a:r>
              <a:rPr lang="en-US" dirty="0" smtClean="0"/>
              <a:t>Audiometric Zero (0 dB HL)</a:t>
            </a:r>
          </a:p>
          <a:p>
            <a:pPr lvl="1"/>
            <a:r>
              <a:rPr lang="en-US" altLang="en-US" dirty="0"/>
              <a:t>The sound pressure level at which the threshold of audibility occurs for average normal </a:t>
            </a:r>
            <a:r>
              <a:rPr lang="en-US" altLang="en-US" dirty="0" smtClean="0"/>
              <a:t>listeners</a:t>
            </a:r>
            <a:endParaRPr lang="en-US" dirty="0" smtClean="0"/>
          </a:p>
          <a:p>
            <a:r>
              <a:rPr lang="en-US" dirty="0" smtClean="0"/>
              <a:t>Audiogram</a:t>
            </a:r>
          </a:p>
          <a:p>
            <a:pPr lvl="1"/>
            <a:r>
              <a:rPr lang="en-US" altLang="en-US" dirty="0"/>
              <a:t>A record of </a:t>
            </a:r>
            <a:r>
              <a:rPr lang="en-US" altLang="en-US" dirty="0" smtClean="0"/>
              <a:t>an individual’s </a:t>
            </a:r>
            <a:r>
              <a:rPr lang="en-US" altLang="en-US" dirty="0"/>
              <a:t>hearing </a:t>
            </a:r>
            <a:r>
              <a:rPr lang="en-US" altLang="en-US" dirty="0" smtClean="0"/>
              <a:t>sensitivity</a:t>
            </a:r>
          </a:p>
          <a:p>
            <a:pPr lvl="1"/>
            <a:r>
              <a:rPr lang="en-US" altLang="en-US" dirty="0" smtClean="0"/>
              <a:t>For </a:t>
            </a:r>
            <a:r>
              <a:rPr lang="en-US" altLang="en-US" dirty="0"/>
              <a:t>occupational testing, a record of the pure-tone air-conducting hearing threshold levels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/>
              <a:t>STS </a:t>
            </a:r>
            <a:r>
              <a:rPr lang="en-US" dirty="0" smtClean="0"/>
              <a:t>- </a:t>
            </a:r>
            <a:r>
              <a:rPr lang="en-US" dirty="0"/>
              <a:t>Follow up </a:t>
            </a:r>
            <a:r>
              <a:rPr lang="en-US" dirty="0" smtClean="0"/>
              <a:t>1 Confirmed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0" y="1904999"/>
            <a:ext cx="8788571" cy="323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6" y="4370200"/>
            <a:ext cx="8692667" cy="180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/>
              <a:t>STS </a:t>
            </a:r>
            <a:r>
              <a:rPr lang="en-US" dirty="0" smtClean="0"/>
              <a:t>- </a:t>
            </a:r>
            <a:r>
              <a:rPr lang="en-US" dirty="0"/>
              <a:t>Follow up </a:t>
            </a:r>
            <a:r>
              <a:rPr lang="en-US" dirty="0" smtClean="0"/>
              <a:t>2 Confirmed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5" y="1905000"/>
            <a:ext cx="8788571" cy="322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3" y="4648200"/>
            <a:ext cx="8681333" cy="181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43200"/>
            <a:ext cx="4282380" cy="161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5" y="2743200"/>
            <a:ext cx="3198095" cy="161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r>
              <a:rPr lang="en-US" dirty="0" smtClean="0"/>
              <a:t>Application will ask if re-establishment using previous test results is </a:t>
            </a:r>
            <a:r>
              <a:rPr lang="en-US" dirty="0" smtClean="0"/>
              <a:t>requested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/>
              <a:t>Always select “No” unless you have been authorized to re-establish </a:t>
            </a:r>
            <a:r>
              <a:rPr lang="en-US" dirty="0" smtClean="0"/>
              <a:t>baselines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913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2 Test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/>
              <a:t>STS </a:t>
            </a:r>
            <a:r>
              <a:rPr lang="en-US" dirty="0" smtClean="0"/>
              <a:t>Confirmed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980919"/>
            <a:ext cx="8230810" cy="3657881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STS is still present on the Follow-up </a:t>
            </a:r>
            <a:r>
              <a:rPr lang="en-US" dirty="0" smtClean="0"/>
              <a:t>2</a:t>
            </a:r>
          </a:p>
          <a:p>
            <a:r>
              <a:rPr lang="en-US" dirty="0" smtClean="0"/>
              <a:t>Refer </a:t>
            </a:r>
            <a:r>
              <a:rPr lang="en-US" dirty="0"/>
              <a:t>to the proper echelon of care </a:t>
            </a:r>
            <a:r>
              <a:rPr lang="en-US" dirty="0" smtClean="0"/>
              <a:t>(PS - Professional Supervisor) for evaluation or administrative processing</a:t>
            </a:r>
          </a:p>
          <a:p>
            <a:r>
              <a:rPr lang="en-US" dirty="0" smtClean="0"/>
              <a:t>Only re-establish baselines that you are authorized to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With the approval of the PS, </a:t>
            </a:r>
            <a:r>
              <a:rPr lang="en-US" altLang="en-US" dirty="0" smtClean="0"/>
              <a:t>follow-up </a:t>
            </a:r>
            <a:r>
              <a:rPr lang="en-US" altLang="en-US" dirty="0"/>
              <a:t>test or </a:t>
            </a:r>
            <a:r>
              <a:rPr lang="en-US" altLang="en-US" dirty="0" smtClean="0"/>
              <a:t>audiological </a:t>
            </a:r>
            <a:r>
              <a:rPr lang="en-US" altLang="en-US" dirty="0"/>
              <a:t>evaluation results </a:t>
            </a:r>
            <a:r>
              <a:rPr lang="en-US" altLang="en-US" dirty="0" smtClean="0"/>
              <a:t>may </a:t>
            </a:r>
            <a:r>
              <a:rPr lang="en-US" altLang="en-US" dirty="0"/>
              <a:t>be used to create a </a:t>
            </a:r>
            <a:r>
              <a:rPr lang="en-US" altLang="en-US" dirty="0" smtClean="0"/>
              <a:t>(type 3) re-established reference</a:t>
            </a:r>
            <a:endParaRPr lang="en-US" altLang="en-US" dirty="0"/>
          </a:p>
          <a:p>
            <a:pPr lvl="1"/>
            <a:r>
              <a:rPr lang="en-US" dirty="0" smtClean="0"/>
              <a:t>Add an electronic remark on the 2215 with who (PS) or what (SOP) authorized the baseline re-establishment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/>
              <a:t>DD Form </a:t>
            </a:r>
            <a:r>
              <a:rPr lang="en-US" dirty="0" smtClean="0"/>
              <a:t>2216 - Follow-up Testing</a:t>
            </a:r>
            <a:br>
              <a:rPr lang="en-US" dirty="0" smtClean="0"/>
            </a:br>
            <a:r>
              <a:rPr lang="en-US" dirty="0" smtClean="0"/>
              <a:t>Positive STS (PTS)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altLang="en-US" dirty="0" smtClean="0"/>
              <a:t>erformed </a:t>
            </a:r>
            <a:r>
              <a:rPr lang="en-US" altLang="en-US" dirty="0"/>
              <a:t>on individuals who are not enrolled in the Hearing </a:t>
            </a:r>
            <a:r>
              <a:rPr lang="en-US" altLang="en-US" dirty="0" smtClean="0"/>
              <a:t>Program</a:t>
            </a:r>
          </a:p>
          <a:p>
            <a:pPr lvl="1"/>
            <a:r>
              <a:rPr lang="en-US" altLang="en-US" dirty="0"/>
              <a:t>Physical, Pre-commissioning, </a:t>
            </a:r>
            <a:r>
              <a:rPr lang="en-US" dirty="0"/>
              <a:t>Separation History and </a:t>
            </a:r>
            <a:r>
              <a:rPr lang="en-US" dirty="0" smtClean="0"/>
              <a:t>Physical Examination (SHPE), Non-DoD employees, </a:t>
            </a:r>
            <a:r>
              <a:rPr lang="en-US" altLang="en-US" dirty="0" smtClean="0"/>
              <a:t>Etc.</a:t>
            </a:r>
            <a:endParaRPr lang="en-US" altLang="en-US" dirty="0"/>
          </a:p>
          <a:p>
            <a:r>
              <a:rPr lang="en-US" altLang="en-US" dirty="0"/>
              <a:t>Performed on individuals requesting a hearing test before their periodic evaluation who are concerned about changes in hearing due to possible illness, medical condition, etc.</a:t>
            </a:r>
          </a:p>
          <a:p>
            <a:pPr lvl="1"/>
            <a:r>
              <a:rPr lang="en-US" altLang="en-US" dirty="0"/>
              <a:t>Consult with Professional Supervisor to determine how these encounters should be </a:t>
            </a:r>
            <a:r>
              <a:rPr lang="en-US" altLang="en-US" dirty="0" smtClean="0"/>
              <a:t>handled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Non-Hearing Conservation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7537"/>
          </a:xfrm>
        </p:spPr>
        <p:txBody>
          <a:bodyPr/>
          <a:lstStyle/>
          <a:p>
            <a:r>
              <a:rPr lang="en-US" dirty="0" smtClean="0"/>
              <a:t>Patient history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Non-Hearing Conservation Test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4" y="2281412"/>
            <a:ext cx="8788571" cy="35428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 of Hearing Loss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14" y="1642600"/>
            <a:ext cx="7256572" cy="45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3737"/>
          </a:xfrm>
        </p:spPr>
        <p:txBody>
          <a:bodyPr/>
          <a:lstStyle/>
          <a:p>
            <a:r>
              <a:rPr lang="en-US" dirty="0" smtClean="0"/>
              <a:t>Technician is required to counsel patient on results</a:t>
            </a:r>
          </a:p>
          <a:p>
            <a:pPr lvl="1"/>
            <a:r>
              <a:rPr lang="en-US" dirty="0"/>
              <a:t>Early warning </a:t>
            </a:r>
            <a:r>
              <a:rPr lang="en-US" dirty="0" smtClean="0"/>
              <a:t>shift </a:t>
            </a:r>
            <a:r>
              <a:rPr lang="en-US" dirty="0"/>
              <a:t>(EWS)</a:t>
            </a:r>
          </a:p>
          <a:p>
            <a:pPr lvl="1"/>
            <a:r>
              <a:rPr lang="en-US" dirty="0"/>
              <a:t>Change in hearing, Significant/Standard Threshold Shift (STS) return for follow-up </a:t>
            </a:r>
            <a:r>
              <a:rPr lang="en-US" dirty="0" smtClean="0"/>
              <a:t>testing</a:t>
            </a:r>
            <a:endParaRPr lang="en-US" dirty="0"/>
          </a:p>
          <a:p>
            <a:pPr lvl="1"/>
            <a:r>
              <a:rPr lang="en-US" dirty="0"/>
              <a:t>Temporary Threshold Shift (TTS)</a:t>
            </a:r>
          </a:p>
          <a:p>
            <a:pPr lvl="1"/>
            <a:r>
              <a:rPr lang="en-US" altLang="en-US" dirty="0"/>
              <a:t>P</a:t>
            </a:r>
            <a:r>
              <a:rPr lang="en-US" dirty="0"/>
              <a:t>ermanent Threshold Shift (PTS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Process automated referrals</a:t>
            </a:r>
          </a:p>
          <a:p>
            <a:r>
              <a:rPr lang="en-US" dirty="0" smtClean="0"/>
              <a:t>Create referrals for conductive or other issues</a:t>
            </a:r>
          </a:p>
          <a:p>
            <a:pPr lvl="1"/>
            <a:r>
              <a:rPr lang="en-US" dirty="0" smtClean="0"/>
              <a:t>Physician</a:t>
            </a:r>
          </a:p>
          <a:p>
            <a:pPr lvl="1"/>
            <a:r>
              <a:rPr lang="en-US" dirty="0" smtClean="0"/>
              <a:t>Audiologist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Post-Audiometric Testing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Audiometric </a:t>
            </a:r>
            <a:r>
              <a:rPr lang="en-US" altLang="en-US" dirty="0" smtClean="0"/>
              <a:t>Configurations</a:t>
            </a:r>
            <a:br>
              <a:rPr lang="en-US" altLang="en-US" dirty="0" smtClean="0"/>
            </a:br>
            <a:r>
              <a:rPr lang="en-US" altLang="en-US" dirty="0"/>
              <a:t>Sloping High Frequency Hearing </a:t>
            </a:r>
            <a:r>
              <a:rPr lang="en-US" altLang="en-US" dirty="0" smtClean="0"/>
              <a:t>Loss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" y="1955476"/>
            <a:ext cx="7722000" cy="45215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3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581" y="1892895"/>
            <a:ext cx="7735619" cy="45079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664059"/>
          </a:xfrm>
        </p:spPr>
        <p:txBody>
          <a:bodyPr/>
          <a:lstStyle/>
          <a:p>
            <a:r>
              <a:rPr lang="en-US" altLang="en-US" dirty="0"/>
              <a:t>High Frequency Hearing </a:t>
            </a:r>
            <a:r>
              <a:rPr lang="en-US" altLang="en-US" dirty="0" smtClean="0"/>
              <a:t>Loss</a:t>
            </a:r>
            <a:br>
              <a:rPr lang="en-US" altLang="en-US" dirty="0" smtClean="0"/>
            </a:br>
            <a:r>
              <a:rPr lang="en-US" altLang="en-US" dirty="0" smtClean="0"/>
              <a:t>Notched - Noise </a:t>
            </a:r>
            <a:r>
              <a:rPr lang="en-US" altLang="en-US" dirty="0"/>
              <a:t>Induced Hearing </a:t>
            </a:r>
            <a:r>
              <a:rPr lang="en-US" altLang="en-US" dirty="0" smtClean="0"/>
              <a:t>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724681"/>
          </a:xfrm>
        </p:spPr>
        <p:txBody>
          <a:bodyPr/>
          <a:lstStyle/>
          <a:p>
            <a:r>
              <a:rPr lang="en-US" dirty="0" smtClean="0"/>
              <a:t>Significant/Standard Threshold Shift (STS)</a:t>
            </a:r>
          </a:p>
          <a:p>
            <a:pPr lvl="1"/>
            <a:r>
              <a:rPr lang="en-US" altLang="en-US" dirty="0"/>
              <a:t>An average change of plus or minus 10 dB at 2000, 3000, and 4000 Hz, relative to the reference audiogram, in either ear, without age </a:t>
            </a:r>
            <a:r>
              <a:rPr lang="en-US" altLang="en-US" dirty="0" smtClean="0"/>
              <a:t>corrections </a:t>
            </a:r>
            <a:r>
              <a:rPr lang="en-US" altLang="en-US" dirty="0"/>
              <a:t>(DoDI 6055.12</a:t>
            </a:r>
            <a:r>
              <a:rPr lang="en-US" altLang="en-US" dirty="0" smtClean="0"/>
              <a:t>)</a:t>
            </a:r>
          </a:p>
          <a:p>
            <a:r>
              <a:rPr lang="en-US" dirty="0" smtClean="0"/>
              <a:t>Temporary </a:t>
            </a:r>
            <a:r>
              <a:rPr lang="en-US" dirty="0"/>
              <a:t>Threshold </a:t>
            </a:r>
            <a:r>
              <a:rPr lang="en-US" dirty="0" smtClean="0"/>
              <a:t>Shift (TTS)</a:t>
            </a:r>
          </a:p>
          <a:p>
            <a:pPr lvl="1"/>
            <a:r>
              <a:rPr lang="en-US" dirty="0"/>
              <a:t>An STS that resolves on follow-up test after auditory rest </a:t>
            </a:r>
            <a:r>
              <a:rPr lang="en-US" dirty="0" smtClean="0"/>
              <a:t>(≥</a:t>
            </a:r>
            <a:r>
              <a:rPr lang="en-US" dirty="0"/>
              <a:t>14 hours)</a:t>
            </a:r>
            <a:endParaRPr lang="en-US" altLang="en-US" dirty="0"/>
          </a:p>
          <a:p>
            <a:r>
              <a:rPr lang="en-US" altLang="en-US" dirty="0" smtClean="0"/>
              <a:t>P</a:t>
            </a:r>
            <a:r>
              <a:rPr lang="en-US" dirty="0" smtClean="0"/>
              <a:t>ermanent </a:t>
            </a:r>
            <a:r>
              <a:rPr lang="en-US" dirty="0"/>
              <a:t>Threshold </a:t>
            </a:r>
            <a:r>
              <a:rPr lang="en-US" dirty="0" smtClean="0"/>
              <a:t>Shift (PTS)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STS that doesn’t resolve on follow-up testing after auditory rest (≥14 hours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Confirmed </a:t>
            </a:r>
            <a:r>
              <a:rPr lang="en-US" dirty="0"/>
              <a:t>by an audiologist or physician (Professional Supervisor)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Low Frequency Hearing </a:t>
            </a:r>
            <a:r>
              <a:rPr lang="en-US" altLang="en-US" dirty="0" smtClean="0"/>
              <a:t>Loss</a:t>
            </a:r>
            <a:br>
              <a:rPr lang="en-US" altLang="en-US" dirty="0" smtClean="0"/>
            </a:br>
            <a:r>
              <a:rPr lang="en-US" altLang="en-US" dirty="0" smtClean="0"/>
              <a:t>Rising </a:t>
            </a:r>
            <a:r>
              <a:rPr lang="en-US" altLang="en-US" dirty="0"/>
              <a:t>A</a:t>
            </a:r>
            <a:r>
              <a:rPr lang="en-US" altLang="en-US" dirty="0" smtClean="0"/>
              <a:t>udiometric Configuration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0" y="1969095"/>
            <a:ext cx="7871810" cy="45079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6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Low Frequency Hearing </a:t>
            </a:r>
            <a:r>
              <a:rPr lang="en-US" altLang="en-US" dirty="0" smtClean="0"/>
              <a:t>Loss</a:t>
            </a:r>
            <a:br>
              <a:rPr lang="en-US" altLang="en-US" dirty="0" smtClean="0"/>
            </a:br>
            <a:r>
              <a:rPr lang="en-US" altLang="en-US" dirty="0" smtClean="0"/>
              <a:t>Rising </a:t>
            </a:r>
            <a:r>
              <a:rPr lang="en-US" altLang="en-US" dirty="0"/>
              <a:t>A</a:t>
            </a:r>
            <a:r>
              <a:rPr lang="en-US" altLang="en-US" dirty="0" smtClean="0"/>
              <a:t>udiometric Configuration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0" y="1924419"/>
            <a:ext cx="7803238" cy="44763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65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r>
              <a:rPr lang="en-US" altLang="en-US" dirty="0" smtClean="0"/>
              <a:t>Can </a:t>
            </a:r>
            <a:r>
              <a:rPr lang="en-US" altLang="en-US" dirty="0"/>
              <a:t>occur when a ≥ 40 dB difference in thresholds exists between ears at a given </a:t>
            </a:r>
            <a:r>
              <a:rPr lang="en-US" altLang="en-US" dirty="0" smtClean="0"/>
              <a:t>frequency</a:t>
            </a:r>
          </a:p>
          <a:p>
            <a:r>
              <a:rPr lang="en-US" altLang="en-US" dirty="0" smtClean="0"/>
              <a:t>Sound </a:t>
            </a:r>
            <a:r>
              <a:rPr lang="en-US" altLang="en-US" dirty="0"/>
              <a:t>energy from the test ear stimulates the non-test ear causing non-test ear to respond to the </a:t>
            </a:r>
            <a:r>
              <a:rPr lang="en-US" altLang="en-US" dirty="0" smtClean="0"/>
              <a:t>stimulus</a:t>
            </a:r>
          </a:p>
          <a:p>
            <a:r>
              <a:rPr lang="en-US" altLang="en-US" dirty="0" smtClean="0"/>
              <a:t>DOEHRS-HC </a:t>
            </a:r>
            <a:r>
              <a:rPr lang="en-US" altLang="en-US" dirty="0"/>
              <a:t>performs an automatic re-check when threshold difference is ≥ 40 dB between ears at a given </a:t>
            </a:r>
            <a:r>
              <a:rPr lang="en-US" altLang="en-US" dirty="0" smtClean="0"/>
              <a:t>frequency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difference confirmed, DOEHRS-HC will generate a </a:t>
            </a:r>
            <a:r>
              <a:rPr lang="en-US" altLang="en-US" dirty="0" smtClean="0"/>
              <a:t>referral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Audiogram Considerations</a:t>
            </a:r>
            <a:br>
              <a:rPr lang="en-US" altLang="en-US" dirty="0"/>
            </a:br>
            <a:r>
              <a:rPr lang="en-US" altLang="en-US" dirty="0"/>
              <a:t>Problem </a:t>
            </a:r>
            <a:r>
              <a:rPr lang="en-US" altLang="en-US" dirty="0" smtClean="0"/>
              <a:t>Audiograms - Cross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36957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altLang="en-US" dirty="0" smtClean="0"/>
              <a:t>erformed </a:t>
            </a:r>
            <a:r>
              <a:rPr lang="en-US" altLang="en-US" dirty="0"/>
              <a:t>during diagnostic hearing evaluation when cross-over is </a:t>
            </a:r>
            <a:r>
              <a:rPr lang="en-US" altLang="en-US" dirty="0" smtClean="0"/>
              <a:t>suspected</a:t>
            </a:r>
          </a:p>
          <a:p>
            <a:r>
              <a:rPr lang="en-US" altLang="en-US" dirty="0" smtClean="0"/>
              <a:t>Masking </a:t>
            </a:r>
            <a:r>
              <a:rPr lang="en-US" altLang="en-US" dirty="0"/>
              <a:t>noise presented in the non-test ear while thresholds are being recorded for test </a:t>
            </a:r>
            <a:r>
              <a:rPr lang="en-US" altLang="en-US" dirty="0" smtClean="0"/>
              <a:t>ear</a:t>
            </a:r>
          </a:p>
          <a:p>
            <a:r>
              <a:rPr lang="en-US" altLang="en-US" dirty="0" smtClean="0"/>
              <a:t>Prevents </a:t>
            </a:r>
            <a:r>
              <a:rPr lang="en-US" altLang="en-US" dirty="0"/>
              <a:t>the non-test ear from detecting the sound presented to the test </a:t>
            </a:r>
            <a:r>
              <a:rPr lang="en-US" altLang="en-US" dirty="0" smtClean="0"/>
              <a:t>ear</a:t>
            </a:r>
          </a:p>
          <a:p>
            <a:r>
              <a:rPr lang="en-US" altLang="en-US" dirty="0" smtClean="0"/>
              <a:t>DOEHRS-HC </a:t>
            </a:r>
            <a:r>
              <a:rPr lang="en-US" altLang="en-US" dirty="0"/>
              <a:t>will generate a referral </a:t>
            </a:r>
            <a:r>
              <a:rPr lang="en-US" altLang="en-US" dirty="0" smtClean="0"/>
              <a:t>if </a:t>
            </a:r>
            <a:r>
              <a:rPr lang="en-US" altLang="en-US" dirty="0"/>
              <a:t>masking is </a:t>
            </a:r>
            <a:r>
              <a:rPr lang="en-US" altLang="en-US" dirty="0" smtClean="0"/>
              <a:t>required</a:t>
            </a:r>
          </a:p>
          <a:p>
            <a:r>
              <a:rPr lang="en-US" altLang="en-US" dirty="0" smtClean="0"/>
              <a:t>Follow </a:t>
            </a:r>
            <a:r>
              <a:rPr lang="en-US" altLang="en-US" dirty="0"/>
              <a:t>PS guidance on automated referrals for </a:t>
            </a:r>
            <a:r>
              <a:rPr lang="en-US" altLang="en-US" dirty="0" smtClean="0"/>
              <a:t>masking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Audiogram Considerations</a:t>
            </a:r>
            <a:br>
              <a:rPr lang="en-US" altLang="en-US" dirty="0"/>
            </a:br>
            <a:r>
              <a:rPr lang="en-US" altLang="en-US" dirty="0"/>
              <a:t>Problem </a:t>
            </a:r>
            <a:r>
              <a:rPr lang="en-US" altLang="en-US" dirty="0" smtClean="0"/>
              <a:t>Audiograms - Masking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Audiometric </a:t>
            </a:r>
            <a:r>
              <a:rPr lang="en-US" altLang="en-US" dirty="0" smtClean="0"/>
              <a:t>Configurations</a:t>
            </a:r>
            <a:br>
              <a:rPr lang="en-US" altLang="en-US" dirty="0" smtClean="0"/>
            </a:br>
            <a:r>
              <a:rPr lang="en-US" altLang="en-US" dirty="0"/>
              <a:t>Unilateral Hearing </a:t>
            </a:r>
            <a:r>
              <a:rPr lang="en-US" altLang="en-US" dirty="0" smtClean="0"/>
              <a:t>Loss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0" y="1920135"/>
            <a:ext cx="7816762" cy="44493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2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91341"/>
          </a:xfrm>
        </p:spPr>
        <p:txBody>
          <a:bodyPr/>
          <a:lstStyle/>
          <a:p>
            <a:pPr marL="0" indent="0">
              <a:buFont typeface="Lucida Sans Unicode" panose="020B0602030504020204" pitchFamily="34" charset="0"/>
              <a:buNone/>
            </a:pPr>
            <a:r>
              <a:rPr lang="en-US" altLang="en-US" dirty="0"/>
              <a:t>Audiometric </a:t>
            </a:r>
            <a:r>
              <a:rPr lang="en-US" altLang="en-US" dirty="0" smtClean="0"/>
              <a:t>Configurations</a:t>
            </a:r>
            <a:br>
              <a:rPr lang="en-US" altLang="en-US" dirty="0" smtClean="0"/>
            </a:br>
            <a:r>
              <a:rPr lang="en-US" altLang="en-US" dirty="0"/>
              <a:t>Asymmetrical Hearing Loss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0" y="1981200"/>
            <a:ext cx="7816762" cy="44493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1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2362200"/>
            <a:ext cx="8230810" cy="3810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altLang="en-US" dirty="0" smtClean="0">
                <a:solidFill>
                  <a:srgbClr val="000000"/>
                </a:solidFill>
              </a:rPr>
              <a:t>ack </a:t>
            </a:r>
            <a:r>
              <a:rPr lang="en-US" altLang="en-US" dirty="0">
                <a:solidFill>
                  <a:srgbClr val="000000"/>
                </a:solidFill>
              </a:rPr>
              <a:t>of </a:t>
            </a:r>
            <a:r>
              <a:rPr lang="en-US" altLang="en-US" dirty="0" smtClean="0">
                <a:solidFill>
                  <a:srgbClr val="000000"/>
                </a:solidFill>
              </a:rPr>
              <a:t>crossover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Flat audiogram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Inconsistent responses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Behavior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Known motivation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50 dB or above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1196141"/>
          </a:xfrm>
        </p:spPr>
        <p:txBody>
          <a:bodyPr/>
          <a:lstStyle/>
          <a:p>
            <a:r>
              <a:rPr lang="en-US" altLang="en-US" dirty="0"/>
              <a:t>Audiogram Considerations</a:t>
            </a:r>
            <a:br>
              <a:rPr lang="en-US" altLang="en-US" dirty="0"/>
            </a:br>
            <a:r>
              <a:rPr lang="en-US" altLang="en-US" dirty="0"/>
              <a:t>Problem Audiograms</a:t>
            </a:r>
            <a:br>
              <a:rPr lang="en-US" altLang="en-US" dirty="0"/>
            </a:br>
            <a:r>
              <a:rPr lang="en-US" altLang="en-US" dirty="0"/>
              <a:t>Functional and/or Non-Organic 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Audiometric </a:t>
            </a:r>
            <a:r>
              <a:rPr lang="en-US" altLang="en-US" dirty="0" smtClean="0"/>
              <a:t>Configurations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Flat Hearing Loss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7943"/>
            <a:ext cx="7803238" cy="44628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78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533400"/>
          </a:xfrm>
        </p:spPr>
        <p:txBody>
          <a:bodyPr/>
          <a:lstStyle/>
          <a:p>
            <a:r>
              <a:rPr lang="en-US" dirty="0" smtClean="0"/>
              <a:t>Should the baseline have been re-established </a:t>
            </a:r>
            <a:r>
              <a:rPr lang="en-US" dirty="0" smtClean="0"/>
              <a:t>by </a:t>
            </a:r>
            <a:r>
              <a:rPr lang="en-US" dirty="0" smtClean="0"/>
              <a:t>technician?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Audiometric </a:t>
            </a:r>
            <a:r>
              <a:rPr lang="en-US" altLang="en-US" dirty="0" smtClean="0"/>
              <a:t>Configurations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Flat Hearing Loss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1" y="1867314"/>
            <a:ext cx="8742857" cy="33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altLang="en-US" dirty="0"/>
              <a:t>Audiometric </a:t>
            </a:r>
            <a:r>
              <a:rPr lang="en-US" altLang="en-US" dirty="0" smtClean="0"/>
              <a:t>Configurations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Asymmetric Flat Hearing Loss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2" y="1964991"/>
            <a:ext cx="7858190" cy="44670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22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724681"/>
          </a:xfrm>
        </p:spPr>
        <p:txBody>
          <a:bodyPr/>
          <a:lstStyle/>
          <a:p>
            <a:r>
              <a:rPr lang="en-US" dirty="0" smtClean="0"/>
              <a:t>Early Warning Shift (EWS)</a:t>
            </a:r>
          </a:p>
          <a:p>
            <a:pPr lvl="1"/>
            <a:r>
              <a:rPr lang="en-US" altLang="en-US" dirty="0" smtClean="0"/>
              <a:t>A difference of plus 15 </a:t>
            </a:r>
            <a:r>
              <a:rPr lang="en-US" altLang="en-US" dirty="0"/>
              <a:t>dB at </a:t>
            </a:r>
            <a:r>
              <a:rPr lang="en-US" altLang="en-US" dirty="0" smtClean="0"/>
              <a:t>1000, 2000</a:t>
            </a:r>
            <a:r>
              <a:rPr lang="en-US" altLang="en-US" dirty="0"/>
              <a:t>, 3000, and 4000 Hz, relative to the reference audiogram, in either ear, without </a:t>
            </a:r>
            <a:r>
              <a:rPr lang="en-US" altLang="en-US" dirty="0" smtClean="0"/>
              <a:t>an STS.</a:t>
            </a:r>
          </a:p>
          <a:p>
            <a:pPr lvl="1"/>
            <a:r>
              <a:rPr lang="en-US" altLang="en-US" dirty="0" smtClean="0"/>
              <a:t>If an STS is present in the same ear, the STS takes precedence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6596" y="1980919"/>
            <a:ext cx="8230810" cy="1981481"/>
          </a:xfrm>
        </p:spPr>
        <p:txBody>
          <a:bodyPr/>
          <a:lstStyle/>
          <a:p>
            <a:r>
              <a:rPr lang="en-US" altLang="en-US" dirty="0" smtClean="0"/>
              <a:t>Get patient evaluated the same day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sensorineural, time to treatment is </a:t>
            </a:r>
            <a:r>
              <a:rPr lang="en-US" altLang="en-US" dirty="0" smtClean="0"/>
              <a:t>critical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937458"/>
            <a:ext cx="8230810" cy="815141"/>
          </a:xfrm>
        </p:spPr>
        <p:txBody>
          <a:bodyPr/>
          <a:lstStyle/>
          <a:p>
            <a:r>
              <a:rPr lang="en-US" dirty="0" smtClean="0"/>
              <a:t>Sudden Hearing Loss</a:t>
            </a:r>
            <a:br>
              <a:rPr lang="en-US" dirty="0" smtClean="0"/>
            </a:br>
            <a:r>
              <a:rPr lang="en-US" dirty="0"/>
              <a:t>Al</a:t>
            </a:r>
            <a:r>
              <a:rPr lang="en-US" altLang="en-US" dirty="0"/>
              <a:t>ways a </a:t>
            </a:r>
            <a:r>
              <a:rPr lang="en-US" altLang="en-US" dirty="0" smtClean="0"/>
              <a:t>Medical Emergency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04599"/>
            <a:ext cx="5955429" cy="34148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1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DOEHRS-HC referral </a:t>
            </a:r>
            <a:r>
              <a:rPr lang="en-US" dirty="0" smtClean="0"/>
              <a:t>flags - some are listed below</a:t>
            </a:r>
          </a:p>
          <a:p>
            <a:pPr lvl="1"/>
            <a:r>
              <a:rPr lang="en-US" dirty="0" smtClean="0"/>
              <a:t>Positive STS - conduct Follow-up testing</a:t>
            </a:r>
          </a:p>
          <a:p>
            <a:pPr lvl="1"/>
            <a:r>
              <a:rPr lang="en-US" dirty="0" smtClean="0"/>
              <a:t>Asymmetrical hearing loss</a:t>
            </a:r>
          </a:p>
          <a:p>
            <a:pPr lvl="1"/>
            <a:r>
              <a:rPr lang="en-US" dirty="0" smtClean="0"/>
              <a:t>Low and/or high frequency hearing loss</a:t>
            </a:r>
          </a:p>
          <a:p>
            <a:pPr lvl="1"/>
            <a:r>
              <a:rPr lang="en-US" dirty="0" smtClean="0"/>
              <a:t>Masking</a:t>
            </a:r>
          </a:p>
          <a:p>
            <a:pPr lvl="1"/>
            <a:r>
              <a:rPr lang="en-US" dirty="0" smtClean="0"/>
              <a:t>Tinnitus</a:t>
            </a:r>
          </a:p>
          <a:p>
            <a:pPr lvl="1"/>
            <a:r>
              <a:rPr lang="en-US" dirty="0" smtClean="0"/>
              <a:t>Fitness and Risk Evaluation</a:t>
            </a:r>
          </a:p>
          <a:p>
            <a:r>
              <a:rPr lang="en-US" dirty="0" smtClean="0"/>
              <a:t>Review the audiometric history to determine what happened and what needs to occur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Audiogram Referrals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DOEHRS-HC may not create a referral but further examinations/care may need to occur</a:t>
            </a:r>
          </a:p>
          <a:p>
            <a:r>
              <a:rPr lang="en-US" dirty="0" smtClean="0"/>
              <a:t>Conductive issues suspected - do an otoscopic examination and/or refer for evaluation/care</a:t>
            </a:r>
          </a:p>
          <a:p>
            <a:pPr lvl="1"/>
            <a:r>
              <a:rPr lang="en-US" dirty="0" smtClean="0"/>
              <a:t>If Follow-up testing is required, delay until issue resolves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Audiogram Referrals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Pertains to military personnel only</a:t>
            </a:r>
          </a:p>
          <a:p>
            <a:r>
              <a:rPr lang="en-US" dirty="0" smtClean="0"/>
              <a:t>Profile change does not auto generate a referral</a:t>
            </a:r>
          </a:p>
          <a:p>
            <a:pPr lvl="1"/>
            <a:r>
              <a:rPr lang="en-US" dirty="0" smtClean="0"/>
              <a:t>Service Specific</a:t>
            </a:r>
          </a:p>
          <a:p>
            <a:r>
              <a:rPr lang="en-US" dirty="0" smtClean="0"/>
              <a:t>Review the audiometric history</a:t>
            </a:r>
          </a:p>
          <a:p>
            <a:pPr lvl="1"/>
            <a:r>
              <a:rPr lang="en-US" dirty="0" smtClean="0"/>
              <a:t>Determine if patient was previously evaluated</a:t>
            </a:r>
          </a:p>
          <a:p>
            <a:pPr lvl="1"/>
            <a:r>
              <a:rPr lang="en-US" dirty="0" smtClean="0"/>
              <a:t>Refer to an audiologist if needed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46337"/>
            <a:ext cx="8230810" cy="4525863"/>
          </a:xfrm>
        </p:spPr>
        <p:txBody>
          <a:bodyPr/>
          <a:lstStyle/>
          <a:p>
            <a:r>
              <a:rPr lang="en-US" dirty="0" smtClean="0"/>
              <a:t>P </a:t>
            </a:r>
            <a:r>
              <a:rPr lang="en-US" dirty="0"/>
              <a:t>= Physical capacity/stamina</a:t>
            </a:r>
          </a:p>
          <a:p>
            <a:r>
              <a:rPr lang="en-US" dirty="0"/>
              <a:t>U = Upper body</a:t>
            </a:r>
          </a:p>
          <a:p>
            <a:r>
              <a:rPr lang="en-US" dirty="0"/>
              <a:t>L = Lower body</a:t>
            </a:r>
          </a:p>
          <a:p>
            <a:r>
              <a:rPr lang="en-US" dirty="0"/>
              <a:t>H = Hearing and ears</a:t>
            </a:r>
          </a:p>
          <a:p>
            <a:pPr lvl="1"/>
            <a:r>
              <a:rPr lang="en-US" dirty="0"/>
              <a:t>Focused on hearing and any diseases of the ear</a:t>
            </a:r>
          </a:p>
          <a:p>
            <a:r>
              <a:rPr lang="en-US" dirty="0"/>
              <a:t>E = Eyes</a:t>
            </a:r>
          </a:p>
          <a:p>
            <a:r>
              <a:rPr lang="en-US" dirty="0"/>
              <a:t>S = </a:t>
            </a:r>
            <a:r>
              <a:rPr lang="en-US" dirty="0" smtClean="0"/>
              <a:t>Stability/Psychiatric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Profile Serial System (PULHES)</a:t>
            </a:r>
          </a:p>
        </p:txBody>
      </p:sp>
    </p:spTree>
    <p:extLst>
      <p:ext uri="{BB962C8B-B14F-4D97-AF65-F5344CB8AC3E}">
        <p14:creationId xmlns:p14="http://schemas.microsoft.com/office/powerpoint/2010/main" val="3103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9938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/>
              <a:t>= a high level of medical fitness; fully ​qualified</a:t>
            </a:r>
          </a:p>
          <a:p>
            <a:r>
              <a:rPr lang="en-US" dirty="0"/>
              <a:t>2 = possesses some medical condition or physical defect that may require some activity limitations</a:t>
            </a:r>
          </a:p>
          <a:p>
            <a:r>
              <a:rPr lang="en-US" dirty="0"/>
              <a:t>3 = one or more medical conditions or physical defects that may require significant limitations; may still be able to stay in the military with limited duties</a:t>
            </a:r>
          </a:p>
          <a:p>
            <a:r>
              <a:rPr lang="en-US" dirty="0"/>
              <a:t>4 = one or more medical conditions or physical defects of such severity that the performance of military duty must be drastically limited; disqualifier for continued military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PULHES Numerical Grade System</a:t>
            </a:r>
          </a:p>
        </p:txBody>
      </p:sp>
    </p:spTree>
    <p:extLst>
      <p:ext uri="{BB962C8B-B14F-4D97-AF65-F5344CB8AC3E}">
        <p14:creationId xmlns:p14="http://schemas.microsoft.com/office/powerpoint/2010/main" val="4091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46337"/>
            <a:ext cx="8230810" cy="4525863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altLang="en-US" dirty="0" smtClean="0"/>
              <a:t>OEHRS-HC </a:t>
            </a:r>
            <a:r>
              <a:rPr lang="en-US" altLang="en-US" dirty="0"/>
              <a:t>test is not a diagnostic hearing test, a profile should not be created from this test </a:t>
            </a:r>
            <a:r>
              <a:rPr lang="en-US" altLang="en-US" dirty="0" smtClean="0"/>
              <a:t>alone</a:t>
            </a:r>
          </a:p>
          <a:p>
            <a:r>
              <a:rPr lang="en-US" altLang="en-US" dirty="0" smtClean="0"/>
              <a:t>DOEHRS-HC </a:t>
            </a:r>
            <a:r>
              <a:rPr lang="en-US" altLang="en-US" dirty="0"/>
              <a:t>tests indicate projected </a:t>
            </a:r>
            <a:r>
              <a:rPr lang="en-US" altLang="en-US" dirty="0" smtClean="0"/>
              <a:t>profiles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a DOEHRS-HC test projects a profile of </a:t>
            </a:r>
            <a:r>
              <a:rPr lang="en-US" altLang="en-US" u="sng" dirty="0"/>
              <a:t>&gt;</a:t>
            </a:r>
            <a:r>
              <a:rPr lang="en-US" altLang="en-US" dirty="0"/>
              <a:t> H2, a referral for a diagnostic hearing evaluation is necessary </a:t>
            </a:r>
            <a:r>
              <a:rPr lang="en-US" altLang="en-US" dirty="0" smtClean="0"/>
              <a:t>(check audiometric history)</a:t>
            </a:r>
          </a:p>
          <a:p>
            <a:r>
              <a:rPr lang="en-US" altLang="en-US" dirty="0" smtClean="0"/>
              <a:t>Hearing </a:t>
            </a:r>
            <a:r>
              <a:rPr lang="en-US" altLang="en-US" dirty="0"/>
              <a:t>profiles will be documented IAW Service specific </a:t>
            </a:r>
            <a:r>
              <a:rPr lang="en-US" altLang="en-US" dirty="0" smtClean="0"/>
              <a:t>guidelines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PULHES “H”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46337"/>
            <a:ext cx="8230810" cy="4525863"/>
          </a:xfrm>
        </p:spPr>
        <p:txBody>
          <a:bodyPr/>
          <a:lstStyle/>
          <a:p>
            <a:r>
              <a:rPr lang="en-US" dirty="0" smtClean="0"/>
              <a:t>Graphic/Serial </a:t>
            </a:r>
            <a:r>
              <a:rPr lang="en-US" dirty="0"/>
              <a:t>audiogram</a:t>
            </a:r>
          </a:p>
          <a:p>
            <a:r>
              <a:rPr lang="en-US" dirty="0"/>
              <a:t>Patient demographic</a:t>
            </a:r>
          </a:p>
          <a:p>
            <a:r>
              <a:rPr lang="en-US" dirty="0"/>
              <a:t>Audiograms types</a:t>
            </a:r>
          </a:p>
          <a:p>
            <a:pPr lvl="1"/>
            <a:r>
              <a:rPr lang="en-US" dirty="0"/>
              <a:t>DD Form 2215</a:t>
            </a:r>
          </a:p>
          <a:p>
            <a:pPr lvl="1"/>
            <a:r>
              <a:rPr lang="en-US" dirty="0"/>
              <a:t>DD Form 2216</a:t>
            </a:r>
          </a:p>
          <a:p>
            <a:pPr lvl="2"/>
            <a:r>
              <a:rPr lang="en-US" sz="2000" dirty="0"/>
              <a:t>Follow-up t</a:t>
            </a:r>
            <a:r>
              <a:rPr lang="en-US" sz="2000" dirty="0" smtClean="0"/>
              <a:t>esting</a:t>
            </a:r>
            <a:endParaRPr lang="en-US" sz="2000" dirty="0"/>
          </a:p>
          <a:p>
            <a:pPr lvl="1"/>
            <a:r>
              <a:rPr lang="en-US" dirty="0" smtClean="0"/>
              <a:t>Non-Hearing </a:t>
            </a:r>
            <a:r>
              <a:rPr lang="en-US" dirty="0"/>
              <a:t>C</a:t>
            </a:r>
            <a:r>
              <a:rPr lang="en-US" dirty="0" smtClean="0"/>
              <a:t>onservation test</a:t>
            </a:r>
            <a:endParaRPr lang="en-US" dirty="0"/>
          </a:p>
          <a:p>
            <a:r>
              <a:rPr lang="en-US" dirty="0"/>
              <a:t>Audiometric configurations</a:t>
            </a:r>
          </a:p>
          <a:p>
            <a:r>
              <a:rPr lang="en-US" dirty="0"/>
              <a:t>Problem </a:t>
            </a:r>
            <a:r>
              <a:rPr lang="en-US" dirty="0" smtClean="0"/>
              <a:t>Audiograms</a:t>
            </a:r>
          </a:p>
          <a:p>
            <a:r>
              <a:rPr lang="en-US" dirty="0" smtClean="0"/>
              <a:t>Baseline re-establishment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76329"/>
            <a:ext cx="9144000" cy="12483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681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68463"/>
            <a:ext cx="5486400" cy="44577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altLang="en-US" dirty="0" smtClean="0"/>
              <a:t>omply </a:t>
            </a:r>
            <a:r>
              <a:rPr lang="en-US" altLang="en-US" dirty="0"/>
              <a:t>with Federal, DoD and Service specific </a:t>
            </a:r>
            <a:r>
              <a:rPr lang="en-US" altLang="en-US" dirty="0" smtClean="0"/>
              <a:t>regulations</a:t>
            </a:r>
          </a:p>
          <a:p>
            <a:r>
              <a:rPr lang="en-US" altLang="en-US" dirty="0"/>
              <a:t>Monitor the effectiveness of the local hearing program</a:t>
            </a:r>
          </a:p>
          <a:p>
            <a:r>
              <a:rPr lang="en-US" altLang="en-US" dirty="0" smtClean="0"/>
              <a:t>Identify </a:t>
            </a:r>
            <a:r>
              <a:rPr lang="en-US" altLang="en-US" dirty="0"/>
              <a:t>significant threshold shift(s) in hearing </a:t>
            </a:r>
            <a:r>
              <a:rPr lang="en-US" altLang="en-US" dirty="0" smtClean="0"/>
              <a:t>level</a:t>
            </a:r>
          </a:p>
          <a:p>
            <a:r>
              <a:rPr lang="en-US" altLang="en-US" dirty="0" smtClean="0"/>
              <a:t>Process medical </a:t>
            </a:r>
            <a:r>
              <a:rPr lang="en-US" altLang="en-US" dirty="0"/>
              <a:t>referrals </a:t>
            </a:r>
            <a:r>
              <a:rPr lang="en-US" altLang="en-US" dirty="0" smtClean="0"/>
              <a:t>for proper diagnoses</a:t>
            </a:r>
          </a:p>
          <a:p>
            <a:r>
              <a:rPr lang="en-US" altLang="en-US" dirty="0"/>
              <a:t>Establish </a:t>
            </a:r>
            <a:r>
              <a:rPr lang="en-US" altLang="en-US" dirty="0" smtClean="0"/>
              <a:t>individual’s </a:t>
            </a:r>
            <a:r>
              <a:rPr lang="en-US" altLang="en-US" dirty="0"/>
              <a:t>fitness for duty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Audiometry Testing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933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conduct </a:t>
            </a:r>
            <a:r>
              <a:rPr lang="en-US" altLang="en-US" dirty="0">
                <a:cs typeface="Arial" charset="0"/>
              </a:rPr>
              <a:t>routine hearing tests to identify changes in hearing related to noise exposure</a:t>
            </a:r>
          </a:p>
          <a:p>
            <a:r>
              <a:rPr lang="en-US" dirty="0" smtClean="0"/>
              <a:t>Creation of initial baseline hearing thresholds</a:t>
            </a:r>
          </a:p>
          <a:p>
            <a:pPr lvl="1"/>
            <a:r>
              <a:rPr lang="en-US" dirty="0"/>
              <a:t>DD Form 2215 required for all military and all DoD civilians exposed to hazardous noise (HCP Stressors</a:t>
            </a:r>
            <a:r>
              <a:rPr lang="en-US" dirty="0" smtClean="0"/>
              <a:t>)</a:t>
            </a:r>
          </a:p>
          <a:p>
            <a:r>
              <a:rPr lang="en-US" altLang="en-US" dirty="0" smtClean="0">
                <a:cs typeface="Arial" charset="0"/>
              </a:rPr>
              <a:t>Determine </a:t>
            </a:r>
            <a:r>
              <a:rPr lang="en-US" altLang="en-US" dirty="0">
                <a:cs typeface="Arial" charset="0"/>
              </a:rPr>
              <a:t>disposition, referral needs, and </a:t>
            </a:r>
            <a:r>
              <a:rPr lang="en-US" altLang="en-US" dirty="0" smtClean="0">
                <a:cs typeface="Arial" charset="0"/>
              </a:rPr>
              <a:t>fitness </a:t>
            </a:r>
            <a:r>
              <a:rPr lang="en-US" altLang="en-US" dirty="0">
                <a:cs typeface="Arial" charset="0"/>
              </a:rPr>
              <a:t>for </a:t>
            </a:r>
            <a:r>
              <a:rPr lang="en-US" altLang="en-US" dirty="0" smtClean="0">
                <a:cs typeface="Arial" charset="0"/>
              </a:rPr>
              <a:t>duty</a:t>
            </a:r>
          </a:p>
          <a:p>
            <a:r>
              <a:rPr lang="en-US" altLang="en-US" dirty="0" smtClean="0">
                <a:cs typeface="Arial" charset="0"/>
              </a:rPr>
              <a:t>Baseline re-establishment</a:t>
            </a:r>
          </a:p>
          <a:p>
            <a:r>
              <a:rPr lang="en-US" altLang="en-US" dirty="0" smtClean="0">
                <a:cs typeface="Arial" charset="0"/>
              </a:rPr>
              <a:t>Termination - removal from the HCP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Audiometric </a:t>
            </a:r>
            <a:r>
              <a:rPr lang="en-US" alt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7511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Service m</a:t>
            </a:r>
            <a:r>
              <a:rPr lang="en-US" altLang="en-US" dirty="0" smtClean="0"/>
              <a:t>embers </a:t>
            </a:r>
            <a:r>
              <a:rPr lang="en-US" altLang="en-US" dirty="0"/>
              <a:t>are </a:t>
            </a:r>
            <a:r>
              <a:rPr lang="en-US" altLang="en-US" dirty="0" smtClean="0"/>
              <a:t>at </a:t>
            </a:r>
            <a:r>
              <a:rPr lang="en-US" altLang="en-US" dirty="0"/>
              <a:t>a much greater risk for noise-induced hearing loss compared to </a:t>
            </a:r>
            <a:r>
              <a:rPr lang="en-US" altLang="en-US" dirty="0" smtClean="0"/>
              <a:t>the general population</a:t>
            </a:r>
          </a:p>
          <a:p>
            <a:r>
              <a:rPr lang="en-US" altLang="en-US" dirty="0" smtClean="0"/>
              <a:t>Noise induced </a:t>
            </a:r>
            <a:r>
              <a:rPr lang="en-US" altLang="en-US" dirty="0"/>
              <a:t>h</a:t>
            </a:r>
            <a:r>
              <a:rPr lang="en-US" altLang="en-US" dirty="0" smtClean="0"/>
              <a:t>earing </a:t>
            </a:r>
            <a:r>
              <a:rPr lang="en-US" altLang="en-US" dirty="0"/>
              <a:t>loss is a bloodless/painless </a:t>
            </a:r>
            <a:r>
              <a:rPr lang="en-US" altLang="en-US" dirty="0" smtClean="0"/>
              <a:t>injury</a:t>
            </a:r>
          </a:p>
          <a:p>
            <a:r>
              <a:rPr lang="en-US" altLang="en-US" dirty="0" smtClean="0"/>
              <a:t>Hearing </a:t>
            </a:r>
            <a:r>
              <a:rPr lang="en-US" altLang="en-US" dirty="0"/>
              <a:t>tests are </a:t>
            </a:r>
            <a:r>
              <a:rPr lang="en-US" altLang="en-US" dirty="0" smtClean="0"/>
              <a:t>a reliable </a:t>
            </a:r>
            <a:r>
              <a:rPr lang="en-US" altLang="en-US" dirty="0"/>
              <a:t>way to identify </a:t>
            </a:r>
            <a:r>
              <a:rPr lang="en-US" altLang="en-US" dirty="0" smtClean="0"/>
              <a:t>a noise induced injury</a:t>
            </a:r>
          </a:p>
          <a:p>
            <a:r>
              <a:rPr lang="en-US" altLang="en-US" dirty="0"/>
              <a:t>Early identification is the goal</a:t>
            </a:r>
          </a:p>
          <a:p>
            <a:pPr lvl="1"/>
            <a:r>
              <a:rPr lang="en-US" altLang="en-US" dirty="0"/>
              <a:t>Identified earlier, the injury is easier to halt hearing loss progression</a:t>
            </a:r>
          </a:p>
          <a:p>
            <a:pPr lvl="1"/>
            <a:r>
              <a:rPr lang="en-US" altLang="en-US" dirty="0"/>
              <a:t>Enables access to preventive/rehabilitative services</a:t>
            </a:r>
          </a:p>
          <a:p>
            <a:r>
              <a:rPr lang="en-US" altLang="en-US" dirty="0"/>
              <a:t>Limits permanent impact on career/job </a:t>
            </a:r>
            <a:r>
              <a:rPr lang="en-US" altLang="en-US" dirty="0" smtClean="0"/>
              <a:t>performance</a:t>
            </a:r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Audiogram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1A16791065F4A8DA2A8226EDB565E" ma:contentTypeVersion="2" ma:contentTypeDescription="Create a new document." ma:contentTypeScope="" ma:versionID="b4ef3fd51140791651ee7628d37f8c1a">
  <xsd:schema xmlns:xsd="http://www.w3.org/2001/XMLSchema" xmlns:xs="http://www.w3.org/2001/XMLSchema" xmlns:p="http://schemas.microsoft.com/office/2006/metadata/properties" xmlns:ns1="http://schemas.microsoft.com/sharepoint/v3" xmlns:ns2="e476992b-94a4-43ef-b35b-7935c738f5d9" xmlns:ns3="81401879-d9aa-4c6c-821f-799398ce3523" targetNamespace="http://schemas.microsoft.com/office/2006/metadata/properties" ma:root="true" ma:fieldsID="e8203e3cb38be3642f5e448552222bd1" ns1:_="" ns2:_="" ns3:_="">
    <xsd:import namespace="http://schemas.microsoft.com/sharepoint/v3"/>
    <xsd:import namespace="e476992b-94a4-43ef-b35b-7935c738f5d9"/>
    <xsd:import namespace="81401879-d9aa-4c6c-821f-799398ce352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6992b-94a4-43ef-b35b-7935c738f5d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1879-d9aa-4c6c-821f-799398ce3523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default="about-us" ma:format="Dropdown" ma:internalName="Category">
      <xsd:simpleType>
        <xsd:restriction base="dms:Choice">
          <xsd:enumeration value="about-us"/>
          <xsd:enumeration value="admin"/>
          <xsd:enumeration value="alerts"/>
          <xsd:enumeration value="annual-awards"/>
          <xsd:enumeration value="comprehensive-industrial-hygiene-labs"/>
          <xsd:enumeration value="deployment-health"/>
          <xsd:enumeration value="education-and-training"/>
          <xsd:enumeration value="environmental-programs"/>
          <xsd:enumeration value="epi-data-center"/>
          <xsd:enumeration value="expeditionary-platforms"/>
          <xsd:enumeration value="health-analysis"/>
          <xsd:enumeration value="health-promotion-wellness"/>
          <xsd:enumeration value="home-page"/>
          <xsd:enumeration value="industrial-hygiene"/>
          <xsd:enumeration value="LGuide"/>
          <xsd:enumeration value="mobile"/>
          <xsd:enumeration value="navigation"/>
          <xsd:enumeration value="navy-drug-screening-labs"/>
          <xsd:enumeration value="nbimc"/>
          <xsd:enumeration value="ndc"/>
          <xsd:enumeration value="nece"/>
          <xsd:enumeration value="nepmu-2"/>
          <xsd:enumeration value="nepmu-5"/>
          <xsd:enumeration value="nepmu-6"/>
          <xsd:enumeration value="nepmu-7"/>
          <xsd:enumeration value="news"/>
          <xsd:enumeration value="newsalerts"/>
          <xsd:enumeration value="oem"/>
          <xsd:enumeration value="policy-and-instruction"/>
          <xsd:enumeration value="program-and-policy-support"/>
          <xsd:enumeration value="Wounded-Ill-Inju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1401879-d9aa-4c6c-821f-799398ce3523">about-us</Category>
    <PublishingExpirationDate xmlns="http://schemas.microsoft.com/sharepoint/v3" xsi:nil="true"/>
    <PublishingStartDate xmlns="http://schemas.microsoft.com/sharepoint/v3" xsi:nil="true"/>
    <_dlc_DocId xmlns="e476992b-94a4-43ef-b35b-7935c738f5d9">HVW2YZZCCH7A-3-9480</_dlc_DocId>
    <_dlc_DocIdUrl xmlns="e476992b-94a4-43ef-b35b-7935c738f5d9">
      <Url>https://admin.med.navy.mil/sites/nmcphc/_layouts/DocIdRedir.aspx?ID=HVW2YZZCCH7A-3-9480</Url>
      <Description>HVW2YZZCCH7A-3-9480</Description>
    </_dlc_DocIdUrl>
  </documentManagement>
</p:properties>
</file>

<file path=customXml/itemProps1.xml><?xml version="1.0" encoding="utf-8"?>
<ds:datastoreItem xmlns:ds="http://schemas.openxmlformats.org/officeDocument/2006/customXml" ds:itemID="{CFCC5126-1E95-480C-B1E8-8D0FD4C36CAB}"/>
</file>

<file path=customXml/itemProps2.xml><?xml version="1.0" encoding="utf-8"?>
<ds:datastoreItem xmlns:ds="http://schemas.openxmlformats.org/officeDocument/2006/customXml" ds:itemID="{4B6AC740-2C96-43F1-90C5-3F42AD0918B4}"/>
</file>

<file path=customXml/itemProps3.xml><?xml version="1.0" encoding="utf-8"?>
<ds:datastoreItem xmlns:ds="http://schemas.openxmlformats.org/officeDocument/2006/customXml" ds:itemID="{58BB0C9A-F53D-49E3-8F1F-82B17DC7A5CD}"/>
</file>

<file path=customXml/itemProps4.xml><?xml version="1.0" encoding="utf-8"?>
<ds:datastoreItem xmlns:ds="http://schemas.openxmlformats.org/officeDocument/2006/customXml" ds:itemID="{7F5EA4DF-3D92-4185-9AA4-259821120087}"/>
</file>

<file path=docProps/app.xml><?xml version="1.0" encoding="utf-8"?>
<Properties xmlns="http://schemas.openxmlformats.org/officeDocument/2006/extended-properties" xmlns:vt="http://schemas.openxmlformats.org/officeDocument/2006/docPropsVTypes">
  <Template>Consolidated Revised Presentation Update 5 Aug 2019 revised</Template>
  <TotalTime>8836</TotalTime>
  <Words>3722</Words>
  <Application>Microsoft Office PowerPoint</Application>
  <PresentationFormat>On-screen Show (4:3)</PresentationFormat>
  <Paragraphs>424</Paragraphs>
  <Slides>68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11_APHC template</vt:lpstr>
      <vt:lpstr>6_APHC template</vt:lpstr>
      <vt:lpstr>7_APHC template</vt:lpstr>
      <vt:lpstr>9_APHC template</vt:lpstr>
      <vt:lpstr>10_APHC template</vt:lpstr>
      <vt:lpstr>12_APHC template</vt:lpstr>
      <vt:lpstr>13_APHC template</vt:lpstr>
      <vt:lpstr>14_APHC template</vt:lpstr>
      <vt:lpstr>PowerPoint Presentation</vt:lpstr>
      <vt:lpstr>Learning Objectives</vt:lpstr>
      <vt:lpstr>Pure Tone Air Conduction Threshold Testing</vt:lpstr>
      <vt:lpstr>Definitions</vt:lpstr>
      <vt:lpstr>Definitions</vt:lpstr>
      <vt:lpstr>Definitions</vt:lpstr>
      <vt:lpstr>Audiometry Testing</vt:lpstr>
      <vt:lpstr>Audiometric Monitoring</vt:lpstr>
      <vt:lpstr>Audiogram Testing</vt:lpstr>
      <vt:lpstr>Types of Audiogram Recordings (Graphic)</vt:lpstr>
      <vt:lpstr>Types of Audiogram Recordings Graphic (highlighted portion)</vt:lpstr>
      <vt:lpstr>DD Form 2215/2216 (Serial Audiograms)</vt:lpstr>
      <vt:lpstr>Non-Hearing Conservation (Serial Audiogram)</vt:lpstr>
      <vt:lpstr>Types of Audiogram Recordings Serial/Numeric (highlighted portion)</vt:lpstr>
      <vt:lpstr>Required Field/Sub-Field Information (DOEHRS-HC Audiogram)</vt:lpstr>
      <vt:lpstr>Audiogram DOEHRS-HC Sub Fields</vt:lpstr>
      <vt:lpstr>Audiogram Test Selection</vt:lpstr>
      <vt:lpstr>DD Form 2215 Reference (Baseline) Audiogram</vt:lpstr>
      <vt:lpstr>DD Form 2215 Reference Audiogram Reasons</vt:lpstr>
      <vt:lpstr>DD Form 2215 Reference Audiogram Reasons</vt:lpstr>
      <vt:lpstr>DD Form 2215 Reference Audiogram Reasons</vt:lpstr>
      <vt:lpstr>Reference Reason Selection</vt:lpstr>
      <vt:lpstr>DD Form 2216 Monitoring Audiograms Types</vt:lpstr>
      <vt:lpstr>DD Form 2216 Selection</vt:lpstr>
      <vt:lpstr>DD Form 2216 Selection</vt:lpstr>
      <vt:lpstr>Reference Audiogram Type 0</vt:lpstr>
      <vt:lpstr>DD Form 2216 - Follow-up Testing</vt:lpstr>
      <vt:lpstr>DD Form 2216 - Follow-up Testing Negative STS</vt:lpstr>
      <vt:lpstr>DD Form 2216 - Follow-up Testing Negative STS - Follow up 1</vt:lpstr>
      <vt:lpstr>DD Form 2216 - Follow-up Testing Negative STS - Follow up 1 Confirmed</vt:lpstr>
      <vt:lpstr>Run Test Retrieval on Follow-up 1</vt:lpstr>
      <vt:lpstr>DD Form 2216 - Follow-up Testing Negative STS Confirmed Auto Re-established Baseline</vt:lpstr>
      <vt:lpstr>DD Form 2216 - Follow-up Testing Negative STS - Follow up 1 Resolved</vt:lpstr>
      <vt:lpstr>DD Form 2216 - Follow-up Testing Positive STS</vt:lpstr>
      <vt:lpstr>Follow up Testing Scheduling</vt:lpstr>
      <vt:lpstr>DD Form 2216 - Follow-up Testing Positive STS (TTS)</vt:lpstr>
      <vt:lpstr>DD Form 2216 - Follow-up Testing Positive STS - Follow up 1 Resolved Early Warning Shift (EWS)</vt:lpstr>
      <vt:lpstr>DD Form 2216 - Follow-up Testing Positive STS - Follow up 1 Confirmed</vt:lpstr>
      <vt:lpstr>DD Form 2216 - Follow-up Testing Positive STS - Follow up 2 Resolved</vt:lpstr>
      <vt:lpstr>DD Form 2216 - Follow-up Testing Positive STS - Follow up 1 Confirmed</vt:lpstr>
      <vt:lpstr>DD Form 2216 - Follow-up Testing Positive STS - Follow up 2 Confirmed</vt:lpstr>
      <vt:lpstr>DD Form 2216 - Follow-up 2 Test Positive STS Confirmed</vt:lpstr>
      <vt:lpstr>DD Form 2216 - Follow-up Testing Positive STS (PTS)</vt:lpstr>
      <vt:lpstr>Non-Hearing Conservation Test</vt:lpstr>
      <vt:lpstr>Non-Hearing Conservation Test</vt:lpstr>
      <vt:lpstr>Degree of Hearing Loss</vt:lpstr>
      <vt:lpstr>Post-Audiometric Testing Review</vt:lpstr>
      <vt:lpstr>Audiometric Configurations Sloping High Frequency Hearing Loss</vt:lpstr>
      <vt:lpstr>High Frequency Hearing Loss Notched - Noise Induced Hearing Loss</vt:lpstr>
      <vt:lpstr>Low Frequency Hearing Loss Rising Audiometric Configuration</vt:lpstr>
      <vt:lpstr>Low Frequency Hearing Loss Rising Audiometric Configuration</vt:lpstr>
      <vt:lpstr>Audiogram Considerations Problem Audiograms - Cross Over</vt:lpstr>
      <vt:lpstr>Audiogram Considerations Problem Audiograms - Masking</vt:lpstr>
      <vt:lpstr>Audiometric Configurations Unilateral Hearing Loss</vt:lpstr>
      <vt:lpstr>Audiometric Configurations Asymmetrical Hearing Loss</vt:lpstr>
      <vt:lpstr>Audiogram Considerations Problem Audiograms Functional and/or Non-Organic HL</vt:lpstr>
      <vt:lpstr>Audiometric Configurations Flat Hearing Loss</vt:lpstr>
      <vt:lpstr>Audiometric Configurations Flat Hearing Loss</vt:lpstr>
      <vt:lpstr>Audiometric Configurations Asymmetric Flat Hearing Loss</vt:lpstr>
      <vt:lpstr>Sudden Hearing Loss Always a Medical Emergency</vt:lpstr>
      <vt:lpstr>Audiogram Referrals</vt:lpstr>
      <vt:lpstr>Audiogram Referrals</vt:lpstr>
      <vt:lpstr>Profile Change</vt:lpstr>
      <vt:lpstr>Physical Profile Serial System (PULHES)</vt:lpstr>
      <vt:lpstr>PULHES Numerical Grade System</vt:lpstr>
      <vt:lpstr>PULHES “H”</vt:lpstr>
      <vt:lpstr>Summary</vt:lpstr>
      <vt:lpstr>Questions</vt:lpstr>
    </vt:vector>
  </TitlesOfParts>
  <Company>Department of Defense - Health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Stevenson, James, CTR, OASD(HA)/TMA</dc:creator>
  <cp:lastModifiedBy>Hewlett-Packard Company</cp:lastModifiedBy>
  <cp:revision>269</cp:revision>
  <cp:lastPrinted>2019-03-24T12:52:11Z</cp:lastPrinted>
  <dcterms:created xsi:type="dcterms:W3CDTF">2014-05-09T16:12:25Z</dcterms:created>
  <dcterms:modified xsi:type="dcterms:W3CDTF">2019-12-06T14:49:11Z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0x0101007B11A16791065F4A8DA2A8226EDB565E</vt:lpwstr>
  </property>
  <property fmtid="{D5CDD505-2E9C-101B-9397-08002B2CF9AE}" pid="3" name="_dlc_DocIdItemGuid">
    <vt:lpwstr>8068fca2-8a49-40a2-9176-18ae2d01e105</vt:lpwstr>
  </property>
</Properties>
</file>