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20" r:id="rId3"/>
    <p:sldId id="353" r:id="rId4"/>
    <p:sldId id="368" r:id="rId5"/>
    <p:sldId id="354" r:id="rId6"/>
    <p:sldId id="369" r:id="rId7"/>
    <p:sldId id="355" r:id="rId8"/>
    <p:sldId id="356" r:id="rId9"/>
    <p:sldId id="357" r:id="rId10"/>
    <p:sldId id="358" r:id="rId11"/>
    <p:sldId id="370" r:id="rId12"/>
    <p:sldId id="359" r:id="rId13"/>
    <p:sldId id="372" r:id="rId14"/>
    <p:sldId id="360" r:id="rId15"/>
    <p:sldId id="371" r:id="rId16"/>
    <p:sldId id="361" r:id="rId17"/>
    <p:sldId id="362" r:id="rId18"/>
    <p:sldId id="275" r:id="rId19"/>
    <p:sldId id="34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2326" autoAdjust="0"/>
  </p:normalViewPr>
  <p:slideViewPr>
    <p:cSldViewPr snapToGrid="0">
      <p:cViewPr varScale="1">
        <p:scale>
          <a:sx n="79" d="100"/>
          <a:sy n="79" d="100"/>
        </p:scale>
        <p:origin x="16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A22AB7-5935-434D-99E3-6D55F5AEB2A7}" type="datetimeFigureOut">
              <a:rPr lang="en-US" smtClean="0"/>
              <a:t>12/27/2021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5E6903-679E-41D7-A9A0-D37C1E31F2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585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03-679E-41D7-A9A0-D37C1E31F29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9656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Schedule hearing</a:t>
            </a:r>
            <a:r>
              <a:rPr lang="en-US" baseline="0" dirty="0" smtClean="0"/>
              <a:t> services - initial, follow-up testing, appointments</a:t>
            </a:r>
          </a:p>
          <a:p>
            <a:pPr defTabSz="931774">
              <a:defRPr/>
            </a:pPr>
            <a:r>
              <a:rPr lang="en-US" dirty="0" smtClean="0"/>
              <a:t>Patient histories</a:t>
            </a:r>
            <a:r>
              <a:rPr lang="en-US" baseline="0" dirty="0" smtClean="0"/>
              <a:t> - new/updates</a:t>
            </a:r>
          </a:p>
          <a:p>
            <a:pPr defTabSz="931774">
              <a:defRPr/>
            </a:pPr>
            <a:r>
              <a:rPr lang="en-US" dirty="0" smtClean="0"/>
              <a:t>Conduct audiometry - DD Form 2215/2216 and NHC (audiogram for personnel not in the HCP or pre-hires)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03-679E-41D7-A9A0-D37C1E31F29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6093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03-679E-41D7-A9A0-D37C1E31F29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825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03-679E-41D7-A9A0-D37C1E31F29A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6926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03-679E-41D7-A9A0-D37C1E31F29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0079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Service-Specific Acronyms: IH = Industrial Hygiene; BEE = Bio-E</a:t>
            </a:r>
            <a:r>
              <a:rPr lang="en-US" baseline="0" dirty="0" smtClean="0"/>
              <a:t>nvironmental Engineer; PH = Public Health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03-679E-41D7-A9A0-D37C1E31F29A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4649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/>
              <a:t>Hazardous noise control both at work and/or off-duty (non-occupational); </a:t>
            </a:r>
            <a:r>
              <a:rPr lang="en-US" dirty="0" smtClean="0"/>
              <a:t>Personnel due to environment hazards or ototoxic drugs may be in the HCP and not exposed</a:t>
            </a:r>
            <a:r>
              <a:rPr lang="en-US" baseline="0" dirty="0" smtClean="0"/>
              <a:t> to hazardous noise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03-679E-41D7-A9A0-D37C1E31F29A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2239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03-679E-41D7-A9A0-D37C1E31F29A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8316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03-679E-41D7-A9A0-D37C1E31F29A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971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03-679E-41D7-A9A0-D37C1E31F29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538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03-679E-41D7-A9A0-D37C1E31F29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002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03-679E-41D7-A9A0-D37C1E31F29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21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03-679E-41D7-A9A0-D37C1E31F29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509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03-679E-41D7-A9A0-D37C1E31F29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151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03-679E-41D7-A9A0-D37C1E31F29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152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03-679E-41D7-A9A0-D37C1E31F29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8729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 smtClean="0"/>
              <a:t>OHC is the backbone of the HCP - you test 100% of the patient pool, educate/motivate</a:t>
            </a:r>
          </a:p>
          <a:p>
            <a:pPr defTabSz="931774">
              <a:defRPr/>
            </a:pPr>
            <a:r>
              <a:rPr lang="en-US" baseline="0" dirty="0" smtClean="0"/>
              <a:t>Recordkeeping - s</a:t>
            </a:r>
            <a:r>
              <a:rPr lang="en-US" dirty="0" smtClean="0"/>
              <a:t>hop rosters, OSHA recordable, fitness &amp; risk, STS/PTS, electroacoustic</a:t>
            </a:r>
            <a:r>
              <a:rPr lang="en-US" baseline="0" dirty="0" smtClean="0"/>
              <a:t> and daily </a:t>
            </a:r>
            <a:r>
              <a:rPr lang="en-US" dirty="0" smtClean="0"/>
              <a:t>calibrations, booth certifications</a:t>
            </a:r>
          </a:p>
          <a:p>
            <a:r>
              <a:rPr lang="en-US" altLang="en-US" dirty="0" smtClean="0"/>
              <a:t>Equipment preparation - daily functional, biologic checks</a:t>
            </a:r>
          </a:p>
          <a:p>
            <a:r>
              <a:rPr lang="en-US" altLang="en-US" dirty="0" smtClean="0"/>
              <a:t>Equipment maintenance</a:t>
            </a:r>
            <a:r>
              <a:rPr lang="en-US" altLang="en-US" baseline="0" dirty="0" smtClean="0"/>
              <a:t> - </a:t>
            </a:r>
            <a:r>
              <a:rPr lang="en-US" altLang="en-US" dirty="0" smtClean="0"/>
              <a:t>annual calibration, test booth maintenance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03-679E-41D7-A9A0-D37C1E31F29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977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76402-B088-4C37-BE9E-433AFAD85BFD}" type="datetimeFigureOut">
              <a:rPr lang="en-US" smtClean="0"/>
              <a:t>12/27/2021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9DEBA-845D-480A-8B03-AE6E01E6E1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160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76402-B088-4C37-BE9E-433AFAD85BFD}" type="datetimeFigureOut">
              <a:rPr lang="en-US" smtClean="0"/>
              <a:t>12/27/2021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9DEBA-845D-480A-8B03-AE6E01E6E1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518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76402-B088-4C37-BE9E-433AFAD85BFD}" type="datetimeFigureOut">
              <a:rPr lang="en-US" smtClean="0"/>
              <a:t>12/27/2021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9DEBA-845D-480A-8B03-AE6E01E6E1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275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76402-B088-4C37-BE9E-433AFAD85BFD}" type="datetimeFigureOut">
              <a:rPr lang="en-US" smtClean="0"/>
              <a:t>12/27/2021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9DEBA-845D-480A-8B03-AE6E01E6E1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448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76402-B088-4C37-BE9E-433AFAD85BFD}" type="datetimeFigureOut">
              <a:rPr lang="en-US" smtClean="0"/>
              <a:t>12/27/2021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9DEBA-845D-480A-8B03-AE6E01E6E1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6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76402-B088-4C37-BE9E-433AFAD85BFD}" type="datetimeFigureOut">
              <a:rPr lang="en-US" smtClean="0"/>
              <a:t>12/27/2021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9DEBA-845D-480A-8B03-AE6E01E6E1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769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76402-B088-4C37-BE9E-433AFAD85BFD}" type="datetimeFigureOut">
              <a:rPr lang="en-US" smtClean="0"/>
              <a:t>12/27/2021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9DEBA-845D-480A-8B03-AE6E01E6E1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955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76402-B088-4C37-BE9E-433AFAD85BFD}" type="datetimeFigureOut">
              <a:rPr lang="en-US" smtClean="0"/>
              <a:t>12/27/2021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9DEBA-845D-480A-8B03-AE6E01E6E1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619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76402-B088-4C37-BE9E-433AFAD85BFD}" type="datetimeFigureOut">
              <a:rPr lang="en-US" smtClean="0"/>
              <a:t>12/27/2021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9DEBA-845D-480A-8B03-AE6E01E6E1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347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76402-B088-4C37-BE9E-433AFAD85BFD}" type="datetimeFigureOut">
              <a:rPr lang="en-US" smtClean="0"/>
              <a:t>12/27/2021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9DEBA-845D-480A-8B03-AE6E01E6E1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63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76402-B088-4C37-BE9E-433AFAD85BFD}" type="datetimeFigureOut">
              <a:rPr lang="en-US" smtClean="0"/>
              <a:t>12/27/2021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9DEBA-845D-480A-8B03-AE6E01E6E1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409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76402-B088-4C37-BE9E-433AFAD85BFD}" type="datetimeFigureOut">
              <a:rPr lang="en-US" smtClean="0"/>
              <a:t>12/27/2021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9DEBA-845D-480A-8B03-AE6E01E6E1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077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075" y="695324"/>
            <a:ext cx="10972800" cy="92392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590D25"/>
                </a:solidFill>
                <a:latin typeface="+mn-lt"/>
              </a:rPr>
              <a:t>Hearing Program Team Roles</a:t>
            </a:r>
            <a:endParaRPr lang="en-US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7925" y="5172075"/>
            <a:ext cx="7305675" cy="1009650"/>
          </a:xfrm>
        </p:spPr>
        <p:txBody>
          <a:bodyPr>
            <a:normAutofit fontScale="70000" lnSpcReduction="20000"/>
          </a:bodyPr>
          <a:lstStyle/>
          <a:p>
            <a:r>
              <a:rPr lang="en-US" sz="5200" b="1" dirty="0">
                <a:solidFill>
                  <a:srgbClr val="660033"/>
                </a:solidFill>
              </a:rPr>
              <a:t>Tri-Service Hearing Technician </a:t>
            </a:r>
            <a:endParaRPr lang="en-US" sz="5200" b="1" dirty="0" smtClean="0">
              <a:solidFill>
                <a:srgbClr val="660033"/>
              </a:solidFill>
            </a:endParaRPr>
          </a:p>
          <a:p>
            <a:r>
              <a:rPr lang="en-US" sz="5200" b="1" dirty="0" smtClean="0">
                <a:solidFill>
                  <a:srgbClr val="660033"/>
                </a:solidFill>
              </a:rPr>
              <a:t>4.2 </a:t>
            </a:r>
            <a:r>
              <a:rPr lang="en-US" sz="5200" b="1" dirty="0">
                <a:solidFill>
                  <a:srgbClr val="660033"/>
                </a:solidFill>
              </a:rPr>
              <a:t>Certification Course</a:t>
            </a:r>
            <a:endParaRPr lang="en-US" sz="5200" dirty="0">
              <a:solidFill>
                <a:srgbClr val="660033"/>
              </a:solidFill>
            </a:endParaRP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4760" y="5599253"/>
            <a:ext cx="2990476" cy="12380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500" r="1"/>
          <a:stretch/>
        </p:blipFill>
        <p:spPr>
          <a:xfrm>
            <a:off x="36576" y="2717590"/>
            <a:ext cx="12126468" cy="143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06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075" y="9525"/>
            <a:ext cx="11010900" cy="119062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Hearing Program Team Roles</a:t>
            </a:r>
            <a:br>
              <a:rPr lang="en-US" sz="3600" b="1" dirty="0" smtClean="0">
                <a:solidFill>
                  <a:srgbClr val="590D25"/>
                </a:solidFill>
                <a:latin typeface="+mn-lt"/>
              </a:rPr>
            </a:br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Occupational Hearing Conservationist (OHC)</a:t>
            </a:r>
            <a:endParaRPr lang="en-US" sz="36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400799"/>
            <a:ext cx="12191999" cy="447675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600" b="1" dirty="0">
                <a:solidFill>
                  <a:srgbClr val="660033"/>
                </a:solidFill>
              </a:rPr>
              <a:t>Tri-Service Hearing </a:t>
            </a:r>
            <a:r>
              <a:rPr lang="en-US" sz="2600" b="1" dirty="0" smtClean="0">
                <a:solidFill>
                  <a:srgbClr val="660033"/>
                </a:solidFill>
              </a:rPr>
              <a:t>Technician 4.2.0.0 </a:t>
            </a:r>
            <a:r>
              <a:rPr lang="en-US" sz="2600" b="1" dirty="0">
                <a:solidFill>
                  <a:srgbClr val="660033"/>
                </a:solidFill>
              </a:rPr>
              <a:t>Certification Course</a:t>
            </a:r>
            <a:endParaRPr lang="en-US" sz="2600" dirty="0">
              <a:solidFill>
                <a:srgbClr val="660033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04798" y="1235202"/>
            <a:ext cx="11582401" cy="4946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2800" b="1" dirty="0"/>
              <a:t>Maintain current DoD hearing technician certification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2800" b="1" dirty="0"/>
              <a:t>Document/Coding in the electronic health record (EHR)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2800" b="1" dirty="0"/>
              <a:t>Recordkeeping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Equipment preparation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Equipment maintenance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Stocking and fitting of hearing protective devices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388913">
            <a:off x="10630407" y="1923675"/>
            <a:ext cx="822858" cy="3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80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075" y="9525"/>
            <a:ext cx="11010900" cy="119062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Hearing Program Team Roles</a:t>
            </a:r>
            <a:br>
              <a:rPr lang="en-US" sz="3600" b="1" dirty="0" smtClean="0">
                <a:solidFill>
                  <a:srgbClr val="590D25"/>
                </a:solidFill>
                <a:latin typeface="+mn-lt"/>
              </a:rPr>
            </a:br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Occupational Hearing Conservationist (OHC)</a:t>
            </a:r>
            <a:endParaRPr lang="en-US" sz="36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400799"/>
            <a:ext cx="12191999" cy="447675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600" b="1" dirty="0">
                <a:solidFill>
                  <a:srgbClr val="660033"/>
                </a:solidFill>
              </a:rPr>
              <a:t>Tri-Service Hearing </a:t>
            </a:r>
            <a:r>
              <a:rPr lang="en-US" sz="2600" b="1" dirty="0" smtClean="0">
                <a:solidFill>
                  <a:srgbClr val="660033"/>
                </a:solidFill>
              </a:rPr>
              <a:t>Technician 4.2.0.0 </a:t>
            </a:r>
            <a:r>
              <a:rPr lang="en-US" sz="2600" b="1" dirty="0">
                <a:solidFill>
                  <a:srgbClr val="660033"/>
                </a:solidFill>
              </a:rPr>
              <a:t>Certification Course</a:t>
            </a:r>
            <a:endParaRPr lang="en-US" sz="2600" dirty="0">
              <a:solidFill>
                <a:srgbClr val="660033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04798" y="1235202"/>
            <a:ext cx="11582401" cy="4946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2800" b="1" dirty="0"/>
              <a:t>Schedule hearing services (</a:t>
            </a:r>
            <a:r>
              <a:rPr lang="en-US" sz="2800" b="1" dirty="0" smtClean="0"/>
              <a:t>initial/follow-up testing)</a:t>
            </a:r>
            <a:endParaRPr lang="en-US" sz="2800" b="1" dirty="0"/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2800" b="1" dirty="0"/>
              <a:t>Patient </a:t>
            </a:r>
            <a:r>
              <a:rPr lang="en-US" sz="2800" b="1" dirty="0" smtClean="0"/>
              <a:t>history</a:t>
            </a:r>
            <a:endParaRPr lang="en-US" sz="2800" b="1" dirty="0"/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2800" b="1" dirty="0"/>
              <a:t>Conduct audiometry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sz="2400" b="1" dirty="0"/>
              <a:t>DOEHRS data entry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sz="2400" b="1" dirty="0"/>
              <a:t>Audiogram test selection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Explanation of test results, </a:t>
            </a:r>
            <a:r>
              <a:rPr lang="en-US" altLang="en-US" sz="2800" b="1" dirty="0" smtClean="0"/>
              <a:t>counseling, educating, motivating patients</a:t>
            </a:r>
            <a:endParaRPr lang="en-US" altLang="en-US" sz="2800" b="1" dirty="0"/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Process referrals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Provide individual and group hearing health education</a:t>
            </a:r>
            <a:endParaRPr lang="en-US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388913">
            <a:off x="10630407" y="1923675"/>
            <a:ext cx="822858" cy="3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79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075" y="9525"/>
            <a:ext cx="11010900" cy="119062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Hearing Program Team Roles</a:t>
            </a:r>
            <a:br>
              <a:rPr lang="en-US" sz="3600" b="1" dirty="0" smtClean="0">
                <a:solidFill>
                  <a:srgbClr val="590D25"/>
                </a:solidFill>
                <a:latin typeface="+mn-lt"/>
              </a:rPr>
            </a:br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Commanders/Leadership</a:t>
            </a:r>
            <a:endParaRPr lang="en-US" sz="36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400799"/>
            <a:ext cx="12191999" cy="447675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600" b="1" dirty="0">
                <a:solidFill>
                  <a:srgbClr val="660033"/>
                </a:solidFill>
              </a:rPr>
              <a:t>Tri-Service Hearing </a:t>
            </a:r>
            <a:r>
              <a:rPr lang="en-US" sz="2600" b="1" dirty="0" smtClean="0">
                <a:solidFill>
                  <a:srgbClr val="660033"/>
                </a:solidFill>
              </a:rPr>
              <a:t>Technician 4.2.0.0 </a:t>
            </a:r>
            <a:r>
              <a:rPr lang="en-US" sz="2600" b="1" dirty="0">
                <a:solidFill>
                  <a:srgbClr val="660033"/>
                </a:solidFill>
              </a:rPr>
              <a:t>Certification Course</a:t>
            </a:r>
            <a:endParaRPr lang="en-US" sz="2600" dirty="0">
              <a:solidFill>
                <a:srgbClr val="660033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04798" y="1235202"/>
            <a:ext cx="11582401" cy="4946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2800" b="1" dirty="0"/>
              <a:t>Ensure</a:t>
            </a:r>
            <a:r>
              <a:rPr lang="en-US" altLang="en-US" sz="2800" b="1" dirty="0"/>
              <a:t> a comprehensive HCP is in place and resourced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Ensure workplaces and workplace supervisors comply with all HCP, DoD, and/or OSHA requirements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Ensure HCP personnel meet training requirements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Participate in the review of workplace hazards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08459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075" y="9525"/>
            <a:ext cx="11010900" cy="119062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Hearing Program Team Roles</a:t>
            </a:r>
            <a:br>
              <a:rPr lang="en-US" sz="3600" b="1" dirty="0" smtClean="0">
                <a:solidFill>
                  <a:srgbClr val="590D25"/>
                </a:solidFill>
                <a:latin typeface="+mn-lt"/>
              </a:rPr>
            </a:br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Safety Officer</a:t>
            </a:r>
            <a:endParaRPr lang="en-US" sz="36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400799"/>
            <a:ext cx="12191999" cy="447675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600" b="1" dirty="0">
                <a:solidFill>
                  <a:srgbClr val="660033"/>
                </a:solidFill>
              </a:rPr>
              <a:t>Tri-Service Hearing </a:t>
            </a:r>
            <a:r>
              <a:rPr lang="en-US" sz="2600" b="1" dirty="0" smtClean="0">
                <a:solidFill>
                  <a:srgbClr val="660033"/>
                </a:solidFill>
              </a:rPr>
              <a:t>Technician 4.2.0.0 </a:t>
            </a:r>
            <a:r>
              <a:rPr lang="en-US" sz="2600" b="1" dirty="0">
                <a:solidFill>
                  <a:srgbClr val="660033"/>
                </a:solidFill>
              </a:rPr>
              <a:t>Certification Course</a:t>
            </a:r>
            <a:endParaRPr lang="en-US" sz="2600" dirty="0">
              <a:solidFill>
                <a:srgbClr val="660033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04798" y="1235202"/>
            <a:ext cx="11582401" cy="4946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2800" b="1" dirty="0"/>
              <a:t>Ensure </a:t>
            </a:r>
            <a:r>
              <a:rPr lang="en-US" altLang="en-US" sz="2800" b="1" dirty="0">
                <a:cs typeface="Arial" panose="020B0604020202020204" pitchFamily="34" charset="0"/>
              </a:rPr>
              <a:t>areas are posted with noise hazardous signs and equipment is posted with decals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>
                <a:cs typeface="Arial" panose="020B0604020202020204" pitchFamily="34" charset="0"/>
              </a:rPr>
              <a:t>Conducts spot inspections for HPDs availability and utilization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>
                <a:cs typeface="Arial" panose="020B0604020202020204" pitchFamily="34" charset="0"/>
              </a:rPr>
              <a:t>Chairs installation safety meetings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altLang="en-US" sz="2400" b="1" dirty="0">
                <a:cs typeface="Arial" panose="020B0604020202020204" pitchFamily="34" charset="0"/>
              </a:rPr>
              <a:t>Accompanies HCP personnel on shop visits, contributes to fitness &amp; risk evaluations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>
                <a:cs typeface="Arial" panose="020B0604020202020204" pitchFamily="34" charset="0"/>
              </a:rPr>
              <a:t>Maintain appropriate records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altLang="en-US" sz="2400" b="1" dirty="0">
                <a:cs typeface="Arial" panose="020B0604020202020204" pitchFamily="34" charset="0"/>
              </a:rPr>
              <a:t>OSHA recordable hearing losses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altLang="en-US" sz="2400" b="1" dirty="0">
                <a:cs typeface="Arial" panose="020B0604020202020204" pitchFamily="34" charset="0"/>
              </a:rPr>
              <a:t>Maintain rosters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6810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075" y="9525"/>
            <a:ext cx="11010900" cy="119062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Hearing Program Team Roles</a:t>
            </a:r>
            <a:br>
              <a:rPr lang="en-US" sz="3600" b="1" dirty="0" smtClean="0">
                <a:solidFill>
                  <a:srgbClr val="590D25"/>
                </a:solidFill>
                <a:latin typeface="+mn-lt"/>
              </a:rPr>
            </a:br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Workplace Supervisor</a:t>
            </a:r>
            <a:endParaRPr lang="en-US" sz="36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400799"/>
            <a:ext cx="12191999" cy="447675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600" b="1" dirty="0">
                <a:solidFill>
                  <a:srgbClr val="660033"/>
                </a:solidFill>
              </a:rPr>
              <a:t>Tri-Service Hearing </a:t>
            </a:r>
            <a:r>
              <a:rPr lang="en-US" sz="2600" b="1" dirty="0" smtClean="0">
                <a:solidFill>
                  <a:srgbClr val="660033"/>
                </a:solidFill>
              </a:rPr>
              <a:t>Technician 4.2.0.0 </a:t>
            </a:r>
            <a:r>
              <a:rPr lang="en-US" sz="2600" b="1" dirty="0">
                <a:solidFill>
                  <a:srgbClr val="660033"/>
                </a:solidFill>
              </a:rPr>
              <a:t>Certification Course</a:t>
            </a:r>
            <a:endParaRPr lang="en-US" sz="2600" dirty="0">
              <a:solidFill>
                <a:srgbClr val="660033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04798" y="1235202"/>
            <a:ext cx="11582401" cy="4946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2800" b="1" dirty="0"/>
              <a:t>Ensure</a:t>
            </a:r>
            <a:r>
              <a:rPr lang="en-US" altLang="en-US" sz="2800" b="1" dirty="0"/>
              <a:t> personnel comply with all Service-level HCP, DoD, and/or OSHA requirements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Use recommendations for noise controls as the primary means of eliminating exposure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Mark hazardous noise areas and equipment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altLang="en-US" sz="2400" b="1" dirty="0"/>
              <a:t>Maintain a supply of HPDs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altLang="en-US" sz="2400" b="1" dirty="0"/>
              <a:t>Ensure personnel carry HPDs and wear them properly in hazardous noise areas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Update and maintain current rosters of personnel exposed to hazardous noise or in the HCP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80516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075" y="9525"/>
            <a:ext cx="11010900" cy="119062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Hearing Program Team Roles</a:t>
            </a:r>
            <a:br>
              <a:rPr lang="en-US" sz="3600" b="1" dirty="0" smtClean="0">
                <a:solidFill>
                  <a:srgbClr val="590D25"/>
                </a:solidFill>
                <a:latin typeface="+mn-lt"/>
              </a:rPr>
            </a:br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Workplace Supervisor</a:t>
            </a:r>
            <a:endParaRPr lang="en-US" sz="36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400799"/>
            <a:ext cx="12191999" cy="447675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600" b="1" dirty="0">
                <a:solidFill>
                  <a:srgbClr val="660033"/>
                </a:solidFill>
              </a:rPr>
              <a:t>Tri-Service Hearing </a:t>
            </a:r>
            <a:r>
              <a:rPr lang="en-US" sz="2600" b="1" dirty="0" smtClean="0">
                <a:solidFill>
                  <a:srgbClr val="660033"/>
                </a:solidFill>
              </a:rPr>
              <a:t>Technician 4.2.0.0 </a:t>
            </a:r>
            <a:r>
              <a:rPr lang="en-US" sz="2600" b="1" dirty="0">
                <a:solidFill>
                  <a:srgbClr val="660033"/>
                </a:solidFill>
              </a:rPr>
              <a:t>Certification Course</a:t>
            </a:r>
            <a:endParaRPr lang="en-US" sz="2600" dirty="0">
              <a:solidFill>
                <a:srgbClr val="660033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04798" y="1235202"/>
            <a:ext cx="11582401" cy="4946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2800" b="1" dirty="0"/>
              <a:t>Notify </a:t>
            </a:r>
            <a:r>
              <a:rPr lang="en-US" altLang="en-US" sz="2800" b="1" dirty="0"/>
              <a:t>IH/BEE/PH personnel if workplace equipment, practices or procedures involving change to potentially hazardous noise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Ensure workers complete audiograms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Conduct/Document initial and annual workplace specific HC training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Notify each employee exposed at or above 8-hour TWA of 85 dBA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8451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075" y="9525"/>
            <a:ext cx="11010900" cy="119062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Hearing Program Team Roles</a:t>
            </a:r>
            <a:br>
              <a:rPr lang="en-US" sz="3600" b="1" dirty="0" smtClean="0">
                <a:solidFill>
                  <a:srgbClr val="590D25"/>
                </a:solidFill>
                <a:latin typeface="+mn-lt"/>
              </a:rPr>
            </a:br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Employee/Patient</a:t>
            </a:r>
            <a:endParaRPr lang="en-US" sz="36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400799"/>
            <a:ext cx="12191999" cy="447675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600" b="1" dirty="0">
                <a:solidFill>
                  <a:srgbClr val="660033"/>
                </a:solidFill>
              </a:rPr>
              <a:t>Tri-Service Hearing </a:t>
            </a:r>
            <a:r>
              <a:rPr lang="en-US" sz="2600" b="1" dirty="0" smtClean="0">
                <a:solidFill>
                  <a:srgbClr val="660033"/>
                </a:solidFill>
              </a:rPr>
              <a:t>Technician 4.2.0.0 </a:t>
            </a:r>
            <a:r>
              <a:rPr lang="en-US" sz="2600" b="1" dirty="0">
                <a:solidFill>
                  <a:srgbClr val="660033"/>
                </a:solidFill>
              </a:rPr>
              <a:t>Certification Course</a:t>
            </a:r>
            <a:endParaRPr lang="en-US" sz="2600" dirty="0">
              <a:solidFill>
                <a:srgbClr val="660033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04798" y="1235202"/>
            <a:ext cx="11582401" cy="4946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2800" b="1" dirty="0"/>
              <a:t>Compl</a:t>
            </a:r>
            <a:r>
              <a:rPr lang="en-US" altLang="en-US" sz="2800" b="1" dirty="0"/>
              <a:t>y with all hazardous noise control measures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Maintain hearing protection devices (HPDs)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Always carry HPDs when working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Wear </a:t>
            </a:r>
            <a:r>
              <a:rPr lang="en-US" altLang="en-US" sz="2800" b="1"/>
              <a:t>HPDs </a:t>
            </a:r>
            <a:r>
              <a:rPr lang="en-US" altLang="en-US" sz="2800" b="1" smtClean="0"/>
              <a:t>appropriately upon </a:t>
            </a:r>
            <a:r>
              <a:rPr lang="en-US" altLang="en-US" sz="2800" b="1" dirty="0"/>
              <a:t>entering hazardous noise areas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Bring HPDs to the audiometric testing appointment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Attend all required audiometric evaluations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Report to supervisor any new or changes in operating procedures that affect workplace noise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0447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075" y="9525"/>
            <a:ext cx="11010900" cy="119062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Hearing Program Team Roles</a:t>
            </a:r>
            <a:br>
              <a:rPr lang="en-US" sz="3600" b="1" dirty="0" smtClean="0">
                <a:solidFill>
                  <a:srgbClr val="590D25"/>
                </a:solidFill>
                <a:latin typeface="+mn-lt"/>
              </a:rPr>
            </a:br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Professional Supervisor</a:t>
            </a:r>
            <a:endParaRPr lang="en-US" sz="36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400799"/>
            <a:ext cx="12191999" cy="447675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600" b="1" dirty="0">
                <a:solidFill>
                  <a:srgbClr val="660033"/>
                </a:solidFill>
              </a:rPr>
              <a:t>Tri-Service Hearing </a:t>
            </a:r>
            <a:r>
              <a:rPr lang="en-US" sz="2600" b="1" dirty="0" smtClean="0">
                <a:solidFill>
                  <a:srgbClr val="660033"/>
                </a:solidFill>
              </a:rPr>
              <a:t>Technician 4.2.0.0 </a:t>
            </a:r>
            <a:r>
              <a:rPr lang="en-US" sz="2600" b="1" dirty="0">
                <a:solidFill>
                  <a:srgbClr val="660033"/>
                </a:solidFill>
              </a:rPr>
              <a:t>Certification Course</a:t>
            </a:r>
            <a:endParaRPr lang="en-US" sz="2600" dirty="0">
              <a:solidFill>
                <a:srgbClr val="660033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04798" y="1235202"/>
            <a:ext cx="11582401" cy="4946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2800" b="1" dirty="0"/>
              <a:t>Defined</a:t>
            </a:r>
            <a:r>
              <a:rPr lang="en-US" altLang="en-US" sz="2800" b="1" dirty="0"/>
              <a:t> as an audiologist or an appropriately trained physician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Establishment and supervision of an audiometric monitoring program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Management of an audiometric database</a:t>
            </a: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en-US" altLang="en-US" sz="2400" b="1" dirty="0"/>
              <a:t>Review of problem audiograms</a:t>
            </a: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en-US" altLang="en-US" sz="2400" b="1" dirty="0"/>
              <a:t>Determination of work-relatedness for hearing shifts and/or OSHA recordable hearing loss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Follow up of work-related auditory disorders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Perform program evaluation to monitor effectiveness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6277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075" y="9525"/>
            <a:ext cx="11010900" cy="119062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Hearing Program Team Roles</a:t>
            </a:r>
            <a:br>
              <a:rPr lang="en-US" sz="3600" b="1" dirty="0" smtClean="0">
                <a:solidFill>
                  <a:srgbClr val="590D25"/>
                </a:solidFill>
                <a:latin typeface="+mn-lt"/>
              </a:rPr>
            </a:br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Summary</a:t>
            </a:r>
            <a:endParaRPr lang="en-US" sz="36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400799"/>
            <a:ext cx="12191999" cy="447675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600" b="1" dirty="0">
                <a:solidFill>
                  <a:srgbClr val="660033"/>
                </a:solidFill>
              </a:rPr>
              <a:t>Tri-Service Hearing </a:t>
            </a:r>
            <a:r>
              <a:rPr lang="en-US" sz="2600" b="1" dirty="0" smtClean="0">
                <a:solidFill>
                  <a:srgbClr val="660033"/>
                </a:solidFill>
              </a:rPr>
              <a:t>Technician 4.2.0.0 </a:t>
            </a:r>
            <a:r>
              <a:rPr lang="en-US" sz="2600" b="1" dirty="0">
                <a:solidFill>
                  <a:srgbClr val="660033"/>
                </a:solidFill>
              </a:rPr>
              <a:t>Certification Course</a:t>
            </a:r>
            <a:endParaRPr lang="en-US" sz="2600" dirty="0">
              <a:solidFill>
                <a:srgbClr val="660033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04798" y="1235202"/>
            <a:ext cx="11582401" cy="4946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2800" b="1" dirty="0"/>
              <a:t>Noise</a:t>
            </a:r>
            <a:r>
              <a:rPr lang="en-US" altLang="en-US" sz="2800" b="1" dirty="0"/>
              <a:t> professionals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Audiologist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Occupational and flight medicine physician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Occupational health nurse, occupational hearing conservationist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Leadership/Commanders, safety officer, workplace supervisor, employee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Other personnel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82516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075" y="695324"/>
            <a:ext cx="10972800" cy="92392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590D25"/>
                </a:solidFill>
                <a:latin typeface="+mn-lt"/>
              </a:rPr>
              <a:t>Hearing Program Team Roles</a:t>
            </a:r>
            <a:endParaRPr lang="en-US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7925" y="5172075"/>
            <a:ext cx="7305675" cy="1009650"/>
          </a:xfrm>
        </p:spPr>
        <p:txBody>
          <a:bodyPr>
            <a:normAutofit fontScale="70000" lnSpcReduction="20000"/>
          </a:bodyPr>
          <a:lstStyle/>
          <a:p>
            <a:r>
              <a:rPr lang="en-US" sz="5200" b="1" dirty="0">
                <a:solidFill>
                  <a:srgbClr val="660033"/>
                </a:solidFill>
              </a:rPr>
              <a:t>Tri-Service Hearing Technician </a:t>
            </a:r>
            <a:endParaRPr lang="en-US" sz="5200" b="1" dirty="0" smtClean="0">
              <a:solidFill>
                <a:srgbClr val="660033"/>
              </a:solidFill>
            </a:endParaRPr>
          </a:p>
          <a:p>
            <a:r>
              <a:rPr lang="en-US" sz="5200" b="1" dirty="0" smtClean="0">
                <a:solidFill>
                  <a:srgbClr val="660033"/>
                </a:solidFill>
              </a:rPr>
              <a:t>4.2 </a:t>
            </a:r>
            <a:r>
              <a:rPr lang="en-US" sz="5200" b="1" dirty="0">
                <a:solidFill>
                  <a:srgbClr val="660033"/>
                </a:solidFill>
              </a:rPr>
              <a:t>Certification Course</a:t>
            </a:r>
            <a:endParaRPr lang="en-US" sz="5200" dirty="0">
              <a:solidFill>
                <a:srgbClr val="660033"/>
              </a:solidFill>
            </a:endParaRP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4760" y="5599253"/>
            <a:ext cx="2990476" cy="12380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500" r="1"/>
          <a:stretch/>
        </p:blipFill>
        <p:spPr>
          <a:xfrm>
            <a:off x="36576" y="2717590"/>
            <a:ext cx="12126468" cy="1433334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206240" y="1465616"/>
            <a:ext cx="3791712" cy="12170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lIns="91416" tIns="45708" rIns="91416" bIns="45708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? Questions ?</a:t>
            </a:r>
            <a:endParaRPr lang="en-US" sz="5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0580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075" y="9525"/>
            <a:ext cx="11010900" cy="119062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Hearing Program Team Roles</a:t>
            </a:r>
            <a:br>
              <a:rPr lang="en-US" sz="3600" b="1" dirty="0" smtClean="0">
                <a:solidFill>
                  <a:srgbClr val="590D25"/>
                </a:solidFill>
                <a:latin typeface="+mn-lt"/>
              </a:rPr>
            </a:br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Learning Objectives</a:t>
            </a:r>
            <a:endParaRPr lang="en-US" sz="36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400799"/>
            <a:ext cx="12191999" cy="447675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600" b="1" dirty="0">
                <a:solidFill>
                  <a:srgbClr val="660033"/>
                </a:solidFill>
              </a:rPr>
              <a:t>Tri-Service Hearing </a:t>
            </a:r>
            <a:r>
              <a:rPr lang="en-US" sz="2600" b="1" dirty="0" smtClean="0">
                <a:solidFill>
                  <a:srgbClr val="660033"/>
                </a:solidFill>
              </a:rPr>
              <a:t>Technician 4.2 </a:t>
            </a:r>
            <a:r>
              <a:rPr lang="en-US" sz="2600" b="1" dirty="0">
                <a:solidFill>
                  <a:srgbClr val="660033"/>
                </a:solidFill>
              </a:rPr>
              <a:t>Certification Course</a:t>
            </a:r>
            <a:endParaRPr lang="en-US" sz="2600" dirty="0">
              <a:solidFill>
                <a:srgbClr val="660033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04798" y="1283970"/>
            <a:ext cx="11582401" cy="4676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3.4.1	Identify and explain the roles of the key members of the </a:t>
            </a:r>
            <a:r>
              <a:rPr lang="en-US" sz="2800" b="1" dirty="0" smtClean="0"/>
              <a:t>Occupational 	Hearing </a:t>
            </a:r>
            <a:r>
              <a:rPr lang="en-US" sz="2800" b="1" dirty="0"/>
              <a:t>Conservation (OHC) team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6"/>
          <a:stretch/>
        </p:blipFill>
        <p:spPr bwMode="auto">
          <a:xfrm>
            <a:off x="2807779" y="2140633"/>
            <a:ext cx="6593238" cy="4020663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1932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075" y="9525"/>
            <a:ext cx="11010900" cy="119062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Hearing Program Team Roles</a:t>
            </a:r>
            <a:br>
              <a:rPr lang="en-US" sz="3600" b="1" dirty="0" smtClean="0">
                <a:solidFill>
                  <a:srgbClr val="590D25"/>
                </a:solidFill>
                <a:latin typeface="+mn-lt"/>
              </a:rPr>
            </a:br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Team Members</a:t>
            </a:r>
            <a:endParaRPr lang="en-US" sz="36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400799"/>
            <a:ext cx="12191999" cy="447675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600" b="1" dirty="0">
                <a:solidFill>
                  <a:srgbClr val="660033"/>
                </a:solidFill>
              </a:rPr>
              <a:t>Tri-Service Hearing </a:t>
            </a:r>
            <a:r>
              <a:rPr lang="en-US" sz="2600" b="1" dirty="0" smtClean="0">
                <a:solidFill>
                  <a:srgbClr val="660033"/>
                </a:solidFill>
              </a:rPr>
              <a:t>Technician 4.2.0.0 </a:t>
            </a:r>
            <a:r>
              <a:rPr lang="en-US" sz="2600" b="1" dirty="0">
                <a:solidFill>
                  <a:srgbClr val="660033"/>
                </a:solidFill>
              </a:rPr>
              <a:t>Certification Course</a:t>
            </a:r>
            <a:endParaRPr lang="en-US" sz="2600" dirty="0">
              <a:solidFill>
                <a:srgbClr val="660033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04798" y="1235202"/>
            <a:ext cx="11582401" cy="4946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2800" b="1" dirty="0"/>
              <a:t>N</a:t>
            </a:r>
            <a:r>
              <a:rPr lang="en-US" altLang="en-US" sz="2800" b="1" dirty="0"/>
              <a:t>oise professionals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altLang="en-US" sz="2400" b="1" dirty="0"/>
              <a:t>Industrial Hygienist (IH)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altLang="en-US" sz="2400" b="1" dirty="0"/>
              <a:t>Bio-Environmental Engineers (BEE)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 smtClean="0"/>
              <a:t>Audiologist (Professional Supervisor)</a:t>
            </a:r>
            <a:endParaRPr lang="en-US" altLang="en-US" sz="2800" b="1" dirty="0"/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Occupational medicine physician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Flight medicine physician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Occupational health nurse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Occupational Hearing Conservationist (OHC) also known as hearing technician</a:t>
            </a:r>
          </a:p>
        </p:txBody>
      </p:sp>
    </p:spTree>
    <p:extLst>
      <p:ext uri="{BB962C8B-B14F-4D97-AF65-F5344CB8AC3E}">
        <p14:creationId xmlns:p14="http://schemas.microsoft.com/office/powerpoint/2010/main" val="38885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075" y="9525"/>
            <a:ext cx="11010900" cy="119062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Hearing Program Team Roles</a:t>
            </a:r>
            <a:br>
              <a:rPr lang="en-US" sz="3600" b="1" dirty="0" smtClean="0">
                <a:solidFill>
                  <a:srgbClr val="590D25"/>
                </a:solidFill>
                <a:latin typeface="+mn-lt"/>
              </a:rPr>
            </a:br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Team Members</a:t>
            </a:r>
            <a:endParaRPr lang="en-US" sz="36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400799"/>
            <a:ext cx="12191999" cy="447675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600" b="1" dirty="0">
                <a:solidFill>
                  <a:srgbClr val="660033"/>
                </a:solidFill>
              </a:rPr>
              <a:t>Tri-Service Hearing </a:t>
            </a:r>
            <a:r>
              <a:rPr lang="en-US" sz="2600" b="1" dirty="0" smtClean="0">
                <a:solidFill>
                  <a:srgbClr val="660033"/>
                </a:solidFill>
              </a:rPr>
              <a:t>Technician 4.2.0.0 </a:t>
            </a:r>
            <a:r>
              <a:rPr lang="en-US" sz="2600" b="1" dirty="0">
                <a:solidFill>
                  <a:srgbClr val="660033"/>
                </a:solidFill>
              </a:rPr>
              <a:t>Certification Course</a:t>
            </a:r>
            <a:endParaRPr lang="en-US" sz="2600" dirty="0">
              <a:solidFill>
                <a:srgbClr val="660033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04798" y="1235202"/>
            <a:ext cx="11582401" cy="4946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Leadership/Commanders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Safety officer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Workplace supervisor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Employee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Other personnel</a:t>
            </a: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en-US" altLang="en-US" sz="2400" b="1" dirty="0"/>
              <a:t>Public Health</a:t>
            </a: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en-US" altLang="en-US" sz="2400" b="1" dirty="0"/>
              <a:t>Professional Supervisor</a:t>
            </a:r>
          </a:p>
        </p:txBody>
      </p:sp>
    </p:spTree>
    <p:extLst>
      <p:ext uri="{BB962C8B-B14F-4D97-AF65-F5344CB8AC3E}">
        <p14:creationId xmlns:p14="http://schemas.microsoft.com/office/powerpoint/2010/main" val="53043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075" y="9525"/>
            <a:ext cx="11010900" cy="119062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Hearing Program Team Roles</a:t>
            </a:r>
            <a:br>
              <a:rPr lang="en-US" sz="3600" b="1" dirty="0" smtClean="0">
                <a:solidFill>
                  <a:srgbClr val="590D25"/>
                </a:solidFill>
                <a:latin typeface="+mn-lt"/>
              </a:rPr>
            </a:br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Industrial Hygienist</a:t>
            </a:r>
            <a:endParaRPr lang="en-US" sz="36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400799"/>
            <a:ext cx="12191999" cy="447675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600" b="1" dirty="0">
                <a:solidFill>
                  <a:srgbClr val="660033"/>
                </a:solidFill>
              </a:rPr>
              <a:t>Tri-Service Hearing </a:t>
            </a:r>
            <a:r>
              <a:rPr lang="en-US" sz="2600" b="1" dirty="0" smtClean="0">
                <a:solidFill>
                  <a:srgbClr val="660033"/>
                </a:solidFill>
              </a:rPr>
              <a:t>Technician 4.2.0.0 </a:t>
            </a:r>
            <a:r>
              <a:rPr lang="en-US" sz="2600" b="1" dirty="0">
                <a:solidFill>
                  <a:srgbClr val="660033"/>
                </a:solidFill>
              </a:rPr>
              <a:t>Certification Course</a:t>
            </a:r>
            <a:endParaRPr lang="en-US" sz="2600" dirty="0">
              <a:solidFill>
                <a:srgbClr val="660033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04798" y="1235202"/>
            <a:ext cx="11582401" cy="4946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Conduct noise surveys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altLang="en-US" sz="2400" b="1" dirty="0"/>
              <a:t>Determine what type of work is performed by whom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altLang="en-US" sz="2400" b="1" dirty="0"/>
              <a:t>Take sound level measurements of area &amp; equipment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altLang="en-US" sz="2400" b="1" dirty="0"/>
              <a:t>Take personal dosimetry when SLM measurements </a:t>
            </a:r>
            <a:r>
              <a:rPr lang="en-US" altLang="en-US" sz="2400" b="1" u="sng" dirty="0"/>
              <a:t>&gt;</a:t>
            </a:r>
            <a:r>
              <a:rPr lang="en-US" altLang="en-US" sz="2400" b="1" dirty="0"/>
              <a:t> 85 dBA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Analyze all noise </a:t>
            </a:r>
            <a:r>
              <a:rPr lang="en-US" altLang="en-US" sz="2800" b="1" dirty="0" smtClean="0"/>
              <a:t>data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Maintain information in DOEHRS-IH by </a:t>
            </a:r>
            <a:r>
              <a:rPr lang="en-US" sz="2800" b="1" dirty="0"/>
              <a:t>Similar Exposure Groups (</a:t>
            </a:r>
            <a:r>
              <a:rPr lang="en-US" altLang="en-US" sz="2800" b="1" dirty="0"/>
              <a:t>SEG</a:t>
            </a:r>
            <a:r>
              <a:rPr lang="en-US" altLang="en-US" sz="2800" b="1" dirty="0" smtClean="0"/>
              <a:t>)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26130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075" y="9525"/>
            <a:ext cx="11010900" cy="119062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Hearing Program Team Roles</a:t>
            </a:r>
            <a:br>
              <a:rPr lang="en-US" sz="3600" b="1" dirty="0" smtClean="0">
                <a:solidFill>
                  <a:srgbClr val="590D25"/>
                </a:solidFill>
                <a:latin typeface="+mn-lt"/>
              </a:rPr>
            </a:br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Industrial Hygienist</a:t>
            </a:r>
            <a:endParaRPr lang="en-US" sz="36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400799"/>
            <a:ext cx="12191999" cy="447675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600" b="1" dirty="0">
                <a:solidFill>
                  <a:srgbClr val="660033"/>
                </a:solidFill>
              </a:rPr>
              <a:t>Tri-Service Hearing </a:t>
            </a:r>
            <a:r>
              <a:rPr lang="en-US" sz="2600" b="1" dirty="0" smtClean="0">
                <a:solidFill>
                  <a:srgbClr val="660033"/>
                </a:solidFill>
              </a:rPr>
              <a:t>Technician 4.2.0.0 </a:t>
            </a:r>
            <a:r>
              <a:rPr lang="en-US" sz="2600" b="1" dirty="0">
                <a:solidFill>
                  <a:srgbClr val="660033"/>
                </a:solidFill>
              </a:rPr>
              <a:t>Certification Course</a:t>
            </a:r>
            <a:endParaRPr lang="en-US" sz="2600" dirty="0">
              <a:solidFill>
                <a:srgbClr val="660033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04798" y="1235202"/>
            <a:ext cx="11582401" cy="4946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2800" b="1" dirty="0"/>
              <a:t>Provide report to supervisor, Installation Safety Manager &amp; Occupational Health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sz="2400" b="1" dirty="0"/>
              <a:t>Sample results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sz="2400" b="1" dirty="0"/>
              <a:t>Recommendations to the workplace supervisor regarding engineering and/or administrative controls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sz="2400" b="1" dirty="0"/>
              <a:t>Noise hazard maps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sz="2400" b="1" dirty="0"/>
              <a:t>Recommendations on hearing protection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Provide by-name roster of </a:t>
            </a:r>
            <a:r>
              <a:rPr lang="en-US" altLang="en-US" sz="2800" b="1" dirty="0" smtClean="0"/>
              <a:t>noise-exposed </a:t>
            </a:r>
            <a:r>
              <a:rPr lang="en-US" altLang="en-US" sz="2800" b="1" dirty="0"/>
              <a:t>personnel to Hearing Program Manager and/or Public Health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altLang="en-US" sz="2400" b="1" dirty="0"/>
              <a:t>provide copy to Installation Safety Manager and workplace </a:t>
            </a:r>
            <a:r>
              <a:rPr lang="en-US" altLang="en-US" sz="2400" b="1" dirty="0" smtClean="0"/>
              <a:t>supervisor</a:t>
            </a:r>
            <a:endParaRPr lang="en-US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01860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075" y="9525"/>
            <a:ext cx="11010900" cy="119062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Hearing Program Team Roles</a:t>
            </a:r>
            <a:br>
              <a:rPr lang="en-US" sz="3600" b="1" dirty="0" smtClean="0">
                <a:solidFill>
                  <a:srgbClr val="590D25"/>
                </a:solidFill>
                <a:latin typeface="+mn-lt"/>
              </a:rPr>
            </a:br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Audiologist</a:t>
            </a:r>
            <a:endParaRPr lang="en-US" sz="3600" dirty="0">
              <a:latin typeface="+mn-lt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04798" y="1235201"/>
            <a:ext cx="11582401" cy="5446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2800" b="1" dirty="0"/>
              <a:t>Serve as the Pro</a:t>
            </a:r>
            <a:r>
              <a:rPr lang="en-US" altLang="en-US" sz="2800" b="1" dirty="0">
                <a:cs typeface="Arial" charset="0"/>
              </a:rPr>
              <a:t>fessional Supervisor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>
                <a:cs typeface="Arial" charset="0"/>
              </a:rPr>
              <a:t>Ensure hearing protection is fitted to all noise-exposed personnel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>
                <a:cs typeface="Arial" charset="0"/>
              </a:rPr>
              <a:t>Ensure annual hearing health education is provided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>
                <a:cs typeface="Arial" charset="0"/>
              </a:rPr>
              <a:t>Ensure monitoring audiometry (including follow-ups) are performed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>
                <a:cs typeface="Arial" charset="0"/>
              </a:rPr>
              <a:t>Conduct diagnostic and fitness for duty evaluations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Ensure personnel performing audiograms are certified and maintain related skills 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>
                <a:cs typeface="Arial" charset="0"/>
              </a:rPr>
              <a:t>Report quality assurance and program effectiveness measures through command channels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>
                <a:cs typeface="Arial" charset="0"/>
              </a:rPr>
              <a:t>Report STS and OSHA recordable hearing loss data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>
                <a:cs typeface="Arial" charset="0"/>
              </a:rPr>
              <a:t>Conduct worksite/shop visits to ensure hearing readiness compliance</a:t>
            </a:r>
          </a:p>
        </p:txBody>
      </p:sp>
    </p:spTree>
    <p:extLst>
      <p:ext uri="{BB962C8B-B14F-4D97-AF65-F5344CB8AC3E}">
        <p14:creationId xmlns:p14="http://schemas.microsoft.com/office/powerpoint/2010/main" val="153903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075" y="9525"/>
            <a:ext cx="11010900" cy="119062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Hearing Program Team Roles</a:t>
            </a:r>
            <a:br>
              <a:rPr lang="en-US" sz="3600" b="1" dirty="0" smtClean="0">
                <a:solidFill>
                  <a:srgbClr val="590D25"/>
                </a:solidFill>
                <a:latin typeface="+mn-lt"/>
              </a:rPr>
            </a:br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Occupational/Flight Medicine Physician</a:t>
            </a:r>
            <a:endParaRPr lang="en-US" sz="36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400799"/>
            <a:ext cx="12191999" cy="447675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600" b="1" dirty="0">
                <a:solidFill>
                  <a:srgbClr val="660033"/>
                </a:solidFill>
              </a:rPr>
              <a:t>Tri-Service Hearing </a:t>
            </a:r>
            <a:r>
              <a:rPr lang="en-US" sz="2600" b="1" dirty="0" smtClean="0">
                <a:solidFill>
                  <a:srgbClr val="660033"/>
                </a:solidFill>
              </a:rPr>
              <a:t>Technician 4.2.0.0 </a:t>
            </a:r>
            <a:r>
              <a:rPr lang="en-US" sz="2600" b="1" dirty="0">
                <a:solidFill>
                  <a:srgbClr val="660033"/>
                </a:solidFill>
              </a:rPr>
              <a:t>Certification Course</a:t>
            </a:r>
            <a:endParaRPr lang="en-US" sz="2600" dirty="0">
              <a:solidFill>
                <a:srgbClr val="660033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04798" y="1235202"/>
            <a:ext cx="11582401" cy="4946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2800" b="1" dirty="0"/>
              <a:t>Determine </a:t>
            </a:r>
            <a:r>
              <a:rPr lang="en-US" altLang="en-US" sz="2800" b="1" dirty="0"/>
              <a:t>if workers possess the minimum physical abilities required to perform essential duties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Conduct evaluations to detect signs and symptoms of noise-induced hearing loss at an early stage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Initiate fitness and risk evaluations and make medical recommendations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Determine if hearing shift is related to an ear, nose, throat condition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Determine appropriate additional referral criteria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8532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075" y="9525"/>
            <a:ext cx="11010900" cy="119062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Hearing Program Team Roles</a:t>
            </a:r>
            <a:br>
              <a:rPr lang="en-US" sz="3600" b="1" dirty="0" smtClean="0">
                <a:solidFill>
                  <a:srgbClr val="590D25"/>
                </a:solidFill>
                <a:latin typeface="+mn-lt"/>
              </a:rPr>
            </a:br>
            <a:r>
              <a:rPr lang="en-US" sz="3600" b="1" dirty="0" smtClean="0">
                <a:solidFill>
                  <a:srgbClr val="590D25"/>
                </a:solidFill>
                <a:latin typeface="+mn-lt"/>
              </a:rPr>
              <a:t>Occupational Health Nurse</a:t>
            </a:r>
            <a:endParaRPr lang="en-US" sz="36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400799"/>
            <a:ext cx="12191999" cy="447675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600" b="1" dirty="0">
                <a:solidFill>
                  <a:srgbClr val="660033"/>
                </a:solidFill>
              </a:rPr>
              <a:t>Tri-Service Hearing </a:t>
            </a:r>
            <a:r>
              <a:rPr lang="en-US" sz="2600" b="1" dirty="0" smtClean="0">
                <a:solidFill>
                  <a:srgbClr val="660033"/>
                </a:solidFill>
              </a:rPr>
              <a:t>Technician 4.2.0.0 </a:t>
            </a:r>
            <a:r>
              <a:rPr lang="en-US" sz="2600" b="1" dirty="0">
                <a:solidFill>
                  <a:srgbClr val="660033"/>
                </a:solidFill>
              </a:rPr>
              <a:t>Certification Course</a:t>
            </a:r>
            <a:endParaRPr lang="en-US" sz="2600" dirty="0">
              <a:solidFill>
                <a:srgbClr val="660033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04798" y="1235202"/>
            <a:ext cx="11582401" cy="4946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2800" b="1" dirty="0"/>
              <a:t>Client</a:t>
            </a:r>
            <a:r>
              <a:rPr lang="en-US" altLang="en-US" sz="2800" b="1" dirty="0"/>
              <a:t> history/perform audiometric monitoring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Collaborate with industrial hygiene and safety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Enroll identified employees into the HCP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/>
              <a:t>Provide health education - individual/group</a:t>
            </a:r>
            <a:endParaRPr lang="en-US" sz="2800" b="1" dirty="0"/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altLang="en-US" sz="2800" b="1" dirty="0" smtClean="0"/>
              <a:t>Service/Site-specific</a:t>
            </a:r>
            <a:endParaRPr lang="en-US" altLang="en-US" sz="2800" b="1" dirty="0"/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altLang="en-US" sz="2400" b="1" dirty="0"/>
              <a:t>Maintain log of OSHA recordable hearing loss 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altLang="en-US" sz="2400" b="1" dirty="0"/>
              <a:t>Develop and maintain OH SOP for the hearing conservation program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altLang="en-US" sz="2400" b="1" dirty="0"/>
              <a:t>Conduct worksite/shop visits to ensure compliance</a:t>
            </a:r>
          </a:p>
        </p:txBody>
      </p:sp>
    </p:spTree>
    <p:extLst>
      <p:ext uri="{BB962C8B-B14F-4D97-AF65-F5344CB8AC3E}">
        <p14:creationId xmlns:p14="http://schemas.microsoft.com/office/powerpoint/2010/main" val="241247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1522</TotalTime>
  <Words>1117</Words>
  <Application>Microsoft Office PowerPoint</Application>
  <PresentationFormat>Widescreen</PresentationFormat>
  <Paragraphs>172</Paragraphs>
  <Slides>19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Office Theme</vt:lpstr>
      <vt:lpstr>Hearing Program Team Roles</vt:lpstr>
      <vt:lpstr>Hearing Program Team Roles Learning Objectives</vt:lpstr>
      <vt:lpstr>Hearing Program Team Roles Team Members</vt:lpstr>
      <vt:lpstr>Hearing Program Team Roles Team Members</vt:lpstr>
      <vt:lpstr>Hearing Program Team Roles Industrial Hygienist</vt:lpstr>
      <vt:lpstr>Hearing Program Team Roles Industrial Hygienist</vt:lpstr>
      <vt:lpstr>Hearing Program Team Roles Audiologist</vt:lpstr>
      <vt:lpstr>Hearing Program Team Roles Occupational/Flight Medicine Physician</vt:lpstr>
      <vt:lpstr>Hearing Program Team Roles Occupational Health Nurse</vt:lpstr>
      <vt:lpstr>Hearing Program Team Roles Occupational Hearing Conservationist (OHC)</vt:lpstr>
      <vt:lpstr>Hearing Program Team Roles Occupational Hearing Conservationist (OHC)</vt:lpstr>
      <vt:lpstr>Hearing Program Team Roles Commanders/Leadership</vt:lpstr>
      <vt:lpstr>Hearing Program Team Roles Safety Officer</vt:lpstr>
      <vt:lpstr>Hearing Program Team Roles Workplace Supervisor</vt:lpstr>
      <vt:lpstr>Hearing Program Team Roles Workplace Supervisor</vt:lpstr>
      <vt:lpstr>Hearing Program Team Roles Employee/Patient</vt:lpstr>
      <vt:lpstr>Hearing Program Team Roles Professional Supervisor</vt:lpstr>
      <vt:lpstr>Hearing Program Team Roles Summary</vt:lpstr>
      <vt:lpstr>Hearing Program Team Roles</vt:lpstr>
    </vt:vector>
  </TitlesOfParts>
  <Company>DHA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Hearing Conservation Overview</dc:title>
  <dc:creator>Mason, Theodore D. (CIV)</dc:creator>
  <cp:lastModifiedBy>Mason, Theodore D. (CIV)</cp:lastModifiedBy>
  <cp:revision>84</cp:revision>
  <dcterms:created xsi:type="dcterms:W3CDTF">2021-11-08T10:46:43Z</dcterms:created>
  <dcterms:modified xsi:type="dcterms:W3CDTF">2021-12-27T11:18:14Z</dcterms:modified>
</cp:coreProperties>
</file>