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49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5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0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715" r:id="rId2"/>
    <p:sldMasterId id="2147483722" r:id="rId3"/>
    <p:sldMasterId id="2147483729" r:id="rId4"/>
    <p:sldMasterId id="2147483735" r:id="rId5"/>
    <p:sldMasterId id="2147483741" r:id="rId6"/>
    <p:sldMasterId id="2147483748" r:id="rId7"/>
    <p:sldMasterId id="2147483755" r:id="rId8"/>
    <p:sldMasterId id="2147483763" r:id="rId9"/>
  </p:sldMasterIdLst>
  <p:notesMasterIdLst>
    <p:notesMasterId r:id="rId29"/>
  </p:notesMasterIdLst>
  <p:handoutMasterIdLst>
    <p:handoutMasterId r:id="rId30"/>
  </p:handoutMasterIdLst>
  <p:sldIdLst>
    <p:sldId id="286" r:id="rId10"/>
    <p:sldId id="261" r:id="rId11"/>
    <p:sldId id="262" r:id="rId12"/>
    <p:sldId id="283" r:id="rId13"/>
    <p:sldId id="263" r:id="rId14"/>
    <p:sldId id="284" r:id="rId15"/>
    <p:sldId id="265" r:id="rId16"/>
    <p:sldId id="267" r:id="rId17"/>
    <p:sldId id="266" r:id="rId18"/>
    <p:sldId id="269" r:id="rId19"/>
    <p:sldId id="270" r:id="rId20"/>
    <p:sldId id="274" r:id="rId21"/>
    <p:sldId id="268" r:id="rId22"/>
    <p:sldId id="271" r:id="rId23"/>
    <p:sldId id="272" r:id="rId24"/>
    <p:sldId id="273" r:id="rId25"/>
    <p:sldId id="275" r:id="rId26"/>
    <p:sldId id="280" r:id="rId27"/>
    <p:sldId id="287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heme" Target="theme/theme1.xml"/><Relationship Id="rId38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customXml" Target="../customXml/item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13CC6-4B31-4A3C-A089-0F88551AE866}" type="datetimeFigureOut">
              <a:rPr lang="en-US" smtClean="0"/>
              <a:t>12/6/2019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47B9D-F1D0-452D-81A5-BE8B5B4DFE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47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2C175B-966E-4E0E-816B-DBFEC8C11265}" type="datetimeFigureOut">
              <a:rPr lang="en-US"/>
              <a:pPr>
                <a:defRPr/>
              </a:pPr>
              <a:t>12/6/2019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FA0FC8-5D27-4AE1-A7D8-ADECCF5291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312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52CAA3-DBBA-4272-8743-AD030CA91E60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60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OHC is the backbone of the HCP - you test 100% of the patient pool, educate/motivate</a:t>
            </a:r>
          </a:p>
          <a:p>
            <a:pPr defTabSz="931774">
              <a:defRPr/>
            </a:pPr>
            <a:r>
              <a:rPr lang="en-US" baseline="0" dirty="0" smtClean="0"/>
              <a:t>Recordkeeping - s</a:t>
            </a:r>
            <a:r>
              <a:rPr lang="en-US" dirty="0" smtClean="0"/>
              <a:t>hop rosters, OSHA recordable, fitness &amp; risk, STS/PTS, electroacoustic</a:t>
            </a:r>
            <a:r>
              <a:rPr lang="en-US" baseline="0" dirty="0" smtClean="0"/>
              <a:t> and daily </a:t>
            </a:r>
            <a:r>
              <a:rPr lang="en-US" dirty="0" smtClean="0"/>
              <a:t>calibrations, booth certifications</a:t>
            </a:r>
          </a:p>
          <a:p>
            <a:r>
              <a:rPr lang="en-US" altLang="en-US" dirty="0" smtClean="0"/>
              <a:t>Equipment preparation - daily functional, biologic checks</a:t>
            </a:r>
          </a:p>
          <a:p>
            <a:r>
              <a:rPr lang="en-US" altLang="en-US" dirty="0" smtClean="0"/>
              <a:t>Equipment maintenance</a:t>
            </a:r>
            <a:r>
              <a:rPr lang="en-US" altLang="en-US" baseline="0" dirty="0" smtClean="0"/>
              <a:t> - </a:t>
            </a:r>
            <a:r>
              <a:rPr lang="en-US" altLang="en-US" dirty="0" smtClean="0"/>
              <a:t>annual calibration, test booth maintenance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3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Schedule hearing</a:t>
            </a:r>
            <a:r>
              <a:rPr lang="en-US" baseline="0" dirty="0" smtClean="0"/>
              <a:t> services - initial, follow-up testing, appointments</a:t>
            </a:r>
          </a:p>
          <a:p>
            <a:pPr defTabSz="931774">
              <a:defRPr/>
            </a:pPr>
            <a:r>
              <a:rPr lang="en-US" dirty="0" smtClean="0"/>
              <a:t>Patient histories</a:t>
            </a:r>
            <a:r>
              <a:rPr lang="en-US" baseline="0" dirty="0" smtClean="0"/>
              <a:t> - new/updates</a:t>
            </a:r>
          </a:p>
          <a:p>
            <a:pPr defTabSz="931774">
              <a:defRPr/>
            </a:pPr>
            <a:r>
              <a:rPr lang="en-US" dirty="0" smtClean="0"/>
              <a:t>Conduct audiometry - DD Form 2215/2216 and NHC (audiogram for personnel not in the HCP or pre-hires)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11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46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559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007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IH = Industrial Hygiene; BEE = Bio-E</a:t>
            </a:r>
            <a:r>
              <a:rPr lang="en-US" baseline="0" dirty="0" smtClean="0"/>
              <a:t>nvironmental Engineer; PH = Public Health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0285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1774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Hazardous noise control both at work and/or off-duty (non-occupational); </a:t>
            </a:r>
            <a:r>
              <a:rPr lang="en-US" dirty="0" smtClean="0"/>
              <a:t>Personnel due to environment hazards or ototoxic drugs may be in the HCP and not exposed</a:t>
            </a:r>
            <a:r>
              <a:rPr lang="en-US" baseline="0" dirty="0" smtClean="0"/>
              <a:t> to hazardous noise</a:t>
            </a:r>
            <a:endParaRPr lang="en-US" dirty="0" smtClean="0"/>
          </a:p>
          <a:p>
            <a:pPr defTabSz="931774">
              <a:defRPr/>
            </a:pPr>
            <a:endParaRPr lang="en-US" alt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7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13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28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34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08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members may include the following, depending on the installation and the Service; team work together to address different aspects of the HCP, in their individual roles and scope of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617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386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652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7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38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A0FC8-5D27-4AE1-A7D8-ADECCF5291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2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49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9022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14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21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3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3455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34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556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89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834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2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590D25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3734402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743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9479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101083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525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8302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32273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000771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1711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15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025874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20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656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76669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8327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7108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82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6533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29047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56969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4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202671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752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511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012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330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72177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687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597" y="1570138"/>
            <a:ext cx="4042833" cy="4525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573" y="1570138"/>
            <a:ext cx="4042833" cy="45258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6596" y="712270"/>
            <a:ext cx="8230810" cy="456671"/>
          </a:xfrm>
        </p:spPr>
        <p:txBody>
          <a:bodyPr>
            <a:spAutoFit/>
          </a:bodyPr>
          <a:lstStyle>
            <a:lvl1pPr>
              <a:defRPr sz="2400">
                <a:solidFill>
                  <a:srgbClr val="590D2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552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2502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16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8071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110601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253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25724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60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57582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1598211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0220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21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063" y="4857750"/>
            <a:ext cx="6619875" cy="12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1"/>
            <a:ext cx="7772400" cy="314007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0097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492980"/>
            <a:ext cx="8229600" cy="1248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rgbClr val="590D25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420"/>
            <a:ext cx="914400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19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036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599919"/>
            <a:ext cx="8230810" cy="4525863"/>
          </a:xfrm>
        </p:spPr>
        <p:txBody>
          <a:bodyPr/>
          <a:lstStyle>
            <a:lvl1pPr>
              <a:spcBef>
                <a:spcPts val="1200"/>
              </a:spcBef>
              <a:defRPr sz="20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APHC PP_bottom ba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6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6" y="93745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206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3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4.xml"/><Relationship Id="rId9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50.xml"/><Relationship Id="rId7" Type="http://schemas.openxmlformats.org/officeDocument/2006/relationships/theme" Target="../theme/theme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2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51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5" y="1773135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5" y="97100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73781" y="214043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Hearing Program Team Roles</a:t>
            </a:r>
          </a:p>
        </p:txBody>
      </p:sp>
    </p:spTree>
    <p:extLst>
      <p:ext uri="{BB962C8B-B14F-4D97-AF65-F5344CB8AC3E}">
        <p14:creationId xmlns:p14="http://schemas.microsoft.com/office/powerpoint/2010/main" val="306773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05200" y="190916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and Physiology</a:t>
            </a:r>
          </a:p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Ear</a:t>
            </a:r>
          </a:p>
        </p:txBody>
      </p:sp>
    </p:spTree>
    <p:extLst>
      <p:ext uri="{BB962C8B-B14F-4D97-AF65-F5344CB8AC3E}">
        <p14:creationId xmlns:p14="http://schemas.microsoft.com/office/powerpoint/2010/main" val="224124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UNCLASSIFIED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48978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DoD Hearing Conservation Program</a:t>
            </a:r>
            <a:endParaRPr lang="en-US" sz="1050" b="1" dirty="0">
              <a:solidFill>
                <a:srgbClr val="000000"/>
              </a:solidFill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81401" y="198803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Hearing Protection Devices</a:t>
            </a:r>
          </a:p>
        </p:txBody>
      </p:sp>
    </p:spTree>
    <p:extLst>
      <p:ext uri="{BB962C8B-B14F-4D97-AF65-F5344CB8AC3E}">
        <p14:creationId xmlns:p14="http://schemas.microsoft.com/office/powerpoint/2010/main" val="274895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9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81401" y="211038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Noise Measurement and Control</a:t>
            </a:r>
          </a:p>
        </p:txBody>
      </p:sp>
    </p:spTree>
    <p:extLst>
      <p:ext uri="{BB962C8B-B14F-4D97-AF65-F5344CB8AC3E}">
        <p14:creationId xmlns:p14="http://schemas.microsoft.com/office/powerpoint/2010/main" val="49637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9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581401" y="130223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Health Education and Training</a:t>
            </a:r>
          </a:p>
        </p:txBody>
      </p:sp>
    </p:spTree>
    <p:extLst>
      <p:ext uri="{BB962C8B-B14F-4D97-AF65-F5344CB8AC3E}">
        <p14:creationId xmlns:p14="http://schemas.microsoft.com/office/powerpoint/2010/main" val="80131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latin typeface="Calibri" pitchFamily="34" charset="0"/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604261" y="214043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0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Audiometric Testing and Follow-Up</a:t>
            </a:r>
          </a:p>
        </p:txBody>
      </p:sp>
    </p:spTree>
    <p:extLst>
      <p:ext uri="{BB962C8B-B14F-4D97-AF65-F5344CB8AC3E}">
        <p14:creationId xmlns:p14="http://schemas.microsoft.com/office/powerpoint/2010/main" val="232616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5" y="1773135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5" y="97100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172390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608624" y="228600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Audiometric Techniques and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37840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6" y="1601670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48713" y="937457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</a:rPr>
              <a:t>UNCLASSIFIED</a:t>
            </a:r>
            <a:endParaRPr lang="en-US" sz="9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48978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</a:rPr>
              <a:t>DoD Hearing Conservation Program</a:t>
            </a:r>
            <a:endParaRPr lang="en-US" sz="1050" b="1" dirty="0">
              <a:solidFill>
                <a:srgbClr val="000000"/>
              </a:solidFill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1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4487073" y="71997"/>
            <a:ext cx="4298787" cy="67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to DOEHRS-HC and Data Repository</a:t>
            </a:r>
          </a:p>
        </p:txBody>
      </p:sp>
    </p:spTree>
    <p:extLst>
      <p:ext uri="{BB962C8B-B14F-4D97-AF65-F5344CB8AC3E}">
        <p14:creationId xmlns:p14="http://schemas.microsoft.com/office/powerpoint/2010/main" val="2173612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ottom ba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536767"/>
            <a:ext cx="9144000" cy="329184"/>
          </a:xfrm>
          <a:prstGeom prst="rect">
            <a:avLst/>
          </a:prstGeom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595" y="1773135"/>
            <a:ext cx="8230810" cy="45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3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6595" y="971009"/>
            <a:ext cx="8230810" cy="59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19" name="Picture 18" descr="APHC PP_bottom ba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6510276"/>
            <a:ext cx="9144000" cy="3962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124200" y="6597808"/>
            <a:ext cx="2895600" cy="230824"/>
          </a:xfrm>
          <a:prstGeom prst="rect">
            <a:avLst/>
          </a:prstGeom>
          <a:ln/>
        </p:spPr>
        <p:txBody>
          <a:bodyPr wrap="square" lIns="91432" tIns="45716" rIns="91432" bIns="45716" anchor="ctr">
            <a:spAutoFit/>
          </a:bodyPr>
          <a:lstStyle>
            <a:lvl1pPr algn="ctr">
              <a:defRPr sz="1000"/>
            </a:lvl1pPr>
          </a:lstStyle>
          <a:p>
            <a:pPr defTabSz="864854">
              <a:defRPr/>
            </a:pPr>
            <a:r>
              <a:rPr lang="en-US" sz="900" b="1" dirty="0" smtClean="0">
                <a:solidFill>
                  <a:srgbClr val="000000"/>
                </a:solidFill>
                <a:cs typeface="Arial" charset="0"/>
              </a:rPr>
              <a:t>UNCLASSIFIED</a:t>
            </a:r>
            <a:endParaRPr lang="en-US" sz="9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741" y="6584082"/>
            <a:ext cx="2489784" cy="25391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1050" b="1" dirty="0" smtClean="0">
                <a:solidFill>
                  <a:srgbClr val="000000"/>
                </a:solidFill>
                <a:cs typeface="Arial" charset="0"/>
              </a:rPr>
              <a:t>DoD Hearing Conservation Program</a:t>
            </a:r>
            <a:endParaRPr lang="en-US" sz="1050" b="1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2" name="Picture 11" descr="Header ONLY.jpg"/>
          <p:cNvPicPr>
            <a:picLocks noChangeAspect="1"/>
          </p:cNvPicPr>
          <p:nvPr/>
        </p:nvPicPr>
        <p:blipFill rotWithShape="1">
          <a:blip r:embed="rId10" cstate="print"/>
          <a:srcRect l="24112" r="1"/>
          <a:stretch/>
        </p:blipFill>
        <p:spPr>
          <a:xfrm>
            <a:off x="0" y="-1"/>
            <a:ext cx="9144000" cy="843455"/>
          </a:xfrm>
          <a:prstGeom prst="rect">
            <a:avLst/>
          </a:prstGeom>
        </p:spPr>
      </p:pic>
      <p:sp>
        <p:nvSpPr>
          <p:cNvPr id="11" name="Slide Number Placeholder 3"/>
          <p:cNvSpPr txBox="1">
            <a:spLocks/>
          </p:cNvSpPr>
          <p:nvPr/>
        </p:nvSpPr>
        <p:spPr>
          <a:xfrm>
            <a:off x="7934325" y="6589713"/>
            <a:ext cx="1209675" cy="250825"/>
          </a:xfrm>
          <a:prstGeom prst="rect">
            <a:avLst/>
          </a:prstGeom>
          <a:noFill/>
        </p:spPr>
        <p:txBody>
          <a:bodyPr lIns="91432" tIns="45716" rIns="91432" bIns="45716">
            <a:spAutoFit/>
          </a:bodyPr>
          <a:lstStyle/>
          <a:p>
            <a:pPr algn="r" defTabSz="914403">
              <a:defRPr/>
            </a:pPr>
            <a:fld id="{49A95DA6-8591-45B8-AEC7-90BA6A236A35}" type="slidenum">
              <a:rPr lang="en-US" sz="1000" b="1" smtClean="0">
                <a:solidFill>
                  <a:srgbClr val="FFFFFF"/>
                </a:solidFill>
                <a:cs typeface="Arial" charset="0"/>
              </a:rPr>
              <a:pPr algn="r" defTabSz="914403">
                <a:defRPr/>
              </a:pPr>
              <a:t>‹#›</a:t>
            </a:fld>
            <a:endParaRPr lang="en-US" sz="1000" b="1" dirty="0" smtClean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" y="102477"/>
            <a:ext cx="4110283" cy="57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Rectangle 26"/>
          <p:cNvSpPr txBox="1">
            <a:spLocks noChangeArrowheads="1"/>
          </p:cNvSpPr>
          <p:nvPr/>
        </p:nvSpPr>
        <p:spPr bwMode="auto">
          <a:xfrm>
            <a:off x="3353405" y="232956"/>
            <a:ext cx="5334000" cy="3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6486" tIns="43243" rIns="86486" bIns="43243" numCol="1" anchor="ctr" anchorCtr="0" compatLnSpc="1">
            <a:prstTxWarp prst="textNoShape">
              <a:avLst/>
            </a:prstTxWarp>
          </a:bodyPr>
          <a:lstStyle>
            <a:lvl1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590D25"/>
                </a:solidFill>
                <a:latin typeface="+mj-lt"/>
                <a:ea typeface="+mj-ea"/>
                <a:cs typeface="+mj-cs"/>
              </a:defRPr>
            </a:lvl1pPr>
            <a:lvl2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2pPr>
            <a:lvl3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3pPr>
            <a:lvl4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4pPr>
            <a:lvl5pPr algn="ctr" defTabSz="914403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5pPr>
            <a:lvl6pPr marL="432427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6pPr>
            <a:lvl7pPr marL="864854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7pPr>
            <a:lvl8pPr marL="1297280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8pPr>
            <a:lvl9pPr marL="1729708" algn="ctr" defTabSz="914403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660033"/>
                </a:solidFill>
                <a:latin typeface="Arial" charset="0"/>
              </a:defRPr>
            </a:lvl9pPr>
          </a:lstStyle>
          <a:p>
            <a:pPr algn="r"/>
            <a:r>
              <a:rPr lang="en-US" sz="2200" kern="0" dirty="0" smtClean="0">
                <a:ln w="17780" cmpd="sng">
                  <a:noFill/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Counseling</a:t>
            </a:r>
          </a:p>
        </p:txBody>
      </p:sp>
    </p:spTree>
    <p:extLst>
      <p:ext uri="{BB962C8B-B14F-4D97-AF65-F5344CB8AC3E}">
        <p14:creationId xmlns:p14="http://schemas.microsoft.com/office/powerpoint/2010/main" val="405502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3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90D25"/>
          </a:solidFill>
          <a:latin typeface="+mj-lt"/>
          <a:ea typeface="+mj-ea"/>
          <a:cs typeface="+mj-cs"/>
        </a:defRPr>
      </a:lvl1pPr>
      <a:lvl2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2pPr>
      <a:lvl3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3pPr>
      <a:lvl4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4pPr>
      <a:lvl5pPr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5pPr>
      <a:lvl6pPr marL="432427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6pPr>
      <a:lvl7pPr marL="864854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7pPr>
      <a:lvl8pPr marL="1297280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8pPr>
      <a:lvl9pPr marL="1729708" algn="ctr" defTabSz="914403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660033"/>
          </a:solidFill>
          <a:latin typeface="Arial" charset="0"/>
        </a:defRPr>
      </a:lvl9pPr>
    </p:titleStyle>
    <p:bodyStyle>
      <a:lvl1pPr marL="216214" indent="-21621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SzPct val="125000"/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743234" indent="-286784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 sz="2100">
          <a:solidFill>
            <a:schemeClr val="tx1"/>
          </a:solidFill>
          <a:latin typeface="+mn-lt"/>
        </a:defRPr>
      </a:lvl2pPr>
      <a:lvl3pPr marL="1081067" indent="-166665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•"/>
        <a:defRPr sz="1900">
          <a:solidFill>
            <a:schemeClr val="tx1"/>
          </a:solidFill>
          <a:latin typeface="+mn-lt"/>
        </a:defRPr>
      </a:lvl3pPr>
      <a:lvl4pPr marL="1600580" indent="-229728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–"/>
        <a:defRPr>
          <a:solidFill>
            <a:schemeClr val="tx1"/>
          </a:solidFill>
          <a:latin typeface="+mn-lt"/>
        </a:defRPr>
      </a:lvl4pPr>
      <a:lvl5pPr marL="2002977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590D25"/>
        </a:buClr>
        <a:buChar char="»"/>
        <a:defRPr sz="1500">
          <a:solidFill>
            <a:schemeClr val="tx1"/>
          </a:solidFill>
          <a:latin typeface="+mn-lt"/>
        </a:defRPr>
      </a:lvl5pPr>
      <a:lvl6pPr marL="243540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6pPr>
      <a:lvl7pPr marL="2867832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7pPr>
      <a:lvl8pPr marL="3300259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8pPr>
      <a:lvl9pPr marL="3732685" indent="-174171" algn="l" defTabSz="914403" rtl="0" eaLnBrk="1" fontAlgn="base" hangingPunct="1">
        <a:spcBef>
          <a:spcPct val="20000"/>
        </a:spcBef>
        <a:spcAft>
          <a:spcPct val="0"/>
        </a:spcAft>
        <a:buClr>
          <a:srgbClr val="660033"/>
        </a:buClr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427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85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7280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970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2134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4562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6988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9415" algn="l" defTabSz="86485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05230" y="4127370"/>
            <a:ext cx="73335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cap="small" dirty="0" smtClean="0">
                <a:solidFill>
                  <a:srgbClr val="FFFFFF"/>
                </a:solidFill>
              </a:rPr>
              <a:t>Department of Defense Hearing Program</a:t>
            </a: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0" y="597801"/>
            <a:ext cx="9144000" cy="122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 anchor="ctr"/>
          <a:lstStyle/>
          <a:p>
            <a:pPr algn="ctr"/>
            <a:r>
              <a:rPr lang="en-US" altLang="en-US" sz="3200" b="1" kern="0" dirty="0" smtClean="0">
                <a:solidFill>
                  <a:srgbClr val="590D25"/>
                </a:solidFill>
                <a:latin typeface="Arial"/>
              </a:rPr>
              <a:t>Hearing Program Team </a:t>
            </a:r>
            <a:r>
              <a:rPr lang="en-US" altLang="en-US" sz="3200" b="1" kern="0" dirty="0">
                <a:solidFill>
                  <a:srgbClr val="590D25"/>
                </a:solidFill>
                <a:latin typeface="Arial"/>
              </a:rPr>
              <a:t>Roles</a:t>
            </a:r>
            <a:endParaRPr lang="en-US" sz="4000" dirty="0">
              <a:solidFill>
                <a:srgbClr val="590D25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24" y="2706415"/>
            <a:ext cx="8662614" cy="1213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17562" y="4803775"/>
            <a:ext cx="7508875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8" tIns="45704" rIns="91408" bIns="45704" numCol="1" rtlCol="0" anchor="ctr" anchorCtr="0" compatLnSpc="1">
            <a:prstTxWarp prst="textNoShape">
              <a:avLst/>
            </a:prstTxWarp>
            <a:normAutofit/>
          </a:bodyPr>
          <a:lstStyle>
            <a:lvl1pPr marL="216214" indent="-216214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SzPct val="125000"/>
              <a:buChar char="•"/>
              <a:defRPr sz="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3234" indent="-286784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–"/>
              <a:defRPr sz="2100">
                <a:solidFill>
                  <a:schemeClr val="tx1"/>
                </a:solidFill>
                <a:latin typeface="+mn-lt"/>
              </a:defRPr>
            </a:lvl2pPr>
            <a:lvl3pPr marL="1081067" indent="-166665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•"/>
              <a:defRPr sz="1900">
                <a:solidFill>
                  <a:schemeClr val="tx1"/>
                </a:solidFill>
                <a:latin typeface="+mn-lt"/>
              </a:defRPr>
            </a:lvl3pPr>
            <a:lvl4pPr marL="1600580" indent="-229728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02977" indent="-174171" algn="l" defTabSz="914403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0D25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5pPr>
            <a:lvl6pPr marL="2435405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6pPr>
            <a:lvl7pPr marL="2867832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7pPr>
            <a:lvl8pPr marL="3300259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8pPr>
            <a:lvl9pPr marL="3732685" indent="-174171" algn="l" defTabSz="914403" rtl="0" fontAlgn="base">
              <a:spcBef>
                <a:spcPct val="20000"/>
              </a:spcBef>
              <a:spcAft>
                <a:spcPct val="0"/>
              </a:spcAft>
              <a:buClr>
                <a:srgbClr val="660033"/>
              </a:buClr>
              <a:buChar char="»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b="1" dirty="0">
                <a:solidFill>
                  <a:srgbClr val="660033"/>
                </a:solidFill>
              </a:rPr>
              <a:t>Tri-Service Hearing Technician Certification Course</a:t>
            </a:r>
            <a:endParaRPr lang="en-US" sz="2800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84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dirty="0" smtClean="0"/>
              <a:t>Maintain </a:t>
            </a:r>
            <a:r>
              <a:rPr lang="en-US" dirty="0"/>
              <a:t>current DoD hearing technician </a:t>
            </a:r>
            <a:r>
              <a:rPr lang="en-US" dirty="0" smtClean="0"/>
              <a:t>certification</a:t>
            </a:r>
          </a:p>
          <a:p>
            <a:r>
              <a:rPr lang="en-US" dirty="0" smtClean="0"/>
              <a:t>Document/Coding </a:t>
            </a:r>
            <a:r>
              <a:rPr lang="en-US" dirty="0"/>
              <a:t>in the electronic health </a:t>
            </a:r>
            <a:r>
              <a:rPr lang="en-US" dirty="0" smtClean="0"/>
              <a:t>record (EHR)</a:t>
            </a:r>
          </a:p>
          <a:p>
            <a:r>
              <a:rPr lang="en-US" dirty="0" smtClean="0"/>
              <a:t>Recordkeeping</a:t>
            </a:r>
          </a:p>
          <a:p>
            <a:r>
              <a:rPr lang="en-US" altLang="en-US" dirty="0"/>
              <a:t>Equipment </a:t>
            </a:r>
            <a:r>
              <a:rPr lang="en-US" altLang="en-US" dirty="0" smtClean="0"/>
              <a:t>preparation</a:t>
            </a:r>
          </a:p>
          <a:p>
            <a:r>
              <a:rPr lang="en-US" altLang="en-US" dirty="0" smtClean="0"/>
              <a:t>Equipment maintenance</a:t>
            </a:r>
          </a:p>
          <a:p>
            <a:r>
              <a:rPr lang="en-US" altLang="en-US" dirty="0" smtClean="0"/>
              <a:t>Stocking and </a:t>
            </a:r>
            <a:r>
              <a:rPr lang="en-US" altLang="en-US" dirty="0"/>
              <a:t>fitting of </a:t>
            </a:r>
            <a:r>
              <a:rPr lang="en-US" altLang="en-US" dirty="0" smtClean="0"/>
              <a:t>hearing protective devices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Hearing Conservationist (OHC)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dirty="0" smtClean="0"/>
              <a:t>Schedule </a:t>
            </a:r>
            <a:r>
              <a:rPr lang="en-US" dirty="0"/>
              <a:t>hearing services (initial/follow-up)</a:t>
            </a:r>
          </a:p>
          <a:p>
            <a:r>
              <a:rPr lang="en-US" dirty="0"/>
              <a:t>Patient </a:t>
            </a:r>
            <a:r>
              <a:rPr lang="en-US" dirty="0" smtClean="0"/>
              <a:t>histories</a:t>
            </a:r>
          </a:p>
          <a:p>
            <a:r>
              <a:rPr lang="en-US" dirty="0"/>
              <a:t>Conduct </a:t>
            </a:r>
            <a:r>
              <a:rPr lang="en-US" dirty="0" smtClean="0"/>
              <a:t>audiometry</a:t>
            </a:r>
          </a:p>
          <a:p>
            <a:pPr lvl="1"/>
            <a:r>
              <a:rPr lang="en-US" dirty="0" smtClean="0"/>
              <a:t>DOEHRS data entry</a:t>
            </a:r>
          </a:p>
          <a:p>
            <a:pPr lvl="1"/>
            <a:r>
              <a:rPr lang="en-US" dirty="0" smtClean="0"/>
              <a:t>Audiogram test selection</a:t>
            </a:r>
          </a:p>
          <a:p>
            <a:r>
              <a:rPr lang="en-US" altLang="en-US" dirty="0"/>
              <a:t>Explanation of test results, </a:t>
            </a:r>
            <a:r>
              <a:rPr lang="en-US" altLang="en-US" dirty="0" smtClean="0"/>
              <a:t>counseling</a:t>
            </a:r>
          </a:p>
          <a:p>
            <a:r>
              <a:rPr lang="en-US" altLang="en-US" dirty="0" smtClean="0"/>
              <a:t>Process referrals</a:t>
            </a:r>
            <a:endParaRPr lang="en-US" altLang="en-US" dirty="0"/>
          </a:p>
          <a:p>
            <a:r>
              <a:rPr lang="en-US" altLang="en-US" dirty="0"/>
              <a:t>Provide individual and group hearing health </a:t>
            </a:r>
            <a:r>
              <a:rPr lang="en-US" altLang="en-US" dirty="0" smtClean="0"/>
              <a:t>education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Hearing Conservationist (OHC)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dirty="0" smtClean="0"/>
              <a:t>Ensure</a:t>
            </a:r>
            <a:r>
              <a:rPr lang="en-US" altLang="en-US" dirty="0" smtClean="0"/>
              <a:t> </a:t>
            </a:r>
            <a:r>
              <a:rPr lang="en-US" altLang="en-US" dirty="0"/>
              <a:t>a comprehensive HCP is in place and </a:t>
            </a:r>
            <a:r>
              <a:rPr lang="en-US" altLang="en-US" dirty="0" smtClean="0"/>
              <a:t>resourced</a:t>
            </a:r>
          </a:p>
          <a:p>
            <a:r>
              <a:rPr lang="en-US" altLang="en-US" dirty="0" smtClean="0"/>
              <a:t>Ensure </a:t>
            </a:r>
            <a:r>
              <a:rPr lang="en-US" altLang="en-US" dirty="0"/>
              <a:t>workplaces and workplace supervisors comply with all HCP, DoD, and/or OSHA </a:t>
            </a:r>
            <a:r>
              <a:rPr lang="en-US" altLang="en-US" dirty="0" smtClean="0"/>
              <a:t>requirements</a:t>
            </a:r>
          </a:p>
          <a:p>
            <a:r>
              <a:rPr lang="en-US" altLang="en-US" dirty="0" smtClean="0"/>
              <a:t>Ensure </a:t>
            </a:r>
            <a:r>
              <a:rPr lang="en-US" altLang="en-US" dirty="0"/>
              <a:t>HCP personnel meet training </a:t>
            </a:r>
            <a:r>
              <a:rPr lang="en-US" altLang="en-US" dirty="0" smtClean="0"/>
              <a:t>requirements</a:t>
            </a:r>
          </a:p>
          <a:p>
            <a:r>
              <a:rPr lang="en-US" altLang="en-US" dirty="0" smtClean="0"/>
              <a:t>Participate </a:t>
            </a:r>
            <a:r>
              <a:rPr lang="en-US" altLang="en-US" dirty="0"/>
              <a:t>in the review of workplace </a:t>
            </a:r>
            <a:r>
              <a:rPr lang="en-US" altLang="en-US" dirty="0" smtClean="0"/>
              <a:t>hazards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Commanders/Leadership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Ensure </a:t>
            </a:r>
            <a:r>
              <a:rPr lang="en-US" altLang="en-US" dirty="0" smtClean="0">
                <a:cs typeface="Arial" panose="020B0604020202020204" pitchFamily="34" charset="0"/>
              </a:rPr>
              <a:t>areas </a:t>
            </a:r>
            <a:r>
              <a:rPr lang="en-US" altLang="en-US" dirty="0">
                <a:cs typeface="Arial" panose="020B0604020202020204" pitchFamily="34" charset="0"/>
              </a:rPr>
              <a:t>are posted with noise hazardous signs and equipment is posted with </a:t>
            </a:r>
            <a:r>
              <a:rPr lang="en-US" altLang="en-US" dirty="0" smtClean="0">
                <a:cs typeface="Arial" panose="020B0604020202020204" pitchFamily="34" charset="0"/>
              </a:rPr>
              <a:t>decals</a:t>
            </a:r>
          </a:p>
          <a:p>
            <a:r>
              <a:rPr lang="en-US" altLang="en-US" dirty="0" smtClean="0">
                <a:cs typeface="Arial" panose="020B0604020202020204" pitchFamily="34" charset="0"/>
              </a:rPr>
              <a:t>Conducts </a:t>
            </a:r>
            <a:r>
              <a:rPr lang="en-US" altLang="en-US" dirty="0">
                <a:cs typeface="Arial" panose="020B0604020202020204" pitchFamily="34" charset="0"/>
              </a:rPr>
              <a:t>spot inspections for HPDs availability and </a:t>
            </a:r>
            <a:r>
              <a:rPr lang="en-US" altLang="en-US" dirty="0" smtClean="0">
                <a:cs typeface="Arial" panose="020B0604020202020204" pitchFamily="34" charset="0"/>
              </a:rPr>
              <a:t>utilization</a:t>
            </a:r>
          </a:p>
          <a:p>
            <a:r>
              <a:rPr lang="en-US" altLang="en-US" dirty="0" smtClean="0">
                <a:cs typeface="Arial" panose="020B0604020202020204" pitchFamily="34" charset="0"/>
              </a:rPr>
              <a:t>Chairs </a:t>
            </a:r>
            <a:r>
              <a:rPr lang="en-US" altLang="en-US" dirty="0">
                <a:cs typeface="Arial" panose="020B0604020202020204" pitchFamily="34" charset="0"/>
              </a:rPr>
              <a:t>installation safety </a:t>
            </a:r>
            <a:r>
              <a:rPr lang="en-US" altLang="en-US" dirty="0" smtClean="0">
                <a:cs typeface="Arial" panose="020B0604020202020204" pitchFamily="34" charset="0"/>
              </a:rPr>
              <a:t>meetings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Accompanies </a:t>
            </a:r>
            <a:r>
              <a:rPr lang="en-US" altLang="en-US" dirty="0">
                <a:cs typeface="Arial" panose="020B0604020202020204" pitchFamily="34" charset="0"/>
              </a:rPr>
              <a:t>HCP personnel on shop </a:t>
            </a:r>
            <a:r>
              <a:rPr lang="en-US" altLang="en-US" dirty="0" smtClean="0">
                <a:cs typeface="Arial" panose="020B0604020202020204" pitchFamily="34" charset="0"/>
              </a:rPr>
              <a:t>visits, contributes </a:t>
            </a:r>
            <a:r>
              <a:rPr lang="en-US" altLang="en-US" dirty="0">
                <a:cs typeface="Arial" panose="020B0604020202020204" pitchFamily="34" charset="0"/>
              </a:rPr>
              <a:t>to fitness &amp; risk </a:t>
            </a:r>
            <a:r>
              <a:rPr lang="en-US" altLang="en-US" dirty="0" smtClean="0">
                <a:cs typeface="Arial" panose="020B0604020202020204" pitchFamily="34" charset="0"/>
              </a:rPr>
              <a:t>evaluations</a:t>
            </a:r>
          </a:p>
          <a:p>
            <a:r>
              <a:rPr lang="en-US" altLang="en-US" dirty="0" smtClean="0">
                <a:cs typeface="Arial" panose="020B0604020202020204" pitchFamily="34" charset="0"/>
              </a:rPr>
              <a:t>Maintain </a:t>
            </a:r>
            <a:r>
              <a:rPr lang="en-US" altLang="en-US" dirty="0">
                <a:cs typeface="Arial" panose="020B0604020202020204" pitchFamily="34" charset="0"/>
              </a:rPr>
              <a:t>appropriate </a:t>
            </a:r>
            <a:r>
              <a:rPr lang="en-US" altLang="en-US" dirty="0" smtClean="0">
                <a:cs typeface="Arial" panose="020B0604020202020204" pitchFamily="34" charset="0"/>
              </a:rPr>
              <a:t>records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OSHA recordable </a:t>
            </a:r>
            <a:r>
              <a:rPr lang="en-US" altLang="en-US" dirty="0">
                <a:cs typeface="Arial" panose="020B0604020202020204" pitchFamily="34" charset="0"/>
              </a:rPr>
              <a:t>hearing </a:t>
            </a:r>
            <a:r>
              <a:rPr lang="en-US" altLang="en-US" dirty="0" smtClean="0">
                <a:cs typeface="Arial" panose="020B0604020202020204" pitchFamily="34" charset="0"/>
              </a:rPr>
              <a:t>losses</a:t>
            </a:r>
          </a:p>
          <a:p>
            <a:pPr lvl="1"/>
            <a:r>
              <a:rPr lang="en-US" altLang="en-US" dirty="0" smtClean="0">
                <a:cs typeface="Arial" panose="020B0604020202020204" pitchFamily="34" charset="0"/>
              </a:rPr>
              <a:t>Maintain rosters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 Officer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7700"/>
          </a:xfrm>
        </p:spPr>
        <p:txBody>
          <a:bodyPr/>
          <a:lstStyle/>
          <a:p>
            <a:r>
              <a:rPr lang="en-US" dirty="0" smtClean="0"/>
              <a:t>Ensure</a:t>
            </a:r>
            <a:r>
              <a:rPr lang="en-US" altLang="en-US" dirty="0" smtClean="0"/>
              <a:t> </a:t>
            </a:r>
            <a:r>
              <a:rPr lang="en-US" altLang="en-US" dirty="0"/>
              <a:t>personnel comply with all Service-level HCP, DoD, and/or OSHA </a:t>
            </a:r>
            <a:r>
              <a:rPr lang="en-US" altLang="en-US" dirty="0" smtClean="0"/>
              <a:t>requirements</a:t>
            </a:r>
          </a:p>
          <a:p>
            <a:r>
              <a:rPr lang="en-US" altLang="en-US" dirty="0" smtClean="0"/>
              <a:t>Use </a:t>
            </a:r>
            <a:r>
              <a:rPr lang="en-US" altLang="en-US" dirty="0"/>
              <a:t>recommendations for noise controls as the primary means of eliminating </a:t>
            </a:r>
            <a:r>
              <a:rPr lang="en-US" altLang="en-US" dirty="0" smtClean="0"/>
              <a:t>exposure</a:t>
            </a:r>
          </a:p>
          <a:p>
            <a:r>
              <a:rPr lang="en-US" altLang="en-US" dirty="0" smtClean="0"/>
              <a:t>Mark hazardous </a:t>
            </a:r>
            <a:r>
              <a:rPr lang="en-US" altLang="en-US" dirty="0"/>
              <a:t>noise </a:t>
            </a:r>
            <a:r>
              <a:rPr lang="en-US" altLang="en-US" dirty="0" smtClean="0"/>
              <a:t>areas </a:t>
            </a:r>
            <a:r>
              <a:rPr lang="en-US" altLang="en-US" dirty="0"/>
              <a:t>and </a:t>
            </a:r>
            <a:r>
              <a:rPr lang="en-US" altLang="en-US" dirty="0" smtClean="0"/>
              <a:t>equipment</a:t>
            </a:r>
          </a:p>
          <a:p>
            <a:pPr lvl="1"/>
            <a:r>
              <a:rPr lang="en-US" altLang="en-US" dirty="0" smtClean="0"/>
              <a:t>Maintain </a:t>
            </a:r>
            <a:r>
              <a:rPr lang="en-US" altLang="en-US" dirty="0"/>
              <a:t>a supply </a:t>
            </a:r>
            <a:r>
              <a:rPr lang="en-US" altLang="en-US" dirty="0" smtClean="0"/>
              <a:t>of HPDs</a:t>
            </a:r>
          </a:p>
          <a:p>
            <a:pPr lvl="1"/>
            <a:r>
              <a:rPr lang="en-US" altLang="en-US" dirty="0" smtClean="0"/>
              <a:t>Ensure </a:t>
            </a:r>
            <a:r>
              <a:rPr lang="en-US" altLang="en-US" dirty="0"/>
              <a:t>personnel carry </a:t>
            </a:r>
            <a:r>
              <a:rPr lang="en-US" altLang="en-US" dirty="0" smtClean="0"/>
              <a:t>HPDs and wear them properly in hazardous </a:t>
            </a:r>
            <a:r>
              <a:rPr lang="en-US" altLang="en-US" dirty="0"/>
              <a:t>noise </a:t>
            </a:r>
            <a:r>
              <a:rPr lang="en-US" altLang="en-US" dirty="0" smtClean="0"/>
              <a:t>areas</a:t>
            </a:r>
          </a:p>
          <a:p>
            <a:r>
              <a:rPr lang="en-US" altLang="en-US" dirty="0" smtClean="0"/>
              <a:t>Update </a:t>
            </a:r>
            <a:r>
              <a:rPr lang="en-US" altLang="en-US" dirty="0"/>
              <a:t>and maintain current rosters of </a:t>
            </a:r>
            <a:r>
              <a:rPr lang="en-US" altLang="en-US" dirty="0" smtClean="0"/>
              <a:t>personnel exposed to hazardous noise or in the HCP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dirty="0" smtClean="0"/>
              <a:t>Notify </a:t>
            </a:r>
            <a:r>
              <a:rPr lang="en-US" altLang="en-US" dirty="0" smtClean="0"/>
              <a:t>IH/BEE/PH </a:t>
            </a:r>
            <a:r>
              <a:rPr lang="en-US" altLang="en-US" dirty="0"/>
              <a:t>personnel if workplace equipment, practices or procedures involving change to potentially hazardous </a:t>
            </a:r>
            <a:r>
              <a:rPr lang="en-US" altLang="en-US" dirty="0" smtClean="0"/>
              <a:t>noise</a:t>
            </a:r>
          </a:p>
          <a:p>
            <a:r>
              <a:rPr lang="en-US" altLang="en-US" dirty="0" smtClean="0"/>
              <a:t>Ensure </a:t>
            </a:r>
            <a:r>
              <a:rPr lang="en-US" altLang="en-US" dirty="0"/>
              <a:t>workers complete </a:t>
            </a:r>
            <a:r>
              <a:rPr lang="en-US" altLang="en-US" dirty="0" smtClean="0"/>
              <a:t>audiograms</a:t>
            </a:r>
          </a:p>
          <a:p>
            <a:r>
              <a:rPr lang="en-US" altLang="en-US" dirty="0" smtClean="0"/>
              <a:t>Conduct/Document </a:t>
            </a:r>
            <a:r>
              <a:rPr lang="en-US" altLang="en-US" dirty="0"/>
              <a:t>initial and annual </a:t>
            </a:r>
            <a:r>
              <a:rPr lang="en-US" altLang="en-US" dirty="0" smtClean="0"/>
              <a:t>workplace specific </a:t>
            </a:r>
            <a:r>
              <a:rPr lang="en-US" altLang="en-US" dirty="0"/>
              <a:t>HC </a:t>
            </a:r>
            <a:r>
              <a:rPr lang="en-US" altLang="en-US" dirty="0" smtClean="0"/>
              <a:t>training</a:t>
            </a:r>
          </a:p>
          <a:p>
            <a:r>
              <a:rPr lang="en-US" altLang="en-US" dirty="0" smtClean="0"/>
              <a:t>Notify </a:t>
            </a:r>
            <a:r>
              <a:rPr lang="en-US" altLang="en-US" dirty="0"/>
              <a:t>each employee exposed at or above </a:t>
            </a:r>
            <a:r>
              <a:rPr lang="en-US" altLang="en-US" dirty="0" smtClean="0"/>
              <a:t>8-hour </a:t>
            </a:r>
            <a:r>
              <a:rPr lang="en-US" altLang="en-US" dirty="0"/>
              <a:t>TWA of 85 </a:t>
            </a:r>
            <a:r>
              <a:rPr lang="en-US" altLang="en-US" dirty="0" smtClean="0"/>
              <a:t>dBA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Workplace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dirty="0" smtClean="0"/>
              <a:t>Compl</a:t>
            </a:r>
            <a:r>
              <a:rPr lang="en-US" altLang="en-US" dirty="0" smtClean="0"/>
              <a:t>y </a:t>
            </a:r>
            <a:r>
              <a:rPr lang="en-US" altLang="en-US" dirty="0"/>
              <a:t>with all hazardous noise control </a:t>
            </a:r>
            <a:r>
              <a:rPr lang="en-US" altLang="en-US" dirty="0" smtClean="0"/>
              <a:t>measures</a:t>
            </a:r>
          </a:p>
          <a:p>
            <a:r>
              <a:rPr lang="en-US" altLang="en-US" dirty="0" smtClean="0"/>
              <a:t>Maintain hearing protection devices (HPDs)</a:t>
            </a:r>
          </a:p>
          <a:p>
            <a:r>
              <a:rPr lang="en-US" altLang="en-US" dirty="0" smtClean="0"/>
              <a:t>Always </a:t>
            </a:r>
            <a:r>
              <a:rPr lang="en-US" altLang="en-US" dirty="0"/>
              <a:t>carry </a:t>
            </a:r>
            <a:r>
              <a:rPr lang="en-US" altLang="en-US" dirty="0" smtClean="0"/>
              <a:t>HPDs </a:t>
            </a:r>
            <a:r>
              <a:rPr lang="en-US" altLang="en-US" dirty="0"/>
              <a:t>when </a:t>
            </a:r>
            <a:r>
              <a:rPr lang="en-US" altLang="en-US" dirty="0" smtClean="0"/>
              <a:t>working</a:t>
            </a:r>
          </a:p>
          <a:p>
            <a:r>
              <a:rPr lang="en-US" altLang="en-US" dirty="0" smtClean="0"/>
              <a:t>Wear HPDs upon entering </a:t>
            </a:r>
            <a:r>
              <a:rPr lang="en-US" altLang="en-US" dirty="0"/>
              <a:t>hazardous noise </a:t>
            </a:r>
            <a:r>
              <a:rPr lang="en-US" altLang="en-US" dirty="0" smtClean="0"/>
              <a:t>areas</a:t>
            </a:r>
          </a:p>
          <a:p>
            <a:r>
              <a:rPr lang="en-US" altLang="en-US" dirty="0" smtClean="0"/>
              <a:t>Bring HPDs to </a:t>
            </a:r>
            <a:r>
              <a:rPr lang="en-US" altLang="en-US" dirty="0"/>
              <a:t>the audiometric </a:t>
            </a:r>
            <a:r>
              <a:rPr lang="en-US" altLang="en-US" dirty="0" smtClean="0"/>
              <a:t>testing appointment</a:t>
            </a:r>
          </a:p>
          <a:p>
            <a:r>
              <a:rPr lang="en-US" altLang="en-US" dirty="0" smtClean="0"/>
              <a:t>Attend all </a:t>
            </a:r>
            <a:r>
              <a:rPr lang="en-US" altLang="en-US" dirty="0"/>
              <a:t>required audiometric </a:t>
            </a:r>
            <a:r>
              <a:rPr lang="en-US" altLang="en-US" dirty="0" smtClean="0"/>
              <a:t>evaluations</a:t>
            </a:r>
          </a:p>
          <a:p>
            <a:r>
              <a:rPr lang="en-US" altLang="en-US" dirty="0" smtClean="0"/>
              <a:t>Report </a:t>
            </a:r>
            <a:r>
              <a:rPr lang="en-US" altLang="en-US" dirty="0"/>
              <a:t>to supervisor any new or changes in operating procedures that affect workplace </a:t>
            </a:r>
            <a:r>
              <a:rPr lang="en-US" altLang="en-US" dirty="0" smtClean="0"/>
              <a:t>noise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Employee/Patient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dirty="0" smtClean="0"/>
              <a:t>Defined</a:t>
            </a:r>
            <a:r>
              <a:rPr lang="en-US" altLang="en-US" dirty="0" smtClean="0"/>
              <a:t> </a:t>
            </a:r>
            <a:r>
              <a:rPr lang="en-US" altLang="en-US" dirty="0"/>
              <a:t>as an audiologist or an appropriately trained </a:t>
            </a:r>
            <a:r>
              <a:rPr lang="en-US" altLang="en-US" dirty="0" smtClean="0"/>
              <a:t>physician</a:t>
            </a:r>
          </a:p>
          <a:p>
            <a:r>
              <a:rPr lang="en-US" altLang="en-US" dirty="0" smtClean="0"/>
              <a:t>Establishment </a:t>
            </a:r>
            <a:r>
              <a:rPr lang="en-US" altLang="en-US" dirty="0"/>
              <a:t>and supervision of an audiometric monitoring </a:t>
            </a:r>
            <a:r>
              <a:rPr lang="en-US" altLang="en-US" dirty="0" smtClean="0"/>
              <a:t>program</a:t>
            </a:r>
          </a:p>
          <a:p>
            <a:r>
              <a:rPr lang="en-US" altLang="en-US" dirty="0"/>
              <a:t>Management of an audiometric </a:t>
            </a:r>
            <a:r>
              <a:rPr lang="en-US" altLang="en-US" dirty="0" smtClean="0"/>
              <a:t>database</a:t>
            </a:r>
          </a:p>
          <a:p>
            <a:pPr lvl="1"/>
            <a:r>
              <a:rPr lang="en-US" altLang="en-US" dirty="0" smtClean="0"/>
              <a:t>Review </a:t>
            </a:r>
            <a:r>
              <a:rPr lang="en-US" altLang="en-US" dirty="0"/>
              <a:t>of problem </a:t>
            </a:r>
            <a:r>
              <a:rPr lang="en-US" altLang="en-US" dirty="0" smtClean="0"/>
              <a:t>audiograms</a:t>
            </a:r>
          </a:p>
          <a:p>
            <a:pPr lvl="1"/>
            <a:r>
              <a:rPr lang="en-US" altLang="en-US" dirty="0" smtClean="0"/>
              <a:t>Determination </a:t>
            </a:r>
            <a:r>
              <a:rPr lang="en-US" altLang="en-US" dirty="0"/>
              <a:t>of work-relatedness for hearing shifts and/or OSHA </a:t>
            </a:r>
            <a:r>
              <a:rPr lang="en-US" altLang="en-US" dirty="0" smtClean="0"/>
              <a:t>recordable </a:t>
            </a:r>
            <a:r>
              <a:rPr lang="en-US" altLang="en-US" dirty="0"/>
              <a:t>hearing </a:t>
            </a:r>
            <a:r>
              <a:rPr lang="en-US" altLang="en-US" dirty="0" smtClean="0"/>
              <a:t>loss</a:t>
            </a:r>
          </a:p>
          <a:p>
            <a:r>
              <a:rPr lang="en-US" altLang="en-US" dirty="0" smtClean="0"/>
              <a:t>Follow </a:t>
            </a:r>
            <a:r>
              <a:rPr lang="en-US" altLang="en-US" dirty="0"/>
              <a:t>up of work-related auditory </a:t>
            </a:r>
            <a:r>
              <a:rPr lang="en-US" altLang="en-US" dirty="0" smtClean="0"/>
              <a:t>disorders</a:t>
            </a:r>
          </a:p>
          <a:p>
            <a:r>
              <a:rPr lang="en-US" altLang="en-US" dirty="0" smtClean="0"/>
              <a:t>Perform </a:t>
            </a:r>
            <a:r>
              <a:rPr lang="en-US" altLang="en-US" dirty="0"/>
              <a:t>program evaluation to monitor </a:t>
            </a:r>
            <a:r>
              <a:rPr lang="en-US" altLang="en-US" dirty="0" smtClean="0"/>
              <a:t>effectiveness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30206" cy="4457700"/>
          </a:xfrm>
        </p:spPr>
        <p:txBody>
          <a:bodyPr/>
          <a:lstStyle/>
          <a:p>
            <a:r>
              <a:rPr lang="en-US" dirty="0" smtClean="0"/>
              <a:t>Noise</a:t>
            </a:r>
            <a:r>
              <a:rPr lang="en-US" altLang="en-US" dirty="0" smtClean="0"/>
              <a:t> professionals</a:t>
            </a:r>
          </a:p>
          <a:p>
            <a:r>
              <a:rPr lang="en-US" altLang="en-US" dirty="0" smtClean="0"/>
              <a:t>Audiologist</a:t>
            </a:r>
          </a:p>
          <a:p>
            <a:r>
              <a:rPr lang="en-US" altLang="en-US" dirty="0" smtClean="0"/>
              <a:t>Occupational and flight </a:t>
            </a:r>
            <a:r>
              <a:rPr lang="en-US" altLang="en-US" dirty="0"/>
              <a:t>medicine </a:t>
            </a:r>
            <a:r>
              <a:rPr lang="en-US" altLang="en-US" dirty="0" smtClean="0"/>
              <a:t>physician</a:t>
            </a:r>
          </a:p>
          <a:p>
            <a:r>
              <a:rPr lang="en-US" altLang="en-US" dirty="0"/>
              <a:t>Occupational health nurse, occupational hearing </a:t>
            </a:r>
            <a:r>
              <a:rPr lang="en-US" altLang="en-US" dirty="0" smtClean="0"/>
              <a:t>conservationist</a:t>
            </a:r>
          </a:p>
          <a:p>
            <a:r>
              <a:rPr lang="en-US" altLang="en-US" dirty="0" smtClean="0"/>
              <a:t>Leadership/Commanders, </a:t>
            </a:r>
            <a:r>
              <a:rPr lang="en-US" altLang="en-US" dirty="0"/>
              <a:t>safety </a:t>
            </a:r>
            <a:r>
              <a:rPr lang="en-US" altLang="en-US" dirty="0" smtClean="0"/>
              <a:t>officer, workplace supervisor, employee</a:t>
            </a:r>
          </a:p>
          <a:p>
            <a:r>
              <a:rPr lang="en-US" altLang="en-US" dirty="0" smtClean="0"/>
              <a:t>Other personnel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4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676329"/>
            <a:ext cx="9144000" cy="12483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16" tIns="45708" rIns="91416" bIns="45708" anchor="ctr"/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532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30206" cy="152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3.4.1	Identify and explain the roles of the key members of the </a:t>
            </a:r>
            <a:r>
              <a:rPr lang="en-US" dirty="0" smtClean="0"/>
              <a:t>	Occupational </a:t>
            </a:r>
            <a:r>
              <a:rPr lang="en-US" dirty="0"/>
              <a:t>Hearing Conservation (OHC) team</a:t>
            </a: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Learning Objectives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6"/>
          <a:stretch/>
        </p:blipFill>
        <p:spPr bwMode="auto">
          <a:xfrm>
            <a:off x="1491047" y="2438400"/>
            <a:ext cx="6161905" cy="3757629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892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altLang="en-US" dirty="0" smtClean="0"/>
              <a:t>oise professionals</a:t>
            </a:r>
          </a:p>
          <a:p>
            <a:pPr lvl="1"/>
            <a:r>
              <a:rPr lang="en-US" altLang="en-US" dirty="0" smtClean="0"/>
              <a:t>Industrial Hygienist (IH)</a:t>
            </a:r>
          </a:p>
          <a:p>
            <a:pPr lvl="1"/>
            <a:r>
              <a:rPr lang="en-US" altLang="en-US" dirty="0" smtClean="0"/>
              <a:t>Bio-Environmental Engineers (BEE)</a:t>
            </a:r>
          </a:p>
          <a:p>
            <a:r>
              <a:rPr lang="en-US" altLang="en-US" dirty="0" smtClean="0"/>
              <a:t>Audiologist</a:t>
            </a:r>
          </a:p>
          <a:p>
            <a:r>
              <a:rPr lang="en-US" altLang="en-US" dirty="0" smtClean="0"/>
              <a:t>Occupational </a:t>
            </a:r>
            <a:r>
              <a:rPr lang="en-US" altLang="en-US" dirty="0"/>
              <a:t>medicine physician</a:t>
            </a:r>
          </a:p>
          <a:p>
            <a:r>
              <a:rPr lang="en-US" altLang="en-US" dirty="0" smtClean="0"/>
              <a:t>Flight </a:t>
            </a:r>
            <a:r>
              <a:rPr lang="en-US" altLang="en-US" dirty="0"/>
              <a:t>medicine </a:t>
            </a:r>
            <a:r>
              <a:rPr lang="en-US" altLang="en-US" dirty="0" smtClean="0"/>
              <a:t>physician</a:t>
            </a:r>
          </a:p>
          <a:p>
            <a:r>
              <a:rPr lang="en-US" altLang="en-US" dirty="0" smtClean="0"/>
              <a:t>Occupational health </a:t>
            </a:r>
            <a:r>
              <a:rPr lang="en-US" altLang="en-US" dirty="0"/>
              <a:t>n</a:t>
            </a:r>
            <a:r>
              <a:rPr lang="en-US" altLang="en-US" dirty="0" smtClean="0"/>
              <a:t>urse</a:t>
            </a:r>
          </a:p>
          <a:p>
            <a:r>
              <a:rPr lang="en-US" altLang="en-US" dirty="0"/>
              <a:t>Occupational H</a:t>
            </a:r>
            <a:r>
              <a:rPr lang="en-US" altLang="en-US" dirty="0" smtClean="0"/>
              <a:t>earing </a:t>
            </a:r>
            <a:r>
              <a:rPr lang="en-US" altLang="en-US" dirty="0"/>
              <a:t>C</a:t>
            </a:r>
            <a:r>
              <a:rPr lang="en-US" altLang="en-US" dirty="0" smtClean="0"/>
              <a:t>onservationist (OHC) also known as hearing technician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altLang="en-US" dirty="0" smtClean="0"/>
              <a:t>Leadership/Commanders</a:t>
            </a:r>
          </a:p>
          <a:p>
            <a:r>
              <a:rPr lang="en-US" altLang="en-US" dirty="0"/>
              <a:t>Safety </a:t>
            </a:r>
            <a:r>
              <a:rPr lang="en-US" altLang="en-US" dirty="0" smtClean="0"/>
              <a:t>officer</a:t>
            </a:r>
          </a:p>
          <a:p>
            <a:r>
              <a:rPr lang="en-US" altLang="en-US" dirty="0"/>
              <a:t>Workplace supervisor</a:t>
            </a:r>
          </a:p>
          <a:p>
            <a:r>
              <a:rPr lang="en-US" altLang="en-US" dirty="0" smtClean="0"/>
              <a:t>Employee</a:t>
            </a:r>
          </a:p>
          <a:p>
            <a:r>
              <a:rPr lang="en-US" altLang="en-US" dirty="0" smtClean="0"/>
              <a:t>Other personnel</a:t>
            </a:r>
          </a:p>
          <a:p>
            <a:pPr lvl="1"/>
            <a:r>
              <a:rPr lang="en-US" altLang="en-US" dirty="0" smtClean="0"/>
              <a:t>Public Health</a:t>
            </a:r>
          </a:p>
          <a:p>
            <a:pPr lvl="1"/>
            <a:r>
              <a:rPr lang="en-US" altLang="en-US" dirty="0" smtClean="0"/>
              <a:t>Professional Supervisor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altLang="en-US" dirty="0" smtClean="0"/>
              <a:t>Conduct </a:t>
            </a:r>
            <a:r>
              <a:rPr lang="en-US" altLang="en-US" dirty="0"/>
              <a:t>noise </a:t>
            </a:r>
            <a:r>
              <a:rPr lang="en-US" altLang="en-US" dirty="0" smtClean="0"/>
              <a:t>surveys</a:t>
            </a:r>
          </a:p>
          <a:p>
            <a:pPr lvl="1"/>
            <a:r>
              <a:rPr lang="en-US" altLang="en-US" dirty="0" smtClean="0"/>
              <a:t>Determine </a:t>
            </a:r>
            <a:r>
              <a:rPr lang="en-US" altLang="en-US" dirty="0"/>
              <a:t>what type of work is performed by </a:t>
            </a:r>
            <a:r>
              <a:rPr lang="en-US" altLang="en-US" dirty="0" smtClean="0"/>
              <a:t>whom</a:t>
            </a:r>
          </a:p>
          <a:p>
            <a:pPr lvl="1"/>
            <a:r>
              <a:rPr lang="en-US" altLang="en-US" dirty="0" smtClean="0"/>
              <a:t>Take </a:t>
            </a:r>
            <a:r>
              <a:rPr lang="en-US" altLang="en-US" dirty="0"/>
              <a:t>sound level measurements </a:t>
            </a:r>
            <a:r>
              <a:rPr lang="en-US" altLang="en-US" dirty="0" smtClean="0"/>
              <a:t>of </a:t>
            </a:r>
            <a:r>
              <a:rPr lang="en-US" altLang="en-US" dirty="0"/>
              <a:t>area &amp; </a:t>
            </a:r>
            <a:r>
              <a:rPr lang="en-US" altLang="en-US" dirty="0" smtClean="0"/>
              <a:t>equipment</a:t>
            </a:r>
          </a:p>
          <a:p>
            <a:pPr lvl="1"/>
            <a:r>
              <a:rPr lang="en-US" altLang="en-US" dirty="0" smtClean="0"/>
              <a:t>Take </a:t>
            </a:r>
            <a:r>
              <a:rPr lang="en-US" altLang="en-US" dirty="0"/>
              <a:t>personal dosimetry when SLM measurements </a:t>
            </a:r>
            <a:r>
              <a:rPr lang="en-US" altLang="en-US" u="sng" dirty="0"/>
              <a:t>&gt;</a:t>
            </a:r>
            <a:r>
              <a:rPr lang="en-US" altLang="en-US" dirty="0"/>
              <a:t> 85 </a:t>
            </a:r>
            <a:r>
              <a:rPr lang="en-US" altLang="en-US" dirty="0" smtClean="0"/>
              <a:t>dBA</a:t>
            </a:r>
          </a:p>
          <a:p>
            <a:r>
              <a:rPr lang="en-US" altLang="en-US" dirty="0" smtClean="0"/>
              <a:t>Analyze </a:t>
            </a:r>
            <a:r>
              <a:rPr lang="en-US" altLang="en-US" dirty="0"/>
              <a:t>all noise </a:t>
            </a:r>
            <a:r>
              <a:rPr lang="en-US" altLang="en-US" dirty="0" smtClean="0"/>
              <a:t>data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altLang="en-US" dirty="0" smtClean="0"/>
              <a:t>dustrial </a:t>
            </a:r>
            <a:r>
              <a:rPr lang="en-US" altLang="en-US" dirty="0"/>
              <a:t>Hygienist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535004" cy="4876800"/>
          </a:xfrm>
        </p:spPr>
        <p:txBody>
          <a:bodyPr/>
          <a:lstStyle/>
          <a:p>
            <a:r>
              <a:rPr lang="en-US" dirty="0"/>
              <a:t>Provide report to supervisor, Installation Safety Manager &amp; Occupational Health</a:t>
            </a:r>
          </a:p>
          <a:p>
            <a:pPr lvl="1"/>
            <a:r>
              <a:rPr lang="en-US" dirty="0"/>
              <a:t>Sample results</a:t>
            </a:r>
          </a:p>
          <a:p>
            <a:pPr lvl="1"/>
            <a:r>
              <a:rPr lang="en-US" dirty="0"/>
              <a:t>Recommendations to the workplace supervisor regarding engineering and/or administrative controls</a:t>
            </a:r>
          </a:p>
          <a:p>
            <a:pPr lvl="1"/>
            <a:r>
              <a:rPr lang="en-US" dirty="0"/>
              <a:t>Noise hazard maps</a:t>
            </a:r>
          </a:p>
          <a:p>
            <a:pPr lvl="1"/>
            <a:r>
              <a:rPr lang="en-US" dirty="0"/>
              <a:t>Recommendations on hearing protection</a:t>
            </a:r>
          </a:p>
          <a:p>
            <a:r>
              <a:rPr lang="en-US" altLang="en-US" dirty="0" smtClean="0"/>
              <a:t>Provide </a:t>
            </a:r>
            <a:r>
              <a:rPr lang="en-US" altLang="en-US" dirty="0"/>
              <a:t>by-name roster of noise exposed personnel to Hearing Program Manager and/or Public Health</a:t>
            </a:r>
          </a:p>
          <a:p>
            <a:pPr lvl="1"/>
            <a:r>
              <a:rPr lang="en-US" altLang="en-US" dirty="0"/>
              <a:t>provide copy to Installation Safety Manager and workplace supervisor</a:t>
            </a:r>
          </a:p>
          <a:p>
            <a:r>
              <a:rPr lang="en-US" altLang="en-US" dirty="0"/>
              <a:t>Maintain information in DOEHRS-IH by </a:t>
            </a:r>
            <a:r>
              <a:rPr lang="en-US" dirty="0"/>
              <a:t>Similar Exposure Groups (</a:t>
            </a:r>
            <a:r>
              <a:rPr lang="en-US" altLang="en-US" dirty="0"/>
              <a:t>SEG)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altLang="en-US" dirty="0" smtClean="0"/>
              <a:t>dustrial </a:t>
            </a:r>
            <a:r>
              <a:rPr lang="en-US" altLang="en-US" dirty="0"/>
              <a:t>Hygienist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9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724400"/>
          </a:xfrm>
        </p:spPr>
        <p:txBody>
          <a:bodyPr/>
          <a:lstStyle/>
          <a:p>
            <a:r>
              <a:rPr lang="en-US" dirty="0" smtClean="0"/>
              <a:t>Serve as the Pro</a:t>
            </a:r>
            <a:r>
              <a:rPr lang="en-US" altLang="en-US" dirty="0" smtClean="0">
                <a:cs typeface="Arial" charset="0"/>
              </a:rPr>
              <a:t>fessional Supervisor</a:t>
            </a:r>
          </a:p>
          <a:p>
            <a:r>
              <a:rPr lang="en-US" altLang="en-US" dirty="0" smtClean="0">
                <a:cs typeface="Arial" charset="0"/>
              </a:rPr>
              <a:t>Ensure </a:t>
            </a:r>
            <a:r>
              <a:rPr lang="en-US" altLang="en-US" dirty="0">
                <a:cs typeface="Arial" charset="0"/>
              </a:rPr>
              <a:t>hearing protection is fitted to all noise-exposed </a:t>
            </a:r>
            <a:r>
              <a:rPr lang="en-US" altLang="en-US" dirty="0" smtClean="0">
                <a:cs typeface="Arial" charset="0"/>
              </a:rPr>
              <a:t>personnel</a:t>
            </a:r>
          </a:p>
          <a:p>
            <a:r>
              <a:rPr lang="en-US" altLang="en-US" dirty="0" smtClean="0">
                <a:cs typeface="Arial" charset="0"/>
              </a:rPr>
              <a:t>Ensure </a:t>
            </a:r>
            <a:r>
              <a:rPr lang="en-US" altLang="en-US" dirty="0">
                <a:cs typeface="Arial" charset="0"/>
              </a:rPr>
              <a:t>annual hearing health education is </a:t>
            </a:r>
            <a:r>
              <a:rPr lang="en-US" altLang="en-US" dirty="0" smtClean="0">
                <a:cs typeface="Arial" charset="0"/>
              </a:rPr>
              <a:t>provided</a:t>
            </a:r>
          </a:p>
          <a:p>
            <a:r>
              <a:rPr lang="en-US" altLang="en-US" dirty="0" smtClean="0">
                <a:cs typeface="Arial" charset="0"/>
              </a:rPr>
              <a:t>Ensure </a:t>
            </a:r>
            <a:r>
              <a:rPr lang="en-US" altLang="en-US" dirty="0">
                <a:cs typeface="Arial" charset="0"/>
              </a:rPr>
              <a:t>monitoring audiometry (including follow-ups) are </a:t>
            </a:r>
            <a:r>
              <a:rPr lang="en-US" altLang="en-US" dirty="0" smtClean="0">
                <a:cs typeface="Arial" charset="0"/>
              </a:rPr>
              <a:t>performed</a:t>
            </a:r>
          </a:p>
          <a:p>
            <a:r>
              <a:rPr lang="en-US" altLang="en-US" dirty="0" smtClean="0">
                <a:cs typeface="Arial" charset="0"/>
              </a:rPr>
              <a:t>Conduct </a:t>
            </a:r>
            <a:r>
              <a:rPr lang="en-US" altLang="en-US" dirty="0">
                <a:cs typeface="Arial" charset="0"/>
              </a:rPr>
              <a:t>diagnostic and fitness for duty </a:t>
            </a:r>
            <a:r>
              <a:rPr lang="en-US" altLang="en-US" dirty="0" smtClean="0">
                <a:cs typeface="Arial" charset="0"/>
              </a:rPr>
              <a:t>evaluations</a:t>
            </a:r>
          </a:p>
          <a:p>
            <a:r>
              <a:rPr lang="en-US" altLang="en-US" dirty="0"/>
              <a:t>Ensure personnel performing audiograms are certified and maintain related skills </a:t>
            </a:r>
          </a:p>
          <a:p>
            <a:r>
              <a:rPr lang="en-US" altLang="en-US" dirty="0">
                <a:cs typeface="Arial" charset="0"/>
              </a:rPr>
              <a:t>Report quality assurance and program effectiveness measures through command channels</a:t>
            </a:r>
          </a:p>
          <a:p>
            <a:r>
              <a:rPr lang="en-US" altLang="en-US" dirty="0">
                <a:cs typeface="Arial" charset="0"/>
              </a:rPr>
              <a:t>Report STS and OSHA recordable hearing loss data</a:t>
            </a:r>
          </a:p>
          <a:p>
            <a:r>
              <a:rPr lang="en-US" altLang="en-US" dirty="0">
                <a:cs typeface="Arial" charset="0"/>
              </a:rPr>
              <a:t>Conduct worksite/shop visits to ensure hearing readiness </a:t>
            </a:r>
            <a:r>
              <a:rPr lang="en-US" altLang="en-US" dirty="0" smtClean="0">
                <a:cs typeface="Arial" charset="0"/>
              </a:rPr>
              <a:t>compliance</a:t>
            </a:r>
            <a:endParaRPr lang="en-US" altLang="en-US" dirty="0"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Audiologist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64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596" y="1600200"/>
            <a:ext cx="8230810" cy="4525863"/>
          </a:xfrm>
        </p:spPr>
        <p:txBody>
          <a:bodyPr/>
          <a:lstStyle/>
          <a:p>
            <a:r>
              <a:rPr lang="en-US" dirty="0" smtClean="0"/>
              <a:t>Determine </a:t>
            </a:r>
            <a:r>
              <a:rPr lang="en-US" altLang="en-US" dirty="0" smtClean="0"/>
              <a:t>if </a:t>
            </a:r>
            <a:r>
              <a:rPr lang="en-US" altLang="en-US" dirty="0"/>
              <a:t>workers possess the minimum physical abilities </a:t>
            </a:r>
            <a:r>
              <a:rPr lang="en-US" altLang="en-US" dirty="0" smtClean="0"/>
              <a:t>required </a:t>
            </a:r>
            <a:r>
              <a:rPr lang="en-US" altLang="en-US" dirty="0"/>
              <a:t>to perform essential </a:t>
            </a:r>
            <a:r>
              <a:rPr lang="en-US" altLang="en-US" dirty="0" smtClean="0"/>
              <a:t>duties</a:t>
            </a:r>
          </a:p>
          <a:p>
            <a:r>
              <a:rPr lang="en-US" altLang="en-US" dirty="0" smtClean="0"/>
              <a:t>Conduct </a:t>
            </a:r>
            <a:r>
              <a:rPr lang="en-US" altLang="en-US" dirty="0"/>
              <a:t>evaluations to detect signs and symptoms of noise-induced hearing loss at an early </a:t>
            </a:r>
            <a:r>
              <a:rPr lang="en-US" altLang="en-US" dirty="0" smtClean="0"/>
              <a:t>stage</a:t>
            </a:r>
          </a:p>
          <a:p>
            <a:r>
              <a:rPr lang="en-US" altLang="en-US" dirty="0" smtClean="0"/>
              <a:t>Initiate </a:t>
            </a:r>
            <a:r>
              <a:rPr lang="en-US" altLang="en-US" dirty="0"/>
              <a:t>fitness and risk evaluations and make medical </a:t>
            </a:r>
            <a:r>
              <a:rPr lang="en-US" altLang="en-US" dirty="0" smtClean="0"/>
              <a:t>recommendations</a:t>
            </a:r>
          </a:p>
          <a:p>
            <a:r>
              <a:rPr lang="en-US" altLang="en-US" dirty="0" smtClean="0"/>
              <a:t>Determine </a:t>
            </a:r>
            <a:r>
              <a:rPr lang="en-US" altLang="en-US" dirty="0"/>
              <a:t>if hearing shift is related to an </a:t>
            </a:r>
            <a:r>
              <a:rPr lang="en-US" altLang="en-US" dirty="0" smtClean="0"/>
              <a:t>ear, nose, throat condition</a:t>
            </a:r>
          </a:p>
          <a:p>
            <a:r>
              <a:rPr lang="en-US" altLang="en-US" dirty="0" smtClean="0"/>
              <a:t>Determine </a:t>
            </a:r>
            <a:r>
              <a:rPr lang="en-US" altLang="en-US" dirty="0"/>
              <a:t>appropriate additional referral </a:t>
            </a:r>
            <a:r>
              <a:rPr lang="en-US" altLang="en-US" dirty="0" smtClean="0"/>
              <a:t>criteria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Occupational/Flight Medicine Physician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3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57700"/>
          </a:xfrm>
        </p:spPr>
        <p:txBody>
          <a:bodyPr/>
          <a:lstStyle/>
          <a:p>
            <a:r>
              <a:rPr lang="en-US" dirty="0" smtClean="0"/>
              <a:t>Client</a:t>
            </a:r>
            <a:r>
              <a:rPr lang="en-US" altLang="en-US" dirty="0" smtClean="0"/>
              <a:t> history/perform </a:t>
            </a:r>
            <a:r>
              <a:rPr lang="en-US" altLang="en-US" dirty="0"/>
              <a:t>audiometric </a:t>
            </a:r>
            <a:r>
              <a:rPr lang="en-US" altLang="en-US" dirty="0" smtClean="0"/>
              <a:t>monitoring</a:t>
            </a:r>
          </a:p>
          <a:p>
            <a:r>
              <a:rPr lang="en-US" altLang="en-US" dirty="0" smtClean="0"/>
              <a:t>Collaborate </a:t>
            </a:r>
            <a:r>
              <a:rPr lang="en-US" altLang="en-US" dirty="0"/>
              <a:t>with </a:t>
            </a:r>
            <a:r>
              <a:rPr lang="en-US" altLang="en-US" dirty="0" smtClean="0"/>
              <a:t>industrial hygiene </a:t>
            </a:r>
            <a:r>
              <a:rPr lang="en-US" altLang="en-US" dirty="0"/>
              <a:t>and </a:t>
            </a:r>
            <a:r>
              <a:rPr lang="en-US" altLang="en-US" dirty="0" smtClean="0"/>
              <a:t>safety</a:t>
            </a:r>
          </a:p>
          <a:p>
            <a:r>
              <a:rPr lang="en-US" altLang="en-US" dirty="0" smtClean="0"/>
              <a:t>Enroll </a:t>
            </a:r>
            <a:r>
              <a:rPr lang="en-US" altLang="en-US" dirty="0"/>
              <a:t>identified employees into the </a:t>
            </a:r>
            <a:r>
              <a:rPr lang="en-US" altLang="en-US" dirty="0" smtClean="0"/>
              <a:t>HCP</a:t>
            </a:r>
          </a:p>
          <a:p>
            <a:r>
              <a:rPr lang="en-US" altLang="en-US" dirty="0"/>
              <a:t>Provide health education - </a:t>
            </a:r>
            <a:r>
              <a:rPr lang="en-US" altLang="en-US" dirty="0" smtClean="0"/>
              <a:t>individual/group</a:t>
            </a:r>
            <a:endParaRPr lang="en-US" dirty="0"/>
          </a:p>
          <a:p>
            <a:r>
              <a:rPr lang="en-US" altLang="en-US" dirty="0" smtClean="0"/>
              <a:t>Service/Site specific</a:t>
            </a:r>
          </a:p>
          <a:p>
            <a:pPr lvl="1"/>
            <a:r>
              <a:rPr lang="en-US" altLang="en-US" dirty="0" smtClean="0"/>
              <a:t>Maintain </a:t>
            </a:r>
            <a:r>
              <a:rPr lang="en-US" altLang="en-US" dirty="0"/>
              <a:t>log of OSHA </a:t>
            </a:r>
            <a:r>
              <a:rPr lang="en-US" altLang="en-US" dirty="0" smtClean="0"/>
              <a:t>recordable hearing loss </a:t>
            </a:r>
          </a:p>
          <a:p>
            <a:pPr lvl="1"/>
            <a:r>
              <a:rPr lang="en-US" altLang="en-US" dirty="0" smtClean="0"/>
              <a:t>Develop </a:t>
            </a:r>
            <a:r>
              <a:rPr lang="en-US" altLang="en-US" dirty="0"/>
              <a:t>and maintain OH SOP for </a:t>
            </a:r>
            <a:r>
              <a:rPr lang="en-US" altLang="en-US" dirty="0" smtClean="0"/>
              <a:t>the hearing conservation program</a:t>
            </a:r>
          </a:p>
          <a:p>
            <a:pPr lvl="1"/>
            <a:r>
              <a:rPr lang="en-US" altLang="en-US" dirty="0" smtClean="0"/>
              <a:t>Conduct </a:t>
            </a:r>
            <a:r>
              <a:rPr lang="en-US" altLang="en-US" dirty="0"/>
              <a:t>worksite/shop visits to ensure </a:t>
            </a:r>
            <a:r>
              <a:rPr lang="en-US" altLang="en-US" dirty="0" smtClean="0"/>
              <a:t>compliance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Occupational Health Nurse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9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1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2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3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4_APHC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67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11A16791065F4A8DA2A8226EDB565E" ma:contentTypeVersion="2" ma:contentTypeDescription="Create a new document." ma:contentTypeScope="" ma:versionID="b4ef3fd51140791651ee7628d37f8c1a">
  <xsd:schema xmlns:xsd="http://www.w3.org/2001/XMLSchema" xmlns:xs="http://www.w3.org/2001/XMLSchema" xmlns:p="http://schemas.microsoft.com/office/2006/metadata/properties" xmlns:ns1="http://schemas.microsoft.com/sharepoint/v3" xmlns:ns2="e476992b-94a4-43ef-b35b-7935c738f5d9" xmlns:ns3="81401879-d9aa-4c6c-821f-799398ce3523" targetNamespace="http://schemas.microsoft.com/office/2006/metadata/properties" ma:root="true" ma:fieldsID="e8203e3cb38be3642f5e448552222bd1" ns1:_="" ns2:_="" ns3:_="">
    <xsd:import namespace="http://schemas.microsoft.com/sharepoint/v3"/>
    <xsd:import namespace="e476992b-94a4-43ef-b35b-7935c738f5d9"/>
    <xsd:import namespace="81401879-d9aa-4c6c-821f-799398ce352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6992b-94a4-43ef-b35b-7935c738f5d9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401879-d9aa-4c6c-821f-799398ce3523" elementFormDefault="qualified">
    <xsd:import namespace="http://schemas.microsoft.com/office/2006/documentManagement/types"/>
    <xsd:import namespace="http://schemas.microsoft.com/office/infopath/2007/PartnerControls"/>
    <xsd:element name="Category" ma:index="13" nillable="true" ma:displayName="Category" ma:default="about-us" ma:format="Dropdown" ma:internalName="Category">
      <xsd:simpleType>
        <xsd:restriction base="dms:Choice">
          <xsd:enumeration value="about-us"/>
          <xsd:enumeration value="admin"/>
          <xsd:enumeration value="alerts"/>
          <xsd:enumeration value="annual-awards"/>
          <xsd:enumeration value="comprehensive-industrial-hygiene-labs"/>
          <xsd:enumeration value="deployment-health"/>
          <xsd:enumeration value="education-and-training"/>
          <xsd:enumeration value="environmental-programs"/>
          <xsd:enumeration value="epi-data-center"/>
          <xsd:enumeration value="expeditionary-platforms"/>
          <xsd:enumeration value="health-analysis"/>
          <xsd:enumeration value="health-promotion-wellness"/>
          <xsd:enumeration value="home-page"/>
          <xsd:enumeration value="industrial-hygiene"/>
          <xsd:enumeration value="LGuide"/>
          <xsd:enumeration value="mobile"/>
          <xsd:enumeration value="navigation"/>
          <xsd:enumeration value="navy-drug-screening-labs"/>
          <xsd:enumeration value="nbimc"/>
          <xsd:enumeration value="ndc"/>
          <xsd:enumeration value="nece"/>
          <xsd:enumeration value="nepmu-2"/>
          <xsd:enumeration value="nepmu-5"/>
          <xsd:enumeration value="nepmu-6"/>
          <xsd:enumeration value="nepmu-7"/>
          <xsd:enumeration value="news"/>
          <xsd:enumeration value="newsalerts"/>
          <xsd:enumeration value="oem"/>
          <xsd:enumeration value="policy-and-instruction"/>
          <xsd:enumeration value="program-and-policy-support"/>
          <xsd:enumeration value="Wounded-Ill-Inju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1401879-d9aa-4c6c-821f-799398ce3523">about-us</Category>
    <PublishingExpirationDate xmlns="http://schemas.microsoft.com/sharepoint/v3" xsi:nil="true"/>
    <PublishingStartDate xmlns="http://schemas.microsoft.com/sharepoint/v3" xsi:nil="true"/>
    <_dlc_DocId xmlns="e476992b-94a4-43ef-b35b-7935c738f5d9">HVW2YZZCCH7A-3-9484</_dlc_DocId>
    <_dlc_DocIdUrl xmlns="e476992b-94a4-43ef-b35b-7935c738f5d9">
      <Url>https://admin.med.navy.mil/sites/nmcphc/_layouts/DocIdRedir.aspx?ID=HVW2YZZCCH7A-3-9484</Url>
      <Description>HVW2YZZCCH7A-3-9484</Description>
    </_dlc_DocIdUrl>
  </documentManagement>
</p:properties>
</file>

<file path=customXml/itemProps1.xml><?xml version="1.0" encoding="utf-8"?>
<ds:datastoreItem xmlns:ds="http://schemas.openxmlformats.org/officeDocument/2006/customXml" ds:itemID="{7D42C28F-97DE-4A19-9FF5-C7595500ACD3}"/>
</file>

<file path=customXml/itemProps2.xml><?xml version="1.0" encoding="utf-8"?>
<ds:datastoreItem xmlns:ds="http://schemas.openxmlformats.org/officeDocument/2006/customXml" ds:itemID="{B667AB6A-1D26-41B7-B99C-5F9B7C4CBE50}"/>
</file>

<file path=customXml/itemProps3.xml><?xml version="1.0" encoding="utf-8"?>
<ds:datastoreItem xmlns:ds="http://schemas.openxmlformats.org/officeDocument/2006/customXml" ds:itemID="{21A2860A-4AF0-4D7A-AF88-6FB3C424DB3C}"/>
</file>

<file path=customXml/itemProps4.xml><?xml version="1.0" encoding="utf-8"?>
<ds:datastoreItem xmlns:ds="http://schemas.openxmlformats.org/officeDocument/2006/customXml" ds:itemID="{CF88DF04-8099-4EFE-9CA6-9B2C045D91C2}"/>
</file>

<file path=docProps/app.xml><?xml version="1.0" encoding="utf-8"?>
<Properties xmlns="http://schemas.openxmlformats.org/officeDocument/2006/extended-properties" xmlns:vt="http://schemas.openxmlformats.org/officeDocument/2006/docPropsVTypes">
  <Template>Consolidated Revised Presentation Update 5 Aug 2019 revised</Template>
  <TotalTime>3042</TotalTime>
  <Words>931</Words>
  <Application>Microsoft Office PowerPoint</Application>
  <PresentationFormat>On-screen Show (4:3)</PresentationFormat>
  <Paragraphs>155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7_APHC template</vt:lpstr>
      <vt:lpstr>6_APHC template</vt:lpstr>
      <vt:lpstr>8_APHC template</vt:lpstr>
      <vt:lpstr>9_APHC template</vt:lpstr>
      <vt:lpstr>10_APHC template</vt:lpstr>
      <vt:lpstr>11_APHC template</vt:lpstr>
      <vt:lpstr>12_APHC template</vt:lpstr>
      <vt:lpstr>13_APHC template</vt:lpstr>
      <vt:lpstr>14_APHC template</vt:lpstr>
      <vt:lpstr>PowerPoint Presentation</vt:lpstr>
      <vt:lpstr>Learning Objectives</vt:lpstr>
      <vt:lpstr>Team Members</vt:lpstr>
      <vt:lpstr>Team Members</vt:lpstr>
      <vt:lpstr>Industrial Hygienist</vt:lpstr>
      <vt:lpstr>Industrial Hygienist</vt:lpstr>
      <vt:lpstr>Audiologist</vt:lpstr>
      <vt:lpstr>Occupational/Flight Medicine Physician</vt:lpstr>
      <vt:lpstr>Occupational Health Nurse</vt:lpstr>
      <vt:lpstr>Occupational Hearing Conservationist (OHC)</vt:lpstr>
      <vt:lpstr>Occupational Hearing Conservationist (OHC)</vt:lpstr>
      <vt:lpstr>Commanders/Leadership</vt:lpstr>
      <vt:lpstr>Safety Officer</vt:lpstr>
      <vt:lpstr>Workplace Supervisor</vt:lpstr>
      <vt:lpstr>Workplace Supervisor</vt:lpstr>
      <vt:lpstr>Employee/Patient</vt:lpstr>
      <vt:lpstr>Professional Supervisor</vt:lpstr>
      <vt:lpstr>Summary</vt:lpstr>
      <vt:lpstr>Questions</vt:lpstr>
    </vt:vector>
  </TitlesOfParts>
  <Company>Department of Defense - Health Affairs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Stevenson, James, CTR, OASD(HA)/TMA</dc:creator>
  <cp:lastModifiedBy>Hewlett-Packard Company</cp:lastModifiedBy>
  <cp:revision>53</cp:revision>
  <cp:lastPrinted>2019-03-25T14:26:36Z</cp:lastPrinted>
  <dcterms:created xsi:type="dcterms:W3CDTF">2014-05-09T16:12:25Z</dcterms:created>
  <dcterms:modified xsi:type="dcterms:W3CDTF">2019-12-06T18:02:25Z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0x0101007B11A16791065F4A8DA2A8226EDB565E</vt:lpwstr>
  </property>
  <property fmtid="{D5CDD505-2E9C-101B-9397-08002B2CF9AE}" pid="3" name="_dlc_DocIdItemGuid">
    <vt:lpwstr>f2870684-7ce3-4187-86fd-43302c4fe6b4</vt:lpwstr>
  </property>
</Properties>
</file>