
<file path=[Content_Types].xml><?xml version="1.0" encoding="utf-8"?>
<Types xmlns="http://schemas.openxmlformats.org/package/2006/content-types">
  <Default Extension="png" ContentType="image/png"/>
  <Default Extension="rels" ContentType="application/vnd.openxmlformats-package.relationships+xml"/>
  <Default Extension="jpeg" ContentType="image/jpeg"/>
  <Default Extension="xml" ContentType="application/xml"/>
  <Override PartName="/ppt/slides/slide39.xml" ContentType="application/vnd.openxmlformats-officedocument.presentationml.slide+xml"/>
  <Override PartName="/ppt/slides/slide40.xml" ContentType="application/vnd.openxmlformats-officedocument.presentationml.slide+xml"/>
  <Override PartName="/ppt/presentation.xml" ContentType="application/vnd.openxmlformats-officedocument.presentationml.presentation.main+xml"/>
  <Override PartName="/ppt/slides/slide38.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7.xml" ContentType="application/vnd.openxmlformats-officedocument.presentationml.slide+xml"/>
  <Override PartName="/ppt/notesSlides/notesSlide1.xml" ContentType="application/vnd.openxmlformats-officedocument.presentationml.notesSlide+xml"/>
  <Override PartName="/ppt/slideLayouts/slideLayout11.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8.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Override PartName="/docProps/app.xml" ContentType="application/vnd.openxmlformats-officedocument.extended-properties+xml"/>
  <Override PartName="/docProps/core.xml" ContentType="application/vnd.openxmlformats-package.core-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5"/>
  </p:notesMasterIdLst>
  <p:sldIdLst>
    <p:sldId id="256" r:id="rId5"/>
    <p:sldId id="297" r:id="rId6"/>
    <p:sldId id="269" r:id="rId7"/>
    <p:sldId id="257" r:id="rId8"/>
    <p:sldId id="258" r:id="rId9"/>
    <p:sldId id="259" r:id="rId10"/>
    <p:sldId id="261" r:id="rId11"/>
    <p:sldId id="262" r:id="rId12"/>
    <p:sldId id="263" r:id="rId13"/>
    <p:sldId id="277" r:id="rId14"/>
    <p:sldId id="264" r:id="rId15"/>
    <p:sldId id="265" r:id="rId16"/>
    <p:sldId id="267" r:id="rId17"/>
    <p:sldId id="268" r:id="rId18"/>
    <p:sldId id="270" r:id="rId19"/>
    <p:sldId id="271" r:id="rId20"/>
    <p:sldId id="275" r:id="rId21"/>
    <p:sldId id="276" r:id="rId22"/>
    <p:sldId id="278" r:id="rId23"/>
    <p:sldId id="272" r:id="rId24"/>
    <p:sldId id="280" r:id="rId25"/>
    <p:sldId id="281" r:id="rId26"/>
    <p:sldId id="279" r:id="rId27"/>
    <p:sldId id="282" r:id="rId28"/>
    <p:sldId id="283" r:id="rId29"/>
    <p:sldId id="273" r:id="rId30"/>
    <p:sldId id="284" r:id="rId31"/>
    <p:sldId id="274" r:id="rId32"/>
    <p:sldId id="285" r:id="rId33"/>
    <p:sldId id="286" r:id="rId34"/>
    <p:sldId id="287" r:id="rId35"/>
    <p:sldId id="288" r:id="rId36"/>
    <p:sldId id="289" r:id="rId37"/>
    <p:sldId id="291" r:id="rId38"/>
    <p:sldId id="290" r:id="rId39"/>
    <p:sldId id="293" r:id="rId40"/>
    <p:sldId id="292" r:id="rId41"/>
    <p:sldId id="296" r:id="rId42"/>
    <p:sldId id="294" r:id="rId43"/>
    <p:sldId id="298"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5062" autoAdjust="0"/>
  </p:normalViewPr>
  <p:slideViewPr>
    <p:cSldViewPr>
      <p:cViewPr varScale="1">
        <p:scale>
          <a:sx n="48" d="100"/>
          <a:sy n="48" d="100"/>
        </p:scale>
        <p:origin x="-96" y="-66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openxmlformats.org/officeDocument/2006/relationships/customXml" Target="../customXml/item4.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46FCC50-A038-4F1A-8CDA-3AA6C9861E4F}" type="datetimeFigureOut">
              <a:rPr lang="en-US" smtClean="0"/>
              <a:pPr/>
              <a:t>10/27/2011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7B306B6-13AD-4AF8-A844-975A66ADC4F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7B306B6-13AD-4AF8-A844-975A66ADC4F5}" type="slidenum">
              <a:rPr lang="en-US" smtClean="0"/>
              <a:pPr/>
              <a:t>18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307FCFF-2EF2-4E24-BCD0-A1D365A19A68}" type="datetimeFigureOut">
              <a:rPr lang="en-US" smtClean="0"/>
              <a:pPr/>
              <a:t>10/27/2011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16DE7F-ED8E-4908-8FF4-FC963B67662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07FCFF-2EF2-4E24-BCD0-A1D365A19A68}" type="datetimeFigureOut">
              <a:rPr lang="en-US" smtClean="0"/>
              <a:pPr/>
              <a:t>10/27/2011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16DE7F-ED8E-4908-8FF4-FC963B67662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07FCFF-2EF2-4E24-BCD0-A1D365A19A68}" type="datetimeFigureOut">
              <a:rPr lang="en-US" smtClean="0"/>
              <a:pPr/>
              <a:t>10/27/2011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16DE7F-ED8E-4908-8FF4-FC963B67662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07FCFF-2EF2-4E24-BCD0-A1D365A19A68}" type="datetimeFigureOut">
              <a:rPr lang="en-US" smtClean="0"/>
              <a:pPr/>
              <a:t>10/27/2011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16DE7F-ED8E-4908-8FF4-FC963B67662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307FCFF-2EF2-4E24-BCD0-A1D365A19A68}" type="datetimeFigureOut">
              <a:rPr lang="en-US" smtClean="0"/>
              <a:pPr/>
              <a:t>10/27/2011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16DE7F-ED8E-4908-8FF4-FC963B67662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307FCFF-2EF2-4E24-BCD0-A1D365A19A68}" type="datetimeFigureOut">
              <a:rPr lang="en-US" smtClean="0"/>
              <a:pPr/>
              <a:t>10/27/2011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16DE7F-ED8E-4908-8FF4-FC963B67662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307FCFF-2EF2-4E24-BCD0-A1D365A19A68}" type="datetimeFigureOut">
              <a:rPr lang="en-US" smtClean="0"/>
              <a:pPr/>
              <a:t>10/27/2011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16DE7F-ED8E-4908-8FF4-FC963B67662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307FCFF-2EF2-4E24-BCD0-A1D365A19A68}" type="datetimeFigureOut">
              <a:rPr lang="en-US" smtClean="0"/>
              <a:pPr/>
              <a:t>10/27/2011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16DE7F-ED8E-4908-8FF4-FC963B67662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07FCFF-2EF2-4E24-BCD0-A1D365A19A68}" type="datetimeFigureOut">
              <a:rPr lang="en-US" smtClean="0"/>
              <a:pPr/>
              <a:t>10/27/2011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16DE7F-ED8E-4908-8FF4-FC963B67662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307FCFF-2EF2-4E24-BCD0-A1D365A19A68}" type="datetimeFigureOut">
              <a:rPr lang="en-US" smtClean="0"/>
              <a:pPr/>
              <a:t>10/27/2011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16DE7F-ED8E-4908-8FF4-FC963B67662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307FCFF-2EF2-4E24-BCD0-A1D365A19A68}" type="datetimeFigureOut">
              <a:rPr lang="en-US" smtClean="0"/>
              <a:pPr/>
              <a:t>10/27/2011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16DE7F-ED8E-4908-8FF4-FC963B67662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28000"/>
            <a:lum/>
          </a:blip>
          <a:srcRect/>
          <a:stretch>
            <a:fillRect t="-1000" b="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07FCFF-2EF2-4E24-BCD0-A1D365A19A68}" type="datetimeFigureOut">
              <a:rPr lang="en-US" smtClean="0"/>
              <a:pPr/>
              <a:t>10/27/2011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16DE7F-ED8E-4908-8FF4-FC963B67662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slide" Target="slide40.xml"/></Relationships>
</file>

<file path=ppt/slides/_rels/slide1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40.xml"/><Relationship Id="rId5" Type="http://schemas.openxmlformats.org/officeDocument/2006/relationships/slide" Target="slide28.xml"/><Relationship Id="rId4" Type="http://schemas.openxmlformats.org/officeDocument/2006/relationships/slide" Target="slide26.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2" Type="http://schemas.openxmlformats.org/officeDocument/2006/relationships/slide" Target="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www.med.navy.mil/sites/navmedmpte/nomi/nami/Pages/default.aspx"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slide" Target="slide15.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slide" Target="slide15.xml"/><Relationship Id="rId1" Type="http://schemas.openxmlformats.org/officeDocument/2006/relationships/slideLayout" Target="../slideLayouts/slideLayout2.xml"/><Relationship Id="rId4" Type="http://schemas.openxmlformats.org/officeDocument/2006/relationships/slide" Target="slide3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slide" Target="slide1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slide" Target="slide6.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85800"/>
            <a:ext cx="9144000" cy="1470025"/>
          </a:xfrm>
        </p:spPr>
        <p:txBody>
          <a:bodyPr/>
          <a:lstStyle/>
          <a:p>
            <a:r>
              <a:rPr lang="en-US" dirty="0" smtClean="0"/>
              <a:t>Naval Aerospace Medical Institute</a:t>
            </a:r>
            <a:endParaRPr lang="en-US" dirty="0"/>
          </a:p>
        </p:txBody>
      </p:sp>
      <p:sp>
        <p:nvSpPr>
          <p:cNvPr id="3" name="Subtitle 2"/>
          <p:cNvSpPr>
            <a:spLocks noGrp="1"/>
          </p:cNvSpPr>
          <p:nvPr>
            <p:ph type="subTitle" idx="1"/>
          </p:nvPr>
        </p:nvSpPr>
        <p:spPr>
          <a:xfrm>
            <a:off x="0" y="2743200"/>
            <a:ext cx="9144000" cy="1752600"/>
          </a:xfrm>
        </p:spPr>
        <p:txBody>
          <a:bodyPr/>
          <a:lstStyle/>
          <a:p>
            <a:r>
              <a:rPr lang="en-US" dirty="0" smtClean="0">
                <a:solidFill>
                  <a:schemeClr val="tx1">
                    <a:lumMod val="85000"/>
                    <a:lumOff val="15000"/>
                  </a:schemeClr>
                </a:solidFill>
              </a:rPr>
              <a:t>Aeromedical Electronic Resource Office (AERO) </a:t>
            </a:r>
          </a:p>
          <a:p>
            <a:r>
              <a:rPr lang="en-US" dirty="0" smtClean="0">
                <a:solidFill>
                  <a:schemeClr val="tx1">
                    <a:lumMod val="85000"/>
                    <a:lumOff val="15000"/>
                  </a:schemeClr>
                </a:solidFill>
              </a:rPr>
              <a:t>trainer for </a:t>
            </a:r>
          </a:p>
          <a:p>
            <a:r>
              <a:rPr lang="en-US" dirty="0" smtClean="0">
                <a:solidFill>
                  <a:schemeClr val="tx1">
                    <a:lumMod val="85000"/>
                    <a:lumOff val="15000"/>
                  </a:schemeClr>
                </a:solidFill>
              </a:rPr>
              <a:t>AVTs and Flight Surgeons </a:t>
            </a:r>
            <a:endParaRPr lang="en-US" dirty="0">
              <a:solidFill>
                <a:schemeClr val="tx1">
                  <a:lumMod val="85000"/>
                  <a:lumOff val="15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Entering Patients into AERO, cont…</a:t>
            </a:r>
            <a:endParaRPr lang="en-US" dirty="0"/>
          </a:p>
        </p:txBody>
      </p:sp>
      <p:pic>
        <p:nvPicPr>
          <p:cNvPr id="3074" name="Picture 2"/>
          <p:cNvPicPr>
            <a:picLocks noChangeAspect="1" noChangeArrowheads="1"/>
          </p:cNvPicPr>
          <p:nvPr/>
        </p:nvPicPr>
        <p:blipFill>
          <a:blip r:embed="rId2" cstate="print"/>
          <a:srcRect l="50000"/>
          <a:stretch>
            <a:fillRect/>
          </a:stretch>
        </p:blipFill>
        <p:spPr bwMode="auto">
          <a:xfrm>
            <a:off x="1752600" y="1428750"/>
            <a:ext cx="7239000" cy="5429250"/>
          </a:xfrm>
          <a:prstGeom prst="rect">
            <a:avLst/>
          </a:prstGeom>
          <a:noFill/>
          <a:ln w="9525">
            <a:noFill/>
            <a:miter lim="800000"/>
            <a:headEnd/>
            <a:tailEnd/>
          </a:ln>
        </p:spPr>
      </p:pic>
      <p:sp>
        <p:nvSpPr>
          <p:cNvPr id="5" name="TextBox 4"/>
          <p:cNvSpPr txBox="1"/>
          <p:nvPr/>
        </p:nvSpPr>
        <p:spPr>
          <a:xfrm>
            <a:off x="914400" y="3810000"/>
            <a:ext cx="4191000" cy="2031325"/>
          </a:xfrm>
          <a:prstGeom prst="rect">
            <a:avLst/>
          </a:prstGeom>
          <a:solidFill>
            <a:schemeClr val="tx2">
              <a:lumMod val="20000"/>
              <a:lumOff val="80000"/>
            </a:schemeClr>
          </a:solidFill>
          <a:ln>
            <a:solidFill>
              <a:schemeClr val="tx1"/>
            </a:solidFill>
          </a:ln>
        </p:spPr>
        <p:txBody>
          <a:bodyPr wrap="square" rtlCol="0">
            <a:spAutoFit/>
          </a:bodyPr>
          <a:lstStyle/>
          <a:p>
            <a:r>
              <a:rPr lang="en-US" dirty="0" smtClean="0"/>
              <a:t>One item to note:  When entering patient data into the DD2808, on screen 1a, you may encounter some difficulty with finding the examining facility.  The most efficient method to locate your clinic is to enter your Zip Code  and select from the options.</a:t>
            </a:r>
            <a:endParaRPr lang="en-US" dirty="0"/>
          </a:p>
        </p:txBody>
      </p:sp>
      <p:cxnSp>
        <p:nvCxnSpPr>
          <p:cNvPr id="7" name="Straight Arrow Connector 6"/>
          <p:cNvCxnSpPr/>
          <p:nvPr/>
        </p:nvCxnSpPr>
        <p:spPr>
          <a:xfrm>
            <a:off x="1905000" y="5638800"/>
            <a:ext cx="5410200" cy="762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Entering Patients into AERO, cont…</a:t>
            </a:r>
            <a:endParaRPr lang="en-US" dirty="0"/>
          </a:p>
        </p:txBody>
      </p:sp>
      <p:pic>
        <p:nvPicPr>
          <p:cNvPr id="2050" name="Picture 2"/>
          <p:cNvPicPr>
            <a:picLocks noChangeAspect="1" noChangeArrowheads="1"/>
          </p:cNvPicPr>
          <p:nvPr/>
        </p:nvPicPr>
        <p:blipFill>
          <a:blip r:embed="rId2" cstate="print"/>
          <a:srcRect l="50000"/>
          <a:stretch>
            <a:fillRect/>
          </a:stretch>
        </p:blipFill>
        <p:spPr bwMode="auto">
          <a:xfrm>
            <a:off x="2743200" y="1524000"/>
            <a:ext cx="6096000" cy="4572000"/>
          </a:xfrm>
          <a:prstGeom prst="rect">
            <a:avLst/>
          </a:prstGeom>
          <a:noFill/>
          <a:ln w="9525">
            <a:noFill/>
            <a:miter lim="800000"/>
            <a:headEnd/>
            <a:tailEnd/>
          </a:ln>
        </p:spPr>
      </p:pic>
      <p:sp>
        <p:nvSpPr>
          <p:cNvPr id="9" name="TextBox 8"/>
          <p:cNvSpPr txBox="1"/>
          <p:nvPr/>
        </p:nvSpPr>
        <p:spPr>
          <a:xfrm>
            <a:off x="0" y="1524000"/>
            <a:ext cx="2286000" cy="923330"/>
          </a:xfrm>
          <a:prstGeom prst="rect">
            <a:avLst/>
          </a:prstGeom>
          <a:solidFill>
            <a:schemeClr val="tx2">
              <a:lumMod val="20000"/>
              <a:lumOff val="80000"/>
            </a:schemeClr>
          </a:solidFill>
          <a:ln>
            <a:solidFill>
              <a:schemeClr val="tx1"/>
            </a:solidFill>
          </a:ln>
        </p:spPr>
        <p:txBody>
          <a:bodyPr wrap="square" rtlCol="0">
            <a:spAutoFit/>
          </a:bodyPr>
          <a:lstStyle/>
          <a:p>
            <a:r>
              <a:rPr lang="en-US" dirty="0" smtClean="0"/>
              <a:t>If everything is transcribed correctly, you will see:  </a:t>
            </a:r>
            <a:endParaRPr lang="en-US" dirty="0"/>
          </a:p>
        </p:txBody>
      </p:sp>
      <p:cxnSp>
        <p:nvCxnSpPr>
          <p:cNvPr id="11" name="Straight Arrow Connector 10"/>
          <p:cNvCxnSpPr/>
          <p:nvPr/>
        </p:nvCxnSpPr>
        <p:spPr>
          <a:xfrm>
            <a:off x="1143000" y="2438400"/>
            <a:ext cx="2895600" cy="2057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8" name="TextBox 17"/>
          <p:cNvSpPr txBox="1"/>
          <p:nvPr/>
        </p:nvSpPr>
        <p:spPr>
          <a:xfrm>
            <a:off x="152400" y="5334000"/>
            <a:ext cx="2514600" cy="1323439"/>
          </a:xfrm>
          <a:prstGeom prst="rect">
            <a:avLst/>
          </a:prstGeom>
          <a:solidFill>
            <a:schemeClr val="accent1">
              <a:lumMod val="60000"/>
              <a:lumOff val="40000"/>
            </a:schemeClr>
          </a:solidFill>
          <a:effectLst>
            <a:outerShdw blurRad="50800" dist="38100" dir="8100000" sx="104000" sy="104000" algn="tr" rotWithShape="0">
              <a:prstClr val="black">
                <a:alpha val="40000"/>
              </a:prstClr>
            </a:outerShdw>
          </a:effectLst>
          <a:scene3d>
            <a:camera prst="perspectiveHeroicExtremeRightFacing"/>
            <a:lightRig rig="threePt" dir="t"/>
          </a:scene3d>
          <a:sp3d>
            <a:bevelT/>
          </a:sp3d>
        </p:spPr>
        <p:txBody>
          <a:bodyPr wrap="square" rtlCol="0">
            <a:spAutoFit/>
          </a:bodyPr>
          <a:lstStyle/>
          <a:p>
            <a:r>
              <a:rPr lang="en-US" sz="1600" b="1" dirty="0" smtClean="0"/>
              <a:t>From here, make sure you pass this exam off to the Flight Surgeon to submit to NAMI.  You can track by SSN, Name, or Patient ID</a:t>
            </a:r>
            <a:endParaRPr lang="en-US" sz="1600" b="1" dirty="0"/>
          </a:p>
        </p:txBody>
      </p:sp>
      <p:sp>
        <p:nvSpPr>
          <p:cNvPr id="10" name="Action Button: Home 9">
            <a:hlinkClick r:id="rId3" action="ppaction://hlinksldjump" highlightClick="1"/>
          </p:cNvPr>
          <p:cNvSpPr/>
          <p:nvPr/>
        </p:nvSpPr>
        <p:spPr>
          <a:xfrm>
            <a:off x="6781800" y="6248400"/>
            <a:ext cx="533400" cy="381000"/>
          </a:xfrm>
          <a:prstGeom prst="actionButtonHome">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0" y="3581400"/>
            <a:ext cx="2666999" cy="1015663"/>
          </a:xfrm>
          <a:prstGeom prst="rect">
            <a:avLst/>
          </a:prstGeom>
          <a:solidFill>
            <a:schemeClr val="tx2">
              <a:lumMod val="20000"/>
              <a:lumOff val="80000"/>
            </a:schemeClr>
          </a:solidFill>
          <a:ln>
            <a:solidFill>
              <a:schemeClr val="tx1"/>
            </a:solidFill>
          </a:ln>
        </p:spPr>
        <p:txBody>
          <a:bodyPr wrap="square" rtlCol="0">
            <a:spAutoFit/>
          </a:bodyPr>
          <a:lstStyle/>
          <a:p>
            <a:r>
              <a:rPr lang="en-US" sz="1200" b="1" dirty="0" smtClean="0"/>
              <a:t>NOTE:  there is NO “submit”, “completed”, etc… button.  AERO will automatically save your work for the submitting Flight Surgeon to review and endorse!</a:t>
            </a:r>
            <a:endParaRPr lang="en-US" sz="1200" b="1" dirty="0"/>
          </a:p>
        </p:txBody>
      </p:sp>
    </p:spTree>
  </p:cSld>
  <p:clrMapOvr>
    <a:masterClrMapping/>
  </p:clrMapOvr>
  <p:transition advClick="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t>Tracking Patients</a:t>
            </a:r>
            <a:endParaRPr lang="en-US" dirty="0"/>
          </a:p>
        </p:txBody>
      </p:sp>
      <p:pic>
        <p:nvPicPr>
          <p:cNvPr id="1026" name="Picture 2"/>
          <p:cNvPicPr>
            <a:picLocks noChangeAspect="1" noChangeArrowheads="1"/>
          </p:cNvPicPr>
          <p:nvPr/>
        </p:nvPicPr>
        <p:blipFill>
          <a:blip r:embed="rId2" cstate="print"/>
          <a:srcRect l="50000"/>
          <a:stretch>
            <a:fillRect/>
          </a:stretch>
        </p:blipFill>
        <p:spPr bwMode="auto">
          <a:xfrm>
            <a:off x="1828800" y="990600"/>
            <a:ext cx="7112000" cy="5334000"/>
          </a:xfrm>
          <a:prstGeom prst="rect">
            <a:avLst/>
          </a:prstGeom>
          <a:noFill/>
          <a:ln w="9525">
            <a:noFill/>
            <a:miter lim="800000"/>
            <a:headEnd/>
            <a:tailEnd/>
          </a:ln>
        </p:spPr>
      </p:pic>
      <p:sp>
        <p:nvSpPr>
          <p:cNvPr id="5" name="TextBox 4"/>
          <p:cNvSpPr txBox="1"/>
          <p:nvPr/>
        </p:nvSpPr>
        <p:spPr>
          <a:xfrm>
            <a:off x="0" y="1600200"/>
            <a:ext cx="1828800" cy="2339102"/>
          </a:xfrm>
          <a:prstGeom prst="rect">
            <a:avLst/>
          </a:prstGeom>
          <a:noFill/>
        </p:spPr>
        <p:txBody>
          <a:bodyPr wrap="square" rtlCol="0">
            <a:spAutoFit/>
          </a:bodyPr>
          <a:lstStyle/>
          <a:p>
            <a:r>
              <a:rPr lang="en-US" sz="1600" dirty="0" smtClean="0"/>
              <a:t>From the Home Screen:</a:t>
            </a:r>
          </a:p>
          <a:p>
            <a:endParaRPr lang="en-US" sz="1600" dirty="0" smtClean="0"/>
          </a:p>
          <a:p>
            <a:endParaRPr lang="en-US" sz="1400" dirty="0" smtClean="0"/>
          </a:p>
          <a:p>
            <a:endParaRPr lang="en-US" sz="1400" dirty="0" smtClean="0"/>
          </a:p>
          <a:p>
            <a:endParaRPr lang="en-US" sz="1400" dirty="0" smtClean="0"/>
          </a:p>
          <a:p>
            <a:endParaRPr lang="en-US" sz="1400" dirty="0" smtClean="0"/>
          </a:p>
          <a:p>
            <a:endParaRPr lang="en-US" sz="1400" dirty="0" smtClean="0"/>
          </a:p>
          <a:p>
            <a:endParaRPr lang="en-US" sz="1400" dirty="0" smtClean="0"/>
          </a:p>
          <a:p>
            <a:endParaRPr lang="en-US" sz="1400" dirty="0"/>
          </a:p>
        </p:txBody>
      </p:sp>
      <p:sp>
        <p:nvSpPr>
          <p:cNvPr id="8" name="Rectangle 7"/>
          <p:cNvSpPr/>
          <p:nvPr/>
        </p:nvSpPr>
        <p:spPr>
          <a:xfrm>
            <a:off x="0" y="3352800"/>
            <a:ext cx="1981200" cy="1107996"/>
          </a:xfrm>
          <a:prstGeom prst="rect">
            <a:avLst/>
          </a:prstGeom>
          <a:solidFill>
            <a:schemeClr val="tx2">
              <a:lumMod val="20000"/>
              <a:lumOff val="80000"/>
            </a:schemeClr>
          </a:solidFill>
          <a:ln>
            <a:solidFill>
              <a:schemeClr val="tx1"/>
            </a:solidFill>
          </a:ln>
        </p:spPr>
        <p:txBody>
          <a:bodyPr wrap="square">
            <a:spAutoFit/>
          </a:bodyPr>
          <a:lstStyle/>
          <a:p>
            <a:r>
              <a:rPr lang="en-US" sz="1400" dirty="0" smtClean="0"/>
              <a:t>Enter the Patient’s SSN, Click Enter</a:t>
            </a:r>
          </a:p>
          <a:p>
            <a:endParaRPr lang="en-US" sz="1400" dirty="0" smtClean="0"/>
          </a:p>
          <a:p>
            <a:pPr algn="ctr"/>
            <a:r>
              <a:rPr lang="en-US" sz="1200" b="1" i="1" dirty="0" smtClean="0">
                <a:solidFill>
                  <a:srgbClr val="C00000"/>
                </a:solidFill>
              </a:rPr>
              <a:t>(Click enter to </a:t>
            </a:r>
          </a:p>
          <a:p>
            <a:pPr algn="ctr"/>
            <a:r>
              <a:rPr lang="en-US" sz="1200" b="1" i="1" dirty="0" smtClean="0">
                <a:solidFill>
                  <a:srgbClr val="C00000"/>
                </a:solidFill>
              </a:rPr>
              <a:t>continue trainer…)</a:t>
            </a:r>
          </a:p>
        </p:txBody>
      </p:sp>
      <p:cxnSp>
        <p:nvCxnSpPr>
          <p:cNvPr id="7" name="Straight Arrow Connector 6"/>
          <p:cNvCxnSpPr/>
          <p:nvPr/>
        </p:nvCxnSpPr>
        <p:spPr>
          <a:xfrm>
            <a:off x="914400" y="3733800"/>
            <a:ext cx="4114800" cy="762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0" name="Action Button: Forward or Next 9">
            <a:hlinkClick r:id="" action="ppaction://hlinkshowjump?jump=nextslide" highlightClick="1"/>
          </p:cNvPr>
          <p:cNvSpPr/>
          <p:nvPr/>
        </p:nvSpPr>
        <p:spPr>
          <a:xfrm>
            <a:off x="4876800" y="3657600"/>
            <a:ext cx="457200" cy="304800"/>
          </a:xfrm>
          <a:prstGeom prst="actionButtonForwardNex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Click="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t>Tracking Patients cont…</a:t>
            </a:r>
            <a:endParaRPr lang="en-US" dirty="0"/>
          </a:p>
        </p:txBody>
      </p:sp>
      <p:pic>
        <p:nvPicPr>
          <p:cNvPr id="1026" name="Picture 2"/>
          <p:cNvPicPr>
            <a:picLocks noChangeAspect="1" noChangeArrowheads="1"/>
          </p:cNvPicPr>
          <p:nvPr/>
        </p:nvPicPr>
        <p:blipFill>
          <a:blip r:embed="rId2" cstate="print"/>
          <a:srcRect l="50000"/>
          <a:stretch>
            <a:fillRect/>
          </a:stretch>
        </p:blipFill>
        <p:spPr bwMode="auto">
          <a:xfrm>
            <a:off x="304800" y="990600"/>
            <a:ext cx="7924800" cy="5291039"/>
          </a:xfrm>
          <a:prstGeom prst="rect">
            <a:avLst/>
          </a:prstGeom>
          <a:noFill/>
          <a:ln w="9525">
            <a:noFill/>
            <a:miter lim="800000"/>
            <a:headEnd/>
            <a:tailEnd/>
          </a:ln>
        </p:spPr>
      </p:pic>
      <p:sp>
        <p:nvSpPr>
          <p:cNvPr id="18" name="Rectangle 17"/>
          <p:cNvSpPr/>
          <p:nvPr/>
        </p:nvSpPr>
        <p:spPr>
          <a:xfrm>
            <a:off x="457200" y="3352800"/>
            <a:ext cx="1219200" cy="15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57200" y="3505200"/>
            <a:ext cx="1219200" cy="15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57200" y="3657600"/>
            <a:ext cx="1219200" cy="15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457200" y="3810000"/>
            <a:ext cx="1219200" cy="15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57200" y="3962400"/>
            <a:ext cx="1219200" cy="15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1828800" y="3429000"/>
            <a:ext cx="66294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rot="16200000" flipH="1">
            <a:off x="4686300" y="2476500"/>
            <a:ext cx="914400" cy="3810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5" name="TextBox 24"/>
          <p:cNvSpPr txBox="1"/>
          <p:nvPr/>
        </p:nvSpPr>
        <p:spPr>
          <a:xfrm>
            <a:off x="4343400" y="1447800"/>
            <a:ext cx="3733800" cy="954107"/>
          </a:xfrm>
          <a:prstGeom prst="rect">
            <a:avLst/>
          </a:prstGeom>
          <a:solidFill>
            <a:schemeClr val="tx2">
              <a:lumMod val="20000"/>
              <a:lumOff val="80000"/>
            </a:schemeClr>
          </a:solidFill>
          <a:ln>
            <a:solidFill>
              <a:schemeClr val="tx1"/>
            </a:solidFill>
          </a:ln>
        </p:spPr>
        <p:txBody>
          <a:bodyPr wrap="square" rtlCol="0">
            <a:spAutoFit/>
          </a:bodyPr>
          <a:lstStyle/>
          <a:p>
            <a:r>
              <a:rPr lang="en-US" sz="1400" dirty="0" smtClean="0"/>
              <a:t>There are 2 exams on file for this patient.  One has had a response from NAMI, and the other is pending.  </a:t>
            </a:r>
            <a:r>
              <a:rPr lang="en-US" sz="1400" b="1" i="1" dirty="0" smtClean="0">
                <a:solidFill>
                  <a:srgbClr val="C00000"/>
                </a:solidFill>
              </a:rPr>
              <a:t>(Click on the “QU” to see the Admin Flow) </a:t>
            </a:r>
            <a:endParaRPr lang="en-US" sz="1400" b="1" i="1" dirty="0">
              <a:solidFill>
                <a:srgbClr val="C00000"/>
              </a:solidFill>
            </a:endParaRPr>
          </a:p>
        </p:txBody>
      </p:sp>
      <p:sp>
        <p:nvSpPr>
          <p:cNvPr id="30" name="Rectangle 29">
            <a:hlinkClick r:id="rId3" action="ppaction://hlinksldjump"/>
          </p:cNvPr>
          <p:cNvSpPr/>
          <p:nvPr/>
        </p:nvSpPr>
        <p:spPr>
          <a:xfrm>
            <a:off x="5562600" y="3429000"/>
            <a:ext cx="5334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ction Button: Forward or Next 34">
            <a:hlinkClick r:id="" action="ppaction://hlinkshowjump?jump=nextslide" highlightClick="1"/>
          </p:cNvPr>
          <p:cNvSpPr/>
          <p:nvPr/>
        </p:nvSpPr>
        <p:spPr>
          <a:xfrm>
            <a:off x="5181600" y="2971800"/>
            <a:ext cx="533400" cy="457200"/>
          </a:xfrm>
          <a:prstGeom prst="actionButtonForwardNex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4495800" y="4114800"/>
            <a:ext cx="2971800" cy="923330"/>
          </a:xfrm>
          <a:prstGeom prst="rect">
            <a:avLst/>
          </a:prstGeom>
          <a:noFill/>
        </p:spPr>
        <p:txBody>
          <a:bodyPr wrap="square" rtlCol="0">
            <a:spAutoFit/>
          </a:bodyPr>
          <a:lstStyle/>
          <a:p>
            <a:r>
              <a:rPr lang="en-US" dirty="0" smtClean="0"/>
              <a:t>NOTE:  Classes of exams have AERO-specific names.  Click </a:t>
            </a:r>
            <a:r>
              <a:rPr lang="en-US" b="1" dirty="0" smtClean="0">
                <a:hlinkClick r:id="rId4" action="ppaction://hlinksldjump"/>
              </a:rPr>
              <a:t>here</a:t>
            </a:r>
            <a:r>
              <a:rPr lang="en-US" b="1" dirty="0" smtClean="0"/>
              <a:t> </a:t>
            </a:r>
            <a:r>
              <a:rPr lang="en-US" dirty="0" smtClean="0"/>
              <a:t>to view a list of Exams</a:t>
            </a:r>
            <a:endParaRPr lang="en-US" b="1" dirty="0"/>
          </a:p>
        </p:txBody>
      </p:sp>
    </p:spTree>
  </p:cSld>
  <p:clrMapOvr>
    <a:masterClrMapping/>
  </p:clrMapOvr>
  <p:transition advClick="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50000"/>
          <a:stretch>
            <a:fillRect/>
          </a:stretch>
        </p:blipFill>
        <p:spPr bwMode="auto">
          <a:xfrm>
            <a:off x="304800" y="228600"/>
            <a:ext cx="8305800" cy="6229350"/>
          </a:xfrm>
          <a:prstGeom prst="rect">
            <a:avLst/>
          </a:prstGeom>
          <a:noFill/>
          <a:ln w="9525">
            <a:noFill/>
            <a:miter lim="800000"/>
            <a:headEnd/>
            <a:tailEnd/>
          </a:ln>
        </p:spPr>
      </p:pic>
      <p:sp>
        <p:nvSpPr>
          <p:cNvPr id="5" name="TextBox 4"/>
          <p:cNvSpPr txBox="1"/>
          <p:nvPr/>
        </p:nvSpPr>
        <p:spPr>
          <a:xfrm>
            <a:off x="5791200" y="2133600"/>
            <a:ext cx="2590800" cy="1569660"/>
          </a:xfrm>
          <a:prstGeom prst="rect">
            <a:avLst/>
          </a:prstGeom>
          <a:solidFill>
            <a:schemeClr val="tx2">
              <a:lumMod val="20000"/>
              <a:lumOff val="80000"/>
            </a:schemeClr>
          </a:solidFill>
          <a:ln>
            <a:solidFill>
              <a:schemeClr val="tx1"/>
            </a:solidFill>
          </a:ln>
        </p:spPr>
        <p:txBody>
          <a:bodyPr wrap="square" rtlCol="0">
            <a:spAutoFit/>
          </a:bodyPr>
          <a:lstStyle/>
          <a:p>
            <a:r>
              <a:rPr lang="en-US" sz="1600" dirty="0" smtClean="0"/>
              <a:t>Here you can see the dates that the Exam was submitted, and the Admin Flow showing dates that the Reviewer at NAMI worked on it.</a:t>
            </a:r>
            <a:endParaRPr lang="en-US" sz="1600" dirty="0"/>
          </a:p>
        </p:txBody>
      </p:sp>
      <p:sp>
        <p:nvSpPr>
          <p:cNvPr id="8" name="Action Button: Home 7">
            <a:hlinkClick r:id="rId3" action="ppaction://hlinksldjump" highlightClick="1"/>
          </p:cNvPr>
          <p:cNvSpPr/>
          <p:nvPr/>
        </p:nvSpPr>
        <p:spPr>
          <a:xfrm>
            <a:off x="8229600" y="6096000"/>
            <a:ext cx="609600" cy="533400"/>
          </a:xfrm>
          <a:prstGeom prst="actionButtonHome">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Click="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b="1" dirty="0" smtClean="0">
                <a:ln w="1905">
                  <a:solidFill>
                    <a:srgbClr val="FFFF00"/>
                  </a:solidFill>
                </a:ln>
                <a:solidFill>
                  <a:sysClr val="windowText" lastClr="000000"/>
                </a:solidFill>
                <a:effectLst>
                  <a:glow rad="228600">
                    <a:schemeClr val="accent6">
                      <a:satMod val="175000"/>
                      <a:alpha val="40000"/>
                    </a:schemeClr>
                  </a:glow>
                  <a:innerShdw blurRad="69850" dist="43180" dir="5400000">
                    <a:srgbClr val="000000">
                      <a:alpha val="65000"/>
                    </a:srgbClr>
                  </a:innerShdw>
                </a:effectLst>
              </a:rPr>
              <a:t>Flight Surgeon Role</a:t>
            </a:r>
            <a:endParaRPr lang="en-US" dirty="0"/>
          </a:p>
        </p:txBody>
      </p:sp>
      <p:sp>
        <p:nvSpPr>
          <p:cNvPr id="5" name="TextBox 4"/>
          <p:cNvSpPr txBox="1"/>
          <p:nvPr/>
        </p:nvSpPr>
        <p:spPr>
          <a:xfrm>
            <a:off x="228600" y="990600"/>
            <a:ext cx="8610600" cy="5509200"/>
          </a:xfrm>
          <a:prstGeom prst="rect">
            <a:avLst/>
          </a:prstGeom>
          <a:noFill/>
        </p:spPr>
        <p:txBody>
          <a:bodyPr wrap="square" rtlCol="0">
            <a:spAutoFit/>
          </a:bodyPr>
          <a:lstStyle/>
          <a:p>
            <a:r>
              <a:rPr lang="en-US" sz="2400" dirty="0" smtClean="0"/>
              <a:t>Flight Surgeons are called “FLIGHT_SURGEON_EXTERNAL” </a:t>
            </a:r>
            <a:r>
              <a:rPr lang="en-US" sz="2400" dirty="0" smtClean="0"/>
              <a:t>in </a:t>
            </a:r>
            <a:r>
              <a:rPr lang="en-US" sz="2400" dirty="0" smtClean="0"/>
              <a:t>AERO.</a:t>
            </a:r>
          </a:p>
          <a:p>
            <a:r>
              <a:rPr lang="en-US" sz="800" dirty="0" smtClean="0"/>
              <a:t>  </a:t>
            </a:r>
            <a:r>
              <a:rPr lang="en-US" sz="800" dirty="0" smtClean="0"/>
              <a:t>				</a:t>
            </a:r>
          </a:p>
          <a:p>
            <a:r>
              <a:rPr lang="en-US" sz="2400" dirty="0" smtClean="0"/>
              <a:t>-</a:t>
            </a:r>
            <a:r>
              <a:rPr lang="en-US" sz="2400" dirty="0" smtClean="0"/>
              <a:t>Only this Role can </a:t>
            </a:r>
            <a:r>
              <a:rPr lang="en-US" sz="2400" dirty="0" smtClean="0">
                <a:hlinkClick r:id="" action="ppaction://hlinkshowjump?jump=nextslide"/>
              </a:rPr>
              <a:t>submit examinations to NAMI</a:t>
            </a:r>
            <a:r>
              <a:rPr lang="en-US" sz="2400" dirty="0" smtClean="0"/>
              <a:t>.</a:t>
            </a:r>
          </a:p>
          <a:p>
            <a:endParaRPr lang="en-US" sz="800" dirty="0" smtClean="0"/>
          </a:p>
          <a:p>
            <a:r>
              <a:rPr lang="en-US" sz="2400" dirty="0" smtClean="0"/>
              <a:t>  -Review </a:t>
            </a:r>
            <a:r>
              <a:rPr lang="en-US" sz="2400" dirty="0" smtClean="0">
                <a:hlinkClick r:id="rId2" action="ppaction://hlinksldjump"/>
              </a:rPr>
              <a:t>AVT Role Trainer </a:t>
            </a:r>
            <a:r>
              <a:rPr lang="en-US" sz="2400" dirty="0" smtClean="0"/>
              <a:t>to learn the steps to transcribe data and </a:t>
            </a:r>
          </a:p>
          <a:p>
            <a:r>
              <a:rPr lang="en-US" sz="2400" dirty="0" smtClean="0"/>
              <a:t>    track patients in AERO.</a:t>
            </a:r>
          </a:p>
          <a:p>
            <a:endParaRPr lang="en-US" sz="800" dirty="0" smtClean="0"/>
          </a:p>
          <a:p>
            <a:r>
              <a:rPr lang="en-US" sz="2400" dirty="0" smtClean="0"/>
              <a:t>  -Flight Surgeons also create Aeromedical Summaries (</a:t>
            </a:r>
            <a:r>
              <a:rPr lang="en-US" sz="2400" dirty="0" smtClean="0">
                <a:hlinkClick r:id="rId3" action="ppaction://hlinksldjump"/>
              </a:rPr>
              <a:t>AMS</a:t>
            </a:r>
            <a:r>
              <a:rPr lang="en-US" sz="2400" dirty="0" smtClean="0"/>
              <a:t>) using </a:t>
            </a:r>
          </a:p>
          <a:p>
            <a:r>
              <a:rPr lang="en-US" sz="2400" dirty="0" smtClean="0"/>
              <a:t>    the templates.</a:t>
            </a:r>
          </a:p>
          <a:p>
            <a:endParaRPr lang="en-US" sz="800" dirty="0" smtClean="0"/>
          </a:p>
          <a:p>
            <a:r>
              <a:rPr lang="en-US" sz="2400" dirty="0" smtClean="0"/>
              <a:t>  -Click here to </a:t>
            </a:r>
            <a:r>
              <a:rPr lang="en-US" sz="2400" dirty="0" smtClean="0">
                <a:hlinkClick r:id="rId4" action="ppaction://hlinksldjump"/>
              </a:rPr>
              <a:t>search for your Facility</a:t>
            </a:r>
            <a:r>
              <a:rPr lang="en-US" sz="2400" dirty="0" smtClean="0"/>
              <a:t>.  As is prone to happen, </a:t>
            </a:r>
          </a:p>
          <a:p>
            <a:r>
              <a:rPr lang="en-US" sz="2400" dirty="0" smtClean="0"/>
              <a:t>    another Flight Surgeon may deploy without being able to </a:t>
            </a:r>
          </a:p>
          <a:p>
            <a:r>
              <a:rPr lang="en-US" sz="2400" dirty="0" smtClean="0"/>
              <a:t>    complete all examinations started.  To take control / cosign or </a:t>
            </a:r>
          </a:p>
          <a:p>
            <a:r>
              <a:rPr lang="en-US" sz="2400" dirty="0" smtClean="0"/>
              <a:t>    follow up on exams returned in a </a:t>
            </a:r>
            <a:r>
              <a:rPr lang="en-US" sz="2400" dirty="0" smtClean="0">
                <a:hlinkClick r:id="rId5" action="ppaction://hlinksldjump"/>
              </a:rPr>
              <a:t>“DI” status</a:t>
            </a:r>
            <a:r>
              <a:rPr lang="en-US" sz="2400" dirty="0" smtClean="0"/>
              <a:t>, you will need to be</a:t>
            </a:r>
          </a:p>
          <a:p>
            <a:r>
              <a:rPr lang="en-US" sz="2400" dirty="0" smtClean="0"/>
              <a:t>    able to look up your facility’s submissions.</a:t>
            </a:r>
            <a:endParaRPr lang="en-US" sz="800" dirty="0" smtClean="0"/>
          </a:p>
          <a:p>
            <a:r>
              <a:rPr lang="en-US" sz="800" dirty="0" smtClean="0"/>
              <a:t>  </a:t>
            </a:r>
            <a:endParaRPr lang="en-US" sz="800" dirty="0" smtClean="0"/>
          </a:p>
          <a:p>
            <a:r>
              <a:rPr lang="en-US" sz="2400" dirty="0" smtClean="0"/>
              <a:t>-AERO uses codes to identify Classes of Exams.  </a:t>
            </a:r>
            <a:r>
              <a:rPr lang="en-US" sz="2400" dirty="0" smtClean="0"/>
              <a:t>You can review them </a:t>
            </a:r>
            <a:r>
              <a:rPr lang="en-US" sz="2400" b="1" dirty="0" smtClean="0">
                <a:hlinkClick r:id="rId6" action="ppaction://hlinksldjump"/>
              </a:rPr>
              <a:t>here</a:t>
            </a:r>
            <a:endParaRPr lang="en-US" sz="2400" b="1" dirty="0"/>
          </a:p>
        </p:txBody>
      </p:sp>
      <p:sp>
        <p:nvSpPr>
          <p:cNvPr id="6" name="Action Button: Home 5">
            <a:hlinkClick r:id="" action="ppaction://hlinkshowjump?jump=firstslide" highlightClick="1"/>
          </p:cNvPr>
          <p:cNvSpPr/>
          <p:nvPr/>
        </p:nvSpPr>
        <p:spPr>
          <a:xfrm>
            <a:off x="8382000" y="6172200"/>
            <a:ext cx="457200" cy="45720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Click="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t>Submitting Exams to NAMI</a:t>
            </a:r>
            <a:endParaRPr lang="en-US" dirty="0"/>
          </a:p>
        </p:txBody>
      </p:sp>
      <p:pic>
        <p:nvPicPr>
          <p:cNvPr id="1026" name="Picture 2"/>
          <p:cNvPicPr>
            <a:picLocks noChangeAspect="1" noChangeArrowheads="1"/>
          </p:cNvPicPr>
          <p:nvPr/>
        </p:nvPicPr>
        <p:blipFill>
          <a:blip r:embed="rId2" cstate="print"/>
          <a:srcRect l="50000"/>
          <a:stretch>
            <a:fillRect/>
          </a:stretch>
        </p:blipFill>
        <p:spPr bwMode="auto">
          <a:xfrm>
            <a:off x="0" y="990600"/>
            <a:ext cx="8940800" cy="5867400"/>
          </a:xfrm>
          <a:prstGeom prst="rect">
            <a:avLst/>
          </a:prstGeom>
          <a:noFill/>
          <a:ln w="9525">
            <a:noFill/>
            <a:miter lim="800000"/>
            <a:headEnd/>
            <a:tailEnd/>
          </a:ln>
        </p:spPr>
      </p:pic>
      <p:sp>
        <p:nvSpPr>
          <p:cNvPr id="6" name="TextBox 5"/>
          <p:cNvSpPr txBox="1"/>
          <p:nvPr/>
        </p:nvSpPr>
        <p:spPr>
          <a:xfrm>
            <a:off x="6400800" y="2971800"/>
            <a:ext cx="1600200" cy="954107"/>
          </a:xfrm>
          <a:prstGeom prst="rect">
            <a:avLst/>
          </a:prstGeom>
          <a:solidFill>
            <a:schemeClr val="tx2">
              <a:lumMod val="20000"/>
              <a:lumOff val="80000"/>
            </a:schemeClr>
          </a:solidFill>
          <a:ln>
            <a:solidFill>
              <a:schemeClr val="tx1"/>
            </a:solidFill>
          </a:ln>
        </p:spPr>
        <p:txBody>
          <a:bodyPr wrap="square" rtlCol="0">
            <a:spAutoFit/>
          </a:bodyPr>
          <a:lstStyle/>
          <a:p>
            <a:r>
              <a:rPr lang="en-US" sz="1400" b="1" dirty="0" smtClean="0"/>
              <a:t>To locate a patient, entering the full SSN is the most accurate method</a:t>
            </a:r>
            <a:endParaRPr lang="en-US" sz="1400" b="1" dirty="0"/>
          </a:p>
        </p:txBody>
      </p:sp>
      <p:cxnSp>
        <p:nvCxnSpPr>
          <p:cNvPr id="8" name="Straight Arrow Connector 7"/>
          <p:cNvCxnSpPr/>
          <p:nvPr/>
        </p:nvCxnSpPr>
        <p:spPr>
          <a:xfrm rot="10800000" flipV="1">
            <a:off x="4114800" y="3581400"/>
            <a:ext cx="2209800" cy="20874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t>Submitting Exams to NAMI, cont…</a:t>
            </a:r>
            <a:endParaRPr lang="en-US" dirty="0"/>
          </a:p>
        </p:txBody>
      </p:sp>
      <p:pic>
        <p:nvPicPr>
          <p:cNvPr id="2050" name="Picture 2"/>
          <p:cNvPicPr>
            <a:picLocks noChangeAspect="1" noChangeArrowheads="1"/>
          </p:cNvPicPr>
          <p:nvPr/>
        </p:nvPicPr>
        <p:blipFill>
          <a:blip r:embed="rId2" cstate="print"/>
          <a:srcRect l="50000"/>
          <a:stretch>
            <a:fillRect/>
          </a:stretch>
        </p:blipFill>
        <p:spPr bwMode="auto">
          <a:xfrm>
            <a:off x="0" y="914400"/>
            <a:ext cx="9144000" cy="5943600"/>
          </a:xfrm>
          <a:prstGeom prst="rect">
            <a:avLst/>
          </a:prstGeom>
          <a:noFill/>
          <a:ln w="9525">
            <a:noFill/>
            <a:miter lim="800000"/>
            <a:headEnd/>
            <a:tailEnd/>
          </a:ln>
        </p:spPr>
      </p:pic>
      <p:sp>
        <p:nvSpPr>
          <p:cNvPr id="9" name="TextBox 8"/>
          <p:cNvSpPr txBox="1"/>
          <p:nvPr/>
        </p:nvSpPr>
        <p:spPr>
          <a:xfrm>
            <a:off x="4267200" y="4572000"/>
            <a:ext cx="2971800" cy="523220"/>
          </a:xfrm>
          <a:prstGeom prst="rect">
            <a:avLst/>
          </a:prstGeom>
          <a:solidFill>
            <a:schemeClr val="tx2">
              <a:lumMod val="20000"/>
              <a:lumOff val="80000"/>
            </a:schemeClr>
          </a:solidFill>
          <a:ln>
            <a:solidFill>
              <a:schemeClr val="tx1"/>
            </a:solidFill>
          </a:ln>
        </p:spPr>
        <p:txBody>
          <a:bodyPr wrap="square" rtlCol="0">
            <a:spAutoFit/>
          </a:bodyPr>
          <a:lstStyle/>
          <a:p>
            <a:r>
              <a:rPr lang="en-US" sz="1400" b="1" dirty="0" smtClean="0"/>
              <a:t>Select the exam your AVT had entered the preliminary studies in…</a:t>
            </a:r>
          </a:p>
        </p:txBody>
      </p:sp>
      <p:sp>
        <p:nvSpPr>
          <p:cNvPr id="10" name="Rectangle 9"/>
          <p:cNvSpPr/>
          <p:nvPr/>
        </p:nvSpPr>
        <p:spPr>
          <a:xfrm>
            <a:off x="2743200" y="5410200"/>
            <a:ext cx="2667000" cy="738664"/>
          </a:xfrm>
          <a:prstGeom prst="rect">
            <a:avLst/>
          </a:prstGeom>
          <a:solidFill>
            <a:schemeClr val="tx2">
              <a:lumMod val="20000"/>
              <a:lumOff val="80000"/>
            </a:schemeClr>
          </a:solidFill>
          <a:ln>
            <a:solidFill>
              <a:schemeClr val="tx1"/>
            </a:solidFill>
          </a:ln>
        </p:spPr>
        <p:txBody>
          <a:bodyPr wrap="square">
            <a:spAutoFit/>
          </a:bodyPr>
          <a:lstStyle/>
          <a:p>
            <a:r>
              <a:rPr lang="en-US" sz="1400" b="1" dirty="0" smtClean="0"/>
              <a:t>or if you are entering the exam in entirety yourself, choose </a:t>
            </a:r>
          </a:p>
          <a:p>
            <a:r>
              <a:rPr lang="en-US" sz="1400" b="1" dirty="0" smtClean="0"/>
              <a:t>New Encounter </a:t>
            </a:r>
            <a:endParaRPr lang="en-US" sz="1400" b="1" dirty="0"/>
          </a:p>
        </p:txBody>
      </p:sp>
      <p:cxnSp>
        <p:nvCxnSpPr>
          <p:cNvPr id="12" name="Straight Arrow Connector 11"/>
          <p:cNvCxnSpPr>
            <a:stCxn id="9" idx="0"/>
          </p:cNvCxnSpPr>
          <p:nvPr/>
        </p:nvCxnSpPr>
        <p:spPr>
          <a:xfrm rot="16200000" flipV="1">
            <a:off x="4819650" y="3638550"/>
            <a:ext cx="914400" cy="9525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5" name="Straight Arrow Connector 14"/>
          <p:cNvCxnSpPr>
            <a:stCxn id="10" idx="1"/>
          </p:cNvCxnSpPr>
          <p:nvPr/>
        </p:nvCxnSpPr>
        <p:spPr>
          <a:xfrm rot="10800000">
            <a:off x="1295400" y="4495800"/>
            <a:ext cx="1447800" cy="128373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6" name="TextBox 15"/>
          <p:cNvSpPr txBox="1"/>
          <p:nvPr/>
        </p:nvSpPr>
        <p:spPr>
          <a:xfrm>
            <a:off x="3124200" y="4572000"/>
            <a:ext cx="5257800" cy="2031325"/>
          </a:xfrm>
          <a:prstGeom prst="rect">
            <a:avLst/>
          </a:prstGeom>
          <a:solidFill>
            <a:schemeClr val="tx2">
              <a:lumMod val="20000"/>
              <a:lumOff val="80000"/>
            </a:schemeClr>
          </a:solidFill>
          <a:ln>
            <a:solidFill>
              <a:schemeClr val="tx1"/>
            </a:solidFill>
          </a:ln>
        </p:spPr>
        <p:txBody>
          <a:bodyPr wrap="square" rtlCol="0">
            <a:spAutoFit/>
          </a:bodyPr>
          <a:lstStyle/>
          <a:p>
            <a:r>
              <a:rPr lang="en-US" i="1" dirty="0" smtClean="0"/>
              <a:t>For training purposes, we will proceed assuming that the AVT transcribed the data for you.  </a:t>
            </a:r>
          </a:p>
          <a:p>
            <a:r>
              <a:rPr lang="en-US" i="1" dirty="0" smtClean="0"/>
              <a:t>To cover start-to-finish data entry click on the Home button in the upper right corner and select “AVT Role Trainer” .  </a:t>
            </a:r>
          </a:p>
          <a:p>
            <a:r>
              <a:rPr lang="en-US" i="1" dirty="0" smtClean="0"/>
              <a:t>Once the preliminary studies are entered, proceed IAW the next slide.</a:t>
            </a:r>
            <a:endParaRPr lang="en-US" i="1" dirty="0"/>
          </a:p>
        </p:txBody>
      </p:sp>
      <p:sp>
        <p:nvSpPr>
          <p:cNvPr id="11" name="Action Button: Home 10">
            <a:hlinkClick r:id="rId3" action="ppaction://hlinksldjump" highlightClick="1"/>
          </p:cNvPr>
          <p:cNvSpPr/>
          <p:nvPr/>
        </p:nvSpPr>
        <p:spPr>
          <a:xfrm>
            <a:off x="8610600" y="0"/>
            <a:ext cx="533400" cy="457200"/>
          </a:xfrm>
          <a:prstGeom prst="actionButtonHome">
            <a:avLst/>
          </a:prstGeom>
          <a:solidFill>
            <a:srgbClr val="92D05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3" presetClass="exit" presetSubtype="10" fill="hold" grpId="0" nodeType="withEffect">
                                  <p:stCondLst>
                                    <p:cond delay="0"/>
                                  </p:stCondLst>
                                  <p:childTnLst>
                                    <p:animEffect transition="out" filter="blinds(horizontal)">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par>
                                <p:cTn id="11" presetID="3" presetClass="exit" presetSubtype="10" fill="hold" nodeType="withEffect">
                                  <p:stCondLst>
                                    <p:cond delay="0"/>
                                  </p:stCondLst>
                                  <p:childTnLst>
                                    <p:animEffect transition="out" filter="blinds(horizontal)">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par>
                                <p:cTn id="14" presetID="3" presetClass="entr" presetSubtype="1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linds(horizontal)">
                                      <p:cBhvr>
                                        <p:cTn id="16" dur="500"/>
                                        <p:tgtEl>
                                          <p:spTgt spid="16"/>
                                        </p:tgtEl>
                                      </p:cBhvr>
                                    </p:animEffect>
                                  </p:childTnLst>
                                </p:cTn>
                              </p:par>
                              <p:par>
                                <p:cTn id="17" presetID="10" presetClass="exit" presetSubtype="0" fill="hold" nodeType="withEffect">
                                  <p:stCondLst>
                                    <p:cond delay="0"/>
                                  </p:stCondLst>
                                  <p:childTnLst>
                                    <p:animEffect transition="out" filter="fade">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Submitting Exams to NAMI, cont…</a:t>
            </a:r>
            <a:endParaRPr lang="en-US" dirty="0"/>
          </a:p>
        </p:txBody>
      </p:sp>
      <p:pic>
        <p:nvPicPr>
          <p:cNvPr id="4099" name="Picture 3"/>
          <p:cNvPicPr>
            <a:picLocks noChangeAspect="1" noChangeArrowheads="1"/>
          </p:cNvPicPr>
          <p:nvPr/>
        </p:nvPicPr>
        <p:blipFill>
          <a:blip r:embed="rId3" cstate="print"/>
          <a:srcRect l="50000"/>
          <a:stretch>
            <a:fillRect/>
          </a:stretch>
        </p:blipFill>
        <p:spPr bwMode="auto">
          <a:xfrm>
            <a:off x="0" y="914400"/>
            <a:ext cx="9144000" cy="5943600"/>
          </a:xfrm>
          <a:prstGeom prst="rect">
            <a:avLst/>
          </a:prstGeom>
          <a:noFill/>
          <a:ln w="9525">
            <a:noFill/>
            <a:miter lim="800000"/>
            <a:headEnd/>
            <a:tailEnd/>
          </a:ln>
        </p:spPr>
      </p:pic>
      <p:sp>
        <p:nvSpPr>
          <p:cNvPr id="6" name="TextBox 5"/>
          <p:cNvSpPr txBox="1"/>
          <p:nvPr/>
        </p:nvSpPr>
        <p:spPr>
          <a:xfrm>
            <a:off x="2895600" y="5334000"/>
            <a:ext cx="4343400" cy="646331"/>
          </a:xfrm>
          <a:prstGeom prst="rect">
            <a:avLst/>
          </a:prstGeom>
          <a:solidFill>
            <a:schemeClr val="tx2">
              <a:lumMod val="20000"/>
              <a:lumOff val="80000"/>
            </a:schemeClr>
          </a:solidFill>
          <a:ln>
            <a:solidFill>
              <a:schemeClr val="tx1"/>
            </a:solidFill>
          </a:ln>
        </p:spPr>
        <p:txBody>
          <a:bodyPr wrap="square" rtlCol="0">
            <a:spAutoFit/>
          </a:bodyPr>
          <a:lstStyle/>
          <a:p>
            <a:r>
              <a:rPr lang="en-US" dirty="0" smtClean="0"/>
              <a:t>In this example, the patient passes standards preloaded into AERO.  </a:t>
            </a:r>
            <a:endParaRPr lang="en-US" dirty="0"/>
          </a:p>
        </p:txBody>
      </p:sp>
      <p:sp>
        <p:nvSpPr>
          <p:cNvPr id="7" name="TextBox 6"/>
          <p:cNvSpPr txBox="1"/>
          <p:nvPr/>
        </p:nvSpPr>
        <p:spPr>
          <a:xfrm>
            <a:off x="914400" y="2895600"/>
            <a:ext cx="4876800" cy="923330"/>
          </a:xfrm>
          <a:prstGeom prst="rect">
            <a:avLst/>
          </a:prstGeom>
          <a:solidFill>
            <a:schemeClr val="tx2">
              <a:lumMod val="20000"/>
              <a:lumOff val="80000"/>
            </a:schemeClr>
          </a:solidFill>
          <a:ln>
            <a:solidFill>
              <a:schemeClr val="tx1"/>
            </a:solidFill>
          </a:ln>
        </p:spPr>
        <p:txBody>
          <a:bodyPr wrap="square" rtlCol="0">
            <a:spAutoFit/>
          </a:bodyPr>
          <a:lstStyle/>
          <a:p>
            <a:r>
              <a:rPr lang="en-US" dirty="0" smtClean="0"/>
              <a:t>Of course, you will want to review the data entered by your AVT.  Do so by clicking on the DD2807 and DD2808.</a:t>
            </a:r>
            <a:endParaRPr lang="en-US" dirty="0"/>
          </a:p>
        </p:txBody>
      </p:sp>
      <p:sp>
        <p:nvSpPr>
          <p:cNvPr id="8" name="TextBox 7"/>
          <p:cNvSpPr txBox="1"/>
          <p:nvPr/>
        </p:nvSpPr>
        <p:spPr>
          <a:xfrm>
            <a:off x="1524000" y="4267200"/>
            <a:ext cx="3962400" cy="1200329"/>
          </a:xfrm>
          <a:prstGeom prst="rect">
            <a:avLst/>
          </a:prstGeom>
          <a:solidFill>
            <a:schemeClr val="tx2">
              <a:lumMod val="20000"/>
              <a:lumOff val="80000"/>
            </a:schemeClr>
          </a:solidFill>
          <a:ln>
            <a:solidFill>
              <a:schemeClr val="tx1"/>
            </a:solidFill>
          </a:ln>
        </p:spPr>
        <p:txBody>
          <a:bodyPr wrap="square" rtlCol="0">
            <a:spAutoFit/>
          </a:bodyPr>
          <a:lstStyle/>
          <a:p>
            <a:r>
              <a:rPr lang="en-US" dirty="0" smtClean="0"/>
              <a:t>At this time, if you have any clinical notes or other supporting documents, you can upload a PDF version of them here</a:t>
            </a:r>
            <a:endParaRPr lang="en-US" dirty="0"/>
          </a:p>
        </p:txBody>
      </p:sp>
      <p:pic>
        <p:nvPicPr>
          <p:cNvPr id="4100" name="Picture 4"/>
          <p:cNvPicPr>
            <a:picLocks noChangeAspect="1" noChangeArrowheads="1"/>
          </p:cNvPicPr>
          <p:nvPr/>
        </p:nvPicPr>
        <p:blipFill>
          <a:blip r:embed="rId4" cstate="print"/>
          <a:srcRect l="59766" t="52083" r="18359" b="30209"/>
          <a:stretch>
            <a:fillRect/>
          </a:stretch>
        </p:blipFill>
        <p:spPr bwMode="auto">
          <a:xfrm>
            <a:off x="1524000" y="3962400"/>
            <a:ext cx="4267200" cy="1143000"/>
          </a:xfrm>
          <a:prstGeom prst="rect">
            <a:avLst/>
          </a:prstGeom>
          <a:noFill/>
          <a:ln w="9525">
            <a:noFill/>
            <a:miter lim="800000"/>
            <a:headEnd/>
            <a:tailEnd/>
          </a:ln>
        </p:spPr>
      </p:pic>
      <p:sp>
        <p:nvSpPr>
          <p:cNvPr id="11" name="TextBox 10"/>
          <p:cNvSpPr txBox="1"/>
          <p:nvPr/>
        </p:nvSpPr>
        <p:spPr>
          <a:xfrm>
            <a:off x="5943600" y="3962400"/>
            <a:ext cx="2971800" cy="2308324"/>
          </a:xfrm>
          <a:prstGeom prst="rect">
            <a:avLst/>
          </a:prstGeom>
          <a:solidFill>
            <a:schemeClr val="tx2">
              <a:lumMod val="20000"/>
              <a:lumOff val="80000"/>
            </a:schemeClr>
          </a:solidFill>
          <a:ln>
            <a:solidFill>
              <a:schemeClr val="tx1"/>
            </a:solidFill>
          </a:ln>
        </p:spPr>
        <p:txBody>
          <a:bodyPr wrap="square" rtlCol="0">
            <a:spAutoFit/>
          </a:bodyPr>
          <a:lstStyle/>
          <a:p>
            <a:r>
              <a:rPr lang="en-US" dirty="0" smtClean="0"/>
              <a:t>Final step after checking that everything is accurate and you are ready to submit, is to select the “Flow Type” as appropriate, then Click the “Submit” button.  Doing this will step you back to the Patient Search screen.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grpId="1" nodeType="clickEffect">
                                  <p:stCondLst>
                                    <p:cond delay="0"/>
                                  </p:stCondLst>
                                  <p:childTnLst>
                                    <p:animEffect transition="out" filter="blinds(horizontal)">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3"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4100"/>
                                        </p:tgtEl>
                                        <p:attrNameLst>
                                          <p:attrName>style.visibility</p:attrName>
                                        </p:attrNameLst>
                                      </p:cBhvr>
                                      <p:to>
                                        <p:strVal val="visible"/>
                                      </p:to>
                                    </p:set>
                                    <p:animEffect transition="in" filter="fade">
                                      <p:cBhvr>
                                        <p:cTn id="23" dur="500"/>
                                        <p:tgtEl>
                                          <p:spTgt spid="4100"/>
                                        </p:tgtEl>
                                      </p:cBhvr>
                                    </p:animEffect>
                                    <p:anim calcmode="lin" valueType="num">
                                      <p:cBhvr>
                                        <p:cTn id="24" dur="500" fill="hold"/>
                                        <p:tgtEl>
                                          <p:spTgt spid="4100"/>
                                        </p:tgtEl>
                                        <p:attrNameLst>
                                          <p:attrName>ppt_x</p:attrName>
                                        </p:attrNameLst>
                                      </p:cBhvr>
                                      <p:tavLst>
                                        <p:tav tm="0">
                                          <p:val>
                                            <p:strVal val="#ppt_x"/>
                                          </p:val>
                                        </p:tav>
                                        <p:tav tm="100000">
                                          <p:val>
                                            <p:strVal val="#ppt_x"/>
                                          </p:val>
                                        </p:tav>
                                      </p:tavLst>
                                    </p:anim>
                                    <p:anim calcmode="lin" valueType="num">
                                      <p:cBhvr>
                                        <p:cTn id="25" dur="500" fill="hold"/>
                                        <p:tgtEl>
                                          <p:spTgt spid="4100"/>
                                        </p:tgtEl>
                                        <p:attrNameLst>
                                          <p:attrName>ppt_y</p:attrName>
                                        </p:attrNameLst>
                                      </p:cBhvr>
                                      <p:tavLst>
                                        <p:tav tm="0">
                                          <p:val>
                                            <p:strVal val="#ppt_y-.1"/>
                                          </p:val>
                                        </p:tav>
                                        <p:tav tm="100000">
                                          <p:val>
                                            <p:strVal val="#ppt_y"/>
                                          </p:val>
                                        </p:tav>
                                      </p:tavLst>
                                    </p:anim>
                                  </p:childTnLst>
                                </p:cTn>
                              </p:par>
                              <p:par>
                                <p:cTn id="26" presetID="3" presetClass="entr" presetSubtype="1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linds(horizontal)">
                                      <p:cBhvr>
                                        <p:cTn id="28" dur="500"/>
                                        <p:tgtEl>
                                          <p:spTgt spid="11"/>
                                        </p:tgtEl>
                                      </p:cBhvr>
                                    </p:animEffect>
                                  </p:childTnLst>
                                </p:cTn>
                              </p:par>
                              <p:par>
                                <p:cTn id="29" presetID="3" presetClass="exit" presetSubtype="10" fill="hold" grpId="1" nodeType="withEffect">
                                  <p:stCondLst>
                                    <p:cond delay="0"/>
                                  </p:stCondLst>
                                  <p:childTnLst>
                                    <p:animEffect transition="out" filter="blinds(horizontal)">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8" grpId="0" animBg="1"/>
      <p:bldP spid="8" grpId="1"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t>Submitting Exams to NAMI, cont…</a:t>
            </a:r>
            <a:endParaRPr lang="en-US" b="1" dirty="0"/>
          </a:p>
        </p:txBody>
      </p:sp>
      <p:sp>
        <p:nvSpPr>
          <p:cNvPr id="3" name="Content Placeholder 2"/>
          <p:cNvSpPr>
            <a:spLocks noGrp="1"/>
          </p:cNvSpPr>
          <p:nvPr>
            <p:ph idx="1"/>
          </p:nvPr>
        </p:nvSpPr>
        <p:spPr>
          <a:xfrm>
            <a:off x="457200" y="1219200"/>
            <a:ext cx="8229600" cy="5486400"/>
          </a:xfrm>
        </p:spPr>
        <p:txBody>
          <a:bodyPr>
            <a:normAutofit/>
          </a:bodyPr>
          <a:lstStyle/>
          <a:p>
            <a:r>
              <a:rPr lang="en-US" dirty="0" smtClean="0"/>
              <a:t>Once the exam is submitted, and you are on the Patient Search screen, reenter the patient’s SSN.</a:t>
            </a:r>
          </a:p>
          <a:p>
            <a:r>
              <a:rPr lang="en-US" dirty="0" smtClean="0"/>
              <a:t>You will see a list of all exams pending and approved for your patient.  Select the one you just submitted.</a:t>
            </a:r>
          </a:p>
          <a:p>
            <a:r>
              <a:rPr lang="en-US" dirty="0" smtClean="0"/>
              <a:t>On the LEFT side of the screen, you will see new options to “2807 Print” and “2808 Print”</a:t>
            </a:r>
          </a:p>
          <a:p>
            <a:r>
              <a:rPr lang="en-US" dirty="0" smtClean="0"/>
              <a:t>The print option will only be available after submitting the exam to NAMI!</a:t>
            </a:r>
            <a:endParaRPr lang="en-US" dirty="0"/>
          </a:p>
        </p:txBody>
      </p:sp>
      <p:sp>
        <p:nvSpPr>
          <p:cNvPr id="4" name="Action Button: Home 3">
            <a:hlinkClick r:id="rId2" action="ppaction://hlinksldjump" highlightClick="1"/>
          </p:cNvPr>
          <p:cNvSpPr/>
          <p:nvPr/>
        </p:nvSpPr>
        <p:spPr>
          <a:xfrm>
            <a:off x="8229600" y="6248400"/>
            <a:ext cx="533400" cy="457200"/>
          </a:xfrm>
          <a:prstGeom prst="actionButtonHome">
            <a:avLst/>
          </a:prstGeom>
          <a:solidFill>
            <a:srgbClr val="92D05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Click="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u="sng" dirty="0" smtClean="0"/>
              <a:t>Using this Trainer</a:t>
            </a:r>
            <a:endParaRPr lang="en-US" u="sng" dirty="0"/>
          </a:p>
        </p:txBody>
      </p:sp>
      <p:sp>
        <p:nvSpPr>
          <p:cNvPr id="3" name="Content Placeholder 2"/>
          <p:cNvSpPr>
            <a:spLocks noGrp="1"/>
          </p:cNvSpPr>
          <p:nvPr>
            <p:ph idx="1"/>
          </p:nvPr>
        </p:nvSpPr>
        <p:spPr>
          <a:xfrm>
            <a:off x="457200" y="1219200"/>
            <a:ext cx="8229600" cy="5638800"/>
          </a:xfrm>
        </p:spPr>
        <p:txBody>
          <a:bodyPr>
            <a:normAutofit fontScale="85000" lnSpcReduction="10000"/>
          </a:bodyPr>
          <a:lstStyle/>
          <a:p>
            <a:r>
              <a:rPr lang="en-US" dirty="0" smtClean="0"/>
              <a:t>Advance slides WITH MOUSE CLICKS ONLY.  If you use forward/ back keyboard buttons, space bar, or any other method of navigating the slides, the information presented here will not flow correctly and will be confusing.</a:t>
            </a:r>
          </a:p>
          <a:p>
            <a:r>
              <a:rPr lang="en-US" dirty="0" smtClean="0"/>
              <a:t>This trainer is designed to be interactive.</a:t>
            </a:r>
          </a:p>
          <a:p>
            <a:r>
              <a:rPr lang="en-US" dirty="0" smtClean="0"/>
              <a:t>Look for the </a:t>
            </a:r>
            <a:r>
              <a:rPr lang="en-US" dirty="0" smtClean="0">
                <a:solidFill>
                  <a:srgbClr val="C00000"/>
                </a:solidFill>
              </a:rPr>
              <a:t>Red</a:t>
            </a:r>
            <a:r>
              <a:rPr lang="en-US" dirty="0" smtClean="0"/>
              <a:t> text for prompts on how to proceed.</a:t>
            </a:r>
          </a:p>
          <a:p>
            <a:r>
              <a:rPr lang="en-US" dirty="0" smtClean="0"/>
              <a:t>Most slides can be forwarded with mouse click.  However, look for the buttons:     </a:t>
            </a:r>
          </a:p>
          <a:p>
            <a:endParaRPr lang="en-US" dirty="0" smtClean="0"/>
          </a:p>
          <a:p>
            <a:pPr>
              <a:buNone/>
            </a:pPr>
            <a:r>
              <a:rPr lang="en-US" dirty="0" smtClean="0"/>
              <a:t>     </a:t>
            </a:r>
          </a:p>
          <a:p>
            <a:pPr>
              <a:buNone/>
            </a:pPr>
            <a:r>
              <a:rPr lang="en-US" dirty="0" smtClean="0"/>
              <a:t>     for prompts on how to proceed and flow from one training topic to another.</a:t>
            </a:r>
            <a:endParaRPr lang="en-US" dirty="0"/>
          </a:p>
        </p:txBody>
      </p:sp>
      <p:sp>
        <p:nvSpPr>
          <p:cNvPr id="4" name="Action Button: Forward or Next 3">
            <a:hlinkClick r:id="" action="ppaction://noaction" highlightClick="1"/>
          </p:cNvPr>
          <p:cNvSpPr/>
          <p:nvPr/>
        </p:nvSpPr>
        <p:spPr>
          <a:xfrm>
            <a:off x="990600" y="4953000"/>
            <a:ext cx="533400" cy="5334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ction Button: Home 4">
            <a:hlinkClick r:id="" action="ppaction://noaction" highlightClick="1"/>
          </p:cNvPr>
          <p:cNvSpPr/>
          <p:nvPr/>
        </p:nvSpPr>
        <p:spPr>
          <a:xfrm>
            <a:off x="4038600" y="4953000"/>
            <a:ext cx="609600" cy="53340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ction Button: Home 5">
            <a:hlinkClick r:id="" action="ppaction://noaction" highlightClick="1"/>
          </p:cNvPr>
          <p:cNvSpPr/>
          <p:nvPr/>
        </p:nvSpPr>
        <p:spPr>
          <a:xfrm>
            <a:off x="6934200" y="4953000"/>
            <a:ext cx="685800" cy="609600"/>
          </a:xfrm>
          <a:prstGeom prst="actionButtonHom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Creating an AMS</a:t>
            </a:r>
            <a:endParaRPr lang="en-US" dirty="0"/>
          </a:p>
        </p:txBody>
      </p:sp>
      <p:sp>
        <p:nvSpPr>
          <p:cNvPr id="5" name="TextBox 4"/>
          <p:cNvSpPr txBox="1"/>
          <p:nvPr/>
        </p:nvSpPr>
        <p:spPr>
          <a:xfrm>
            <a:off x="457200" y="1447800"/>
            <a:ext cx="8077200" cy="5663089"/>
          </a:xfrm>
          <a:prstGeom prst="rect">
            <a:avLst/>
          </a:prstGeom>
          <a:noFill/>
        </p:spPr>
        <p:txBody>
          <a:bodyPr wrap="square" rtlCol="0">
            <a:spAutoFit/>
          </a:bodyPr>
          <a:lstStyle/>
          <a:p>
            <a:pPr algn="ctr"/>
            <a:r>
              <a:rPr lang="en-US" sz="2000" u="sng" dirty="0" smtClean="0"/>
              <a:t>Some notes on AMS business practices</a:t>
            </a:r>
          </a:p>
          <a:p>
            <a:pPr algn="ctr"/>
            <a:endParaRPr lang="en-US" dirty="0" smtClean="0"/>
          </a:p>
          <a:p>
            <a:r>
              <a:rPr lang="en-US" dirty="0" smtClean="0"/>
              <a:t>-An Aeromedical Summary in AERO requires that you have a completed exam on file </a:t>
            </a:r>
          </a:p>
          <a:p>
            <a:r>
              <a:rPr lang="en-US" dirty="0" smtClean="0"/>
              <a:t>  for </a:t>
            </a:r>
            <a:r>
              <a:rPr lang="en-US" b="1" dirty="0" smtClean="0"/>
              <a:t>the same or an earlier date </a:t>
            </a:r>
            <a:r>
              <a:rPr lang="en-US" dirty="0" smtClean="0"/>
              <a:t>as the AMS you are submitting.  </a:t>
            </a:r>
          </a:p>
          <a:p>
            <a:endParaRPr lang="en-US" dirty="0" smtClean="0"/>
          </a:p>
          <a:p>
            <a:r>
              <a:rPr lang="en-US" dirty="0" smtClean="0"/>
              <a:t>-THIS IS VERY IMPORTANT to keep in mind when submitting AMS, as you will not be</a:t>
            </a:r>
          </a:p>
          <a:p>
            <a:r>
              <a:rPr lang="en-US" dirty="0" smtClean="0"/>
              <a:t>  able to submit an AMS without linking it to a Physical Exam on file.</a:t>
            </a:r>
          </a:p>
          <a:p>
            <a:endParaRPr lang="en-US" dirty="0" smtClean="0"/>
          </a:p>
          <a:p>
            <a:r>
              <a:rPr lang="en-US" dirty="0" smtClean="0"/>
              <a:t>-THE GOOD NEW IS, the exam you link the AMS to can be a short flight; does not </a:t>
            </a:r>
          </a:p>
          <a:p>
            <a:r>
              <a:rPr lang="en-US" dirty="0" smtClean="0"/>
              <a:t>  have to be a complete DD2808/DD2807 exam.</a:t>
            </a:r>
          </a:p>
          <a:p>
            <a:endParaRPr lang="en-US" dirty="0" smtClean="0"/>
          </a:p>
          <a:p>
            <a:r>
              <a:rPr lang="en-US" dirty="0" smtClean="0"/>
              <a:t>-The actual AMS module is fairly comprehensive, with straight-forward fill in the </a:t>
            </a:r>
          </a:p>
          <a:p>
            <a:r>
              <a:rPr lang="en-US" dirty="0" smtClean="0"/>
              <a:t>  blanks.</a:t>
            </a:r>
          </a:p>
          <a:p>
            <a:endParaRPr lang="en-US" dirty="0" smtClean="0"/>
          </a:p>
          <a:p>
            <a:endParaRPr lang="en-US" dirty="0" smtClean="0"/>
          </a:p>
          <a:p>
            <a:endParaRPr lang="en-US" dirty="0" smtClean="0"/>
          </a:p>
          <a:p>
            <a:endParaRPr lang="en-US" dirty="0" smtClean="0"/>
          </a:p>
          <a:p>
            <a:pPr algn="ctr"/>
            <a:r>
              <a:rPr lang="en-US" sz="1200" dirty="0" smtClean="0"/>
              <a:t>***keep in mind that the standards above are only guidance in regards to navigating the AERO system.  None of the above is intended to be taken as NAMI or BUMED policy.  For clarification on policy, refer to the ARWG and MMD found on the </a:t>
            </a:r>
            <a:r>
              <a:rPr lang="en-US" sz="1200" dirty="0" smtClean="0">
                <a:hlinkClick r:id="rId2"/>
              </a:rPr>
              <a:t>NAMI web site</a:t>
            </a:r>
            <a:r>
              <a:rPr lang="en-US" sz="1200" dirty="0" smtClean="0"/>
              <a:t>.***</a:t>
            </a:r>
          </a:p>
          <a:p>
            <a:endParaRPr lang="en-US" dirty="0"/>
          </a:p>
        </p:txBody>
      </p:sp>
      <p:sp>
        <p:nvSpPr>
          <p:cNvPr id="4" name="Down Arrow 3"/>
          <p:cNvSpPr/>
          <p:nvPr/>
        </p:nvSpPr>
        <p:spPr>
          <a:xfrm rot="19705827">
            <a:off x="3150129" y="-1672101"/>
            <a:ext cx="316595" cy="1061850"/>
          </a:xfrm>
          <a:prstGeom prst="downArrow">
            <a:avLst/>
          </a:prstGeom>
          <a:solidFill>
            <a:srgbClr val="FFFF00"/>
          </a:solidFill>
          <a:ln>
            <a:solidFill>
              <a:srgbClr val="FF0000"/>
            </a:solidFill>
          </a:ln>
          <a:effectLst>
            <a:glow rad="139700">
              <a:schemeClr val="accent2">
                <a:satMod val="175000"/>
                <a:alpha val="40000"/>
              </a:schemeClr>
            </a:glow>
          </a:effectLst>
          <a:scene3d>
            <a:camera prst="perspectiveContrastingRightFacing"/>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rot="2381536">
            <a:off x="6210810" y="-1812023"/>
            <a:ext cx="232326" cy="1159258"/>
          </a:xfrm>
          <a:prstGeom prst="downArrow">
            <a:avLst/>
          </a:prstGeom>
          <a:solidFill>
            <a:srgbClr val="FF0000"/>
          </a:solidFill>
          <a:ln>
            <a:solidFill>
              <a:srgbClr val="FFFF00"/>
            </a:solidFill>
          </a:ln>
          <a:effectLst>
            <a:glow rad="228600">
              <a:schemeClr val="accent3">
                <a:satMod val="175000"/>
                <a:alpha val="40000"/>
              </a:schemeClr>
            </a:glow>
          </a:effectLst>
          <a:scene3d>
            <a:camera prst="isometricRightUp"/>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3159 -0.00047 C 0.03819 0.0081 0.04184 0.01412 0.04479 0.02546 C 0.04409 0.03333 0.04409 0.0412 0.04253 0.04884 C 0.03767 0.07245 -0.00174 0.0787 -0.01407 0.08055 C -0.04862 0.08541 -0.07761 0.08773 -0.11407 0.08935 C -0.12205 0.09282 -0.13004 0.09699 -0.13785 0.10115 C -0.14514 0.10463 -0.15955 0.1125 -0.15955 0.11273 C -0.16841 0.12384 -0.1816 0.12986 -0.19219 0.13889 C -0.1974 0.14305 -0.20278 0.14745 -0.20747 0.15301 C -0.21216 0.15879 -0.21493 0.16689 -0.22049 0.1706 C -0.23473 0.18009 -0.22657 0.17314 -0.24219 0.19375 C -0.25087 0.20532 -0.254 0.21944 -0.26181 0.23148 C -0.26441 0.23564 -0.26789 0.23889 -0.27049 0.24305 C -0.27379 0.24838 -0.27917 0.26041 -0.27917 0.26064 C -0.27987 0.26435 -0.28004 0.26851 -0.28143 0.27199 C -0.28386 0.27824 -0.29011 0.28935 -0.29011 0.28958 C -0.29271 0.30023 -0.29757 0.30833 -0.30087 0.31828 C -0.30278 0.32384 -0.30382 0.32986 -0.30521 0.33564 C -0.30591 0.33865 -0.30747 0.34444 -0.30747 0.34467 C -0.30487 0.44884 -0.32848 0.43726 -0.27917 0.43726 " pathEditMode="relative" rAng="0" ptsTypes="fffffffffffffffffffA">
                                      <p:cBhvr>
                                        <p:cTn id="6" dur="2000" fill="hold"/>
                                        <p:tgtEl>
                                          <p:spTgt spid="4"/>
                                        </p:tgtEl>
                                        <p:attrNameLst>
                                          <p:attrName>ppt_x</p:attrName>
                                          <p:attrName>ppt_y</p:attrName>
                                        </p:attrNameLst>
                                      </p:cBhvr>
                                      <p:rCtr x="-173" y="225"/>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2.77778E-7 -3.7037E-7 C -0.02309 0.01296 -0.03628 0.01921 -0.06198 0.02269 C -0.06823 0.025 -0.0717 0.02407 -0.07639 0.03241 C -0.07795 0.03495 -0.07847 0.03935 -0.08003 0.04213 C -0.08819 0.05509 -0.09983 0.06759 -0.10903 0.07778 C -0.12309 0.09329 -0.11007 0.07732 -0.12187 0.0875 C -0.125 0.09051 -0.12795 0.09375 -0.1309 0.09722 C -0.13281 0.09931 -0.13437 0.10185 -0.13628 0.1037 C -0.15035 0.11597 -0.16337 0.13032 -0.17639 0.14583 C -0.18559 0.15671 -0.18698 0.17847 -0.19809 0.18449 C -0.20121 0.18982 -0.20417 0.19537 -0.20729 0.20069 C -0.21354 0.21181 -0.21128 0.21968 -0.21996 0.23009 C -0.22187 0.2463 -0.22552 0.25671 -0.22899 0.27222 C -0.23246 0.30394 -0.23594 0.32384 -0.22187 0.34977 C -0.21823 0.36852 -0.20955 0.37477 -0.19983 0.37917 C -0.17969 0.375 -0.18472 0.38264 -0.18003 0.35625 C -0.18056 0.34769 -0.18003 0.33843 -0.18177 0.33032 C -0.18264 0.32685 -0.18524 0.32569 -0.18733 0.32384 C -0.19253 0.31921 -0.19792 0.31435 -0.20347 0.31111 C -0.21458 0.29213 -0.22448 0.30255 -0.24167 0.30463 C -0.25365 0.31134 -0.24028 0.30324 -0.25451 0.31412 C -0.26354 0.32107 -0.27396 0.32454 -0.28351 0.33032 C -0.28733 0.34074 -0.29045 0.3463 -0.29618 0.35324 C -0.29878 0.36597 -0.30174 0.37269 -0.30712 0.38218 C -0.31042 0.39954 -0.30781 0.38889 -0.31632 0.41134 C -0.31736 0.41482 -0.31996 0.4213 -0.31996 0.42153 C -0.32309 0.43889 -0.3158 0.47963 -0.32517 0.47963 " pathEditMode="relative" rAng="0" ptsTypes="ffffffffffffffffffffffffffA">
                                      <p:cBhvr>
                                        <p:cTn id="10" dur="2000" fill="hold"/>
                                        <p:tgtEl>
                                          <p:spTgt spid="6"/>
                                        </p:tgtEl>
                                        <p:attrNameLst>
                                          <p:attrName>ppt_x</p:attrName>
                                          <p:attrName>ppt_y</p:attrName>
                                        </p:attrNameLst>
                                      </p:cBhvr>
                                      <p:rCtr x="-163" y="2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Creating an AMS, cont…</a:t>
            </a:r>
            <a:endParaRPr lang="en-US" dirty="0"/>
          </a:p>
        </p:txBody>
      </p:sp>
      <p:pic>
        <p:nvPicPr>
          <p:cNvPr id="6146" name="Picture 2"/>
          <p:cNvPicPr>
            <a:picLocks noChangeAspect="1" noChangeArrowheads="1"/>
          </p:cNvPicPr>
          <p:nvPr/>
        </p:nvPicPr>
        <p:blipFill>
          <a:blip r:embed="rId2" cstate="print"/>
          <a:srcRect l="50000"/>
          <a:stretch>
            <a:fillRect/>
          </a:stretch>
        </p:blipFill>
        <p:spPr bwMode="auto">
          <a:xfrm>
            <a:off x="0" y="990600"/>
            <a:ext cx="9144000" cy="5867400"/>
          </a:xfrm>
          <a:prstGeom prst="rect">
            <a:avLst/>
          </a:prstGeom>
          <a:noFill/>
          <a:ln w="9525">
            <a:noFill/>
            <a:miter lim="800000"/>
            <a:headEnd/>
            <a:tailEnd/>
          </a:ln>
        </p:spPr>
      </p:pic>
      <p:sp>
        <p:nvSpPr>
          <p:cNvPr id="5" name="TextBox 4"/>
          <p:cNvSpPr txBox="1"/>
          <p:nvPr/>
        </p:nvSpPr>
        <p:spPr>
          <a:xfrm>
            <a:off x="1828800" y="5181600"/>
            <a:ext cx="5193986" cy="646331"/>
          </a:xfrm>
          <a:prstGeom prst="rect">
            <a:avLst/>
          </a:prstGeom>
          <a:solidFill>
            <a:schemeClr val="tx2">
              <a:lumMod val="20000"/>
              <a:lumOff val="80000"/>
            </a:schemeClr>
          </a:solidFill>
          <a:ln>
            <a:solidFill>
              <a:schemeClr val="tx1"/>
            </a:solidFill>
          </a:ln>
        </p:spPr>
        <p:txBody>
          <a:bodyPr wrap="none" rtlCol="0">
            <a:spAutoFit/>
          </a:bodyPr>
          <a:lstStyle/>
          <a:p>
            <a:r>
              <a:rPr lang="en-US" dirty="0" smtClean="0"/>
              <a:t>From the Patient Home page, click on New Encounter</a:t>
            </a:r>
          </a:p>
          <a:p>
            <a:r>
              <a:rPr lang="en-US" i="1" dirty="0" smtClean="0">
                <a:solidFill>
                  <a:srgbClr val="C00000"/>
                </a:solidFill>
              </a:rPr>
              <a:t>(Click New Encounter to Continue)</a:t>
            </a:r>
            <a:endParaRPr lang="en-US" i="1" dirty="0">
              <a:solidFill>
                <a:srgbClr val="C00000"/>
              </a:solidFill>
            </a:endParaRPr>
          </a:p>
        </p:txBody>
      </p:sp>
      <p:cxnSp>
        <p:nvCxnSpPr>
          <p:cNvPr id="7" name="Straight Arrow Connector 6"/>
          <p:cNvCxnSpPr>
            <a:stCxn id="5" idx="1"/>
          </p:cNvCxnSpPr>
          <p:nvPr/>
        </p:nvCxnSpPr>
        <p:spPr>
          <a:xfrm rot="10800000">
            <a:off x="1219200" y="4419600"/>
            <a:ext cx="609600" cy="108516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8" name="Rectangle 7">
            <a:hlinkClick r:id="" action="ppaction://hlinkshowjump?jump=nextslide"/>
          </p:cNvPr>
          <p:cNvSpPr/>
          <p:nvPr/>
        </p:nvSpPr>
        <p:spPr>
          <a:xfrm>
            <a:off x="0" y="4343400"/>
            <a:ext cx="1524000" cy="228600"/>
          </a:xfrm>
          <a:prstGeom prst="rect">
            <a:avLst/>
          </a:prstGeom>
          <a:solidFill>
            <a:schemeClr val="bg1">
              <a:lumMod val="75000"/>
              <a:alpha val="31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Click="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t>Creating an AMS, cont…</a:t>
            </a:r>
            <a:endParaRPr lang="en-US" dirty="0"/>
          </a:p>
        </p:txBody>
      </p:sp>
      <p:pic>
        <p:nvPicPr>
          <p:cNvPr id="7170" name="Picture 2"/>
          <p:cNvPicPr>
            <a:picLocks noChangeAspect="1" noChangeArrowheads="1"/>
          </p:cNvPicPr>
          <p:nvPr/>
        </p:nvPicPr>
        <p:blipFill>
          <a:blip r:embed="rId2" cstate="print"/>
          <a:srcRect l="50000"/>
          <a:stretch>
            <a:fillRect/>
          </a:stretch>
        </p:blipFill>
        <p:spPr bwMode="auto">
          <a:xfrm>
            <a:off x="0" y="1143000"/>
            <a:ext cx="9144000" cy="5715000"/>
          </a:xfrm>
          <a:prstGeom prst="rect">
            <a:avLst/>
          </a:prstGeom>
          <a:noFill/>
          <a:ln w="9525">
            <a:noFill/>
            <a:miter lim="800000"/>
            <a:headEnd/>
            <a:tailEnd/>
          </a:ln>
        </p:spPr>
      </p:pic>
      <p:sp>
        <p:nvSpPr>
          <p:cNvPr id="5" name="TextBox 4"/>
          <p:cNvSpPr txBox="1"/>
          <p:nvPr/>
        </p:nvSpPr>
        <p:spPr>
          <a:xfrm>
            <a:off x="1828800" y="3505200"/>
            <a:ext cx="2628027" cy="369332"/>
          </a:xfrm>
          <a:prstGeom prst="rect">
            <a:avLst/>
          </a:prstGeom>
          <a:solidFill>
            <a:schemeClr val="bg1"/>
          </a:solidFill>
          <a:ln>
            <a:solidFill>
              <a:schemeClr val="tx1"/>
            </a:solidFill>
          </a:ln>
        </p:spPr>
        <p:txBody>
          <a:bodyPr wrap="none" rtlCol="0">
            <a:spAutoFit/>
          </a:bodyPr>
          <a:lstStyle/>
          <a:p>
            <a:r>
              <a:rPr lang="en-US" dirty="0" smtClean="0"/>
              <a:t>Enter the date of the AMS</a:t>
            </a:r>
            <a:endParaRPr lang="en-US" dirty="0"/>
          </a:p>
        </p:txBody>
      </p:sp>
      <p:pic>
        <p:nvPicPr>
          <p:cNvPr id="7171" name="Picture 3"/>
          <p:cNvPicPr>
            <a:picLocks noChangeAspect="1" noChangeArrowheads="1"/>
          </p:cNvPicPr>
          <p:nvPr/>
        </p:nvPicPr>
        <p:blipFill>
          <a:blip r:embed="rId3" cstate="print"/>
          <a:srcRect l="54688" r="18755" b="42708"/>
          <a:stretch>
            <a:fillRect/>
          </a:stretch>
        </p:blipFill>
        <p:spPr bwMode="auto">
          <a:xfrm>
            <a:off x="838200" y="1143000"/>
            <a:ext cx="5105400" cy="3276600"/>
          </a:xfrm>
          <a:prstGeom prst="rect">
            <a:avLst/>
          </a:prstGeom>
          <a:noFill/>
          <a:ln w="9525">
            <a:noFill/>
            <a:miter lim="800000"/>
            <a:headEnd/>
            <a:tailEnd/>
          </a:ln>
        </p:spPr>
      </p:pic>
      <p:sp>
        <p:nvSpPr>
          <p:cNvPr id="7" name="TextBox 6"/>
          <p:cNvSpPr txBox="1"/>
          <p:nvPr/>
        </p:nvSpPr>
        <p:spPr>
          <a:xfrm>
            <a:off x="1752600" y="4495800"/>
            <a:ext cx="6477992" cy="646331"/>
          </a:xfrm>
          <a:prstGeom prst="rect">
            <a:avLst/>
          </a:prstGeom>
          <a:solidFill>
            <a:schemeClr val="tx2">
              <a:lumMod val="20000"/>
              <a:lumOff val="80000"/>
            </a:schemeClr>
          </a:solidFill>
          <a:ln>
            <a:solidFill>
              <a:schemeClr val="tx1"/>
            </a:solidFill>
          </a:ln>
        </p:spPr>
        <p:txBody>
          <a:bodyPr wrap="none" rtlCol="0">
            <a:spAutoFit/>
          </a:bodyPr>
          <a:lstStyle/>
          <a:p>
            <a:r>
              <a:rPr lang="en-US" dirty="0" smtClean="0"/>
              <a:t>Choose Aero-Medical Summary for all classes, as the Physical Class,</a:t>
            </a:r>
          </a:p>
          <a:p>
            <a:r>
              <a:rPr lang="en-US" dirty="0" smtClean="0"/>
              <a:t>Then click “Create New Encounter”</a:t>
            </a:r>
            <a:endParaRPr lang="en-US" dirty="0"/>
          </a:p>
        </p:txBody>
      </p:sp>
      <p:cxnSp>
        <p:nvCxnSpPr>
          <p:cNvPr id="9" name="Straight Arrow Connector 8"/>
          <p:cNvCxnSpPr>
            <a:stCxn id="7" idx="0"/>
          </p:cNvCxnSpPr>
          <p:nvPr/>
        </p:nvCxnSpPr>
        <p:spPr>
          <a:xfrm rot="16200000" flipV="1">
            <a:off x="2686298" y="2190502"/>
            <a:ext cx="3124200" cy="148639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37" presetClass="entr" presetSubtype="0" fill="hold" nodeType="withEffect">
                                  <p:stCondLst>
                                    <p:cond delay="0"/>
                                  </p:stCondLst>
                                  <p:childTnLst>
                                    <p:set>
                                      <p:cBhvr>
                                        <p:cTn id="9" dur="1" fill="hold">
                                          <p:stCondLst>
                                            <p:cond delay="0"/>
                                          </p:stCondLst>
                                        </p:cTn>
                                        <p:tgtEl>
                                          <p:spTgt spid="7171"/>
                                        </p:tgtEl>
                                        <p:attrNameLst>
                                          <p:attrName>style.visibility</p:attrName>
                                        </p:attrNameLst>
                                      </p:cBhvr>
                                      <p:to>
                                        <p:strVal val="visible"/>
                                      </p:to>
                                    </p:set>
                                    <p:animEffect transition="in" filter="fade">
                                      <p:cBhvr>
                                        <p:cTn id="10" dur="1000"/>
                                        <p:tgtEl>
                                          <p:spTgt spid="7171"/>
                                        </p:tgtEl>
                                      </p:cBhvr>
                                    </p:animEffect>
                                    <p:anim calcmode="lin" valueType="num">
                                      <p:cBhvr>
                                        <p:cTn id="11" dur="1000" fill="hold"/>
                                        <p:tgtEl>
                                          <p:spTgt spid="7171"/>
                                        </p:tgtEl>
                                        <p:attrNameLst>
                                          <p:attrName>ppt_x</p:attrName>
                                        </p:attrNameLst>
                                      </p:cBhvr>
                                      <p:tavLst>
                                        <p:tav tm="0">
                                          <p:val>
                                            <p:strVal val="#ppt_x"/>
                                          </p:val>
                                        </p:tav>
                                        <p:tav tm="100000">
                                          <p:val>
                                            <p:strVal val="#ppt_x"/>
                                          </p:val>
                                        </p:tav>
                                      </p:tavLst>
                                    </p:anim>
                                    <p:anim calcmode="lin" valueType="num">
                                      <p:cBhvr>
                                        <p:cTn id="12" dur="900" decel="100000" fill="hold"/>
                                        <p:tgtEl>
                                          <p:spTgt spid="7171"/>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7171"/>
                                        </p:tgtEl>
                                        <p:attrNameLst>
                                          <p:attrName>ppt_y</p:attrName>
                                        </p:attrNameLst>
                                      </p:cBhvr>
                                      <p:tavLst>
                                        <p:tav tm="0">
                                          <p:val>
                                            <p:strVal val="#ppt_y-.03"/>
                                          </p:val>
                                        </p:tav>
                                        <p:tav tm="100000">
                                          <p:val>
                                            <p:strVal val="#ppt_y"/>
                                          </p:val>
                                        </p:tav>
                                      </p:tavLst>
                                    </p:anim>
                                  </p:childTnLst>
                                </p:cTn>
                              </p:par>
                              <p:par>
                                <p:cTn id="14" presetID="4" presetClass="entr" presetSubtype="16"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ox(in)">
                                      <p:cBhvr>
                                        <p:cTn id="16" dur="500"/>
                                        <p:tgtEl>
                                          <p:spTgt spid="7"/>
                                        </p:tgtEl>
                                      </p:cBhvr>
                                    </p:animEffect>
                                  </p:childTnLst>
                                </p:cTn>
                              </p:par>
                            </p:childTnLst>
                          </p:cTn>
                        </p:par>
                        <p:par>
                          <p:cTn id="17" fill="hold">
                            <p:stCondLst>
                              <p:cond delay="1000"/>
                            </p:stCondLst>
                            <p:childTnLst>
                              <p:par>
                                <p:cTn id="18" presetID="9"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dissolv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t>Creating an AMS, cont…</a:t>
            </a:r>
            <a:endParaRPr lang="en-US" dirty="0"/>
          </a:p>
        </p:txBody>
      </p:sp>
      <p:pic>
        <p:nvPicPr>
          <p:cNvPr id="5122" name="Picture 2"/>
          <p:cNvPicPr>
            <a:picLocks noChangeAspect="1" noChangeArrowheads="1"/>
          </p:cNvPicPr>
          <p:nvPr/>
        </p:nvPicPr>
        <p:blipFill>
          <a:blip r:embed="rId2" cstate="print"/>
          <a:srcRect l="50000"/>
          <a:stretch>
            <a:fillRect/>
          </a:stretch>
        </p:blipFill>
        <p:spPr bwMode="auto">
          <a:xfrm>
            <a:off x="0" y="1143000"/>
            <a:ext cx="9144000" cy="5715000"/>
          </a:xfrm>
          <a:prstGeom prst="rect">
            <a:avLst/>
          </a:prstGeom>
          <a:noFill/>
          <a:ln w="9525">
            <a:noFill/>
            <a:miter lim="800000"/>
            <a:headEnd/>
            <a:tailEnd/>
          </a:ln>
        </p:spPr>
      </p:pic>
      <p:sp>
        <p:nvSpPr>
          <p:cNvPr id="7" name="TextBox 6"/>
          <p:cNvSpPr txBox="1"/>
          <p:nvPr/>
        </p:nvSpPr>
        <p:spPr>
          <a:xfrm>
            <a:off x="1066800" y="2590800"/>
            <a:ext cx="7848600" cy="646331"/>
          </a:xfrm>
          <a:prstGeom prst="rect">
            <a:avLst/>
          </a:prstGeom>
          <a:solidFill>
            <a:schemeClr val="tx2">
              <a:lumMod val="20000"/>
              <a:lumOff val="80000"/>
            </a:schemeClr>
          </a:solidFill>
          <a:ln>
            <a:solidFill>
              <a:schemeClr val="tx1"/>
            </a:solidFill>
          </a:ln>
        </p:spPr>
        <p:txBody>
          <a:bodyPr wrap="square" rtlCol="0">
            <a:spAutoFit/>
          </a:bodyPr>
          <a:lstStyle/>
          <a:p>
            <a:r>
              <a:rPr lang="en-US" dirty="0" smtClean="0"/>
              <a:t>Once you have created the AMS, start by clicking on the AMS module under Data Entry.</a:t>
            </a:r>
            <a:endParaRPr lang="en-US" dirty="0"/>
          </a:p>
        </p:txBody>
      </p:sp>
      <p:cxnSp>
        <p:nvCxnSpPr>
          <p:cNvPr id="9" name="Straight Arrow Connector 8"/>
          <p:cNvCxnSpPr/>
          <p:nvPr/>
        </p:nvCxnSpPr>
        <p:spPr>
          <a:xfrm rot="10800000" flipV="1">
            <a:off x="609600" y="3124200"/>
            <a:ext cx="1143000" cy="533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t>Creating an AMS, cont…</a:t>
            </a:r>
            <a:endParaRPr lang="en-US" dirty="0"/>
          </a:p>
        </p:txBody>
      </p:sp>
      <p:pic>
        <p:nvPicPr>
          <p:cNvPr id="8194" name="Picture 2"/>
          <p:cNvPicPr>
            <a:picLocks noChangeAspect="1" noChangeArrowheads="1"/>
          </p:cNvPicPr>
          <p:nvPr/>
        </p:nvPicPr>
        <p:blipFill>
          <a:blip r:embed="rId2" cstate="print"/>
          <a:srcRect l="50000"/>
          <a:stretch>
            <a:fillRect/>
          </a:stretch>
        </p:blipFill>
        <p:spPr bwMode="auto">
          <a:xfrm>
            <a:off x="0" y="1066800"/>
            <a:ext cx="9144000" cy="5791200"/>
          </a:xfrm>
          <a:prstGeom prst="rect">
            <a:avLst/>
          </a:prstGeom>
          <a:noFill/>
          <a:ln w="9525">
            <a:noFill/>
            <a:miter lim="800000"/>
            <a:headEnd/>
            <a:tailEnd/>
          </a:ln>
        </p:spPr>
      </p:pic>
      <p:sp>
        <p:nvSpPr>
          <p:cNvPr id="5" name="TextBox 4"/>
          <p:cNvSpPr txBox="1"/>
          <p:nvPr/>
        </p:nvSpPr>
        <p:spPr>
          <a:xfrm>
            <a:off x="3581400" y="2438400"/>
            <a:ext cx="4383379" cy="369332"/>
          </a:xfrm>
          <a:prstGeom prst="rect">
            <a:avLst/>
          </a:prstGeom>
          <a:solidFill>
            <a:schemeClr val="tx2">
              <a:lumMod val="20000"/>
              <a:lumOff val="80000"/>
            </a:schemeClr>
          </a:solidFill>
          <a:ln>
            <a:solidFill>
              <a:schemeClr val="tx1"/>
            </a:solidFill>
          </a:ln>
        </p:spPr>
        <p:txBody>
          <a:bodyPr wrap="none" rtlCol="0">
            <a:spAutoFit/>
          </a:bodyPr>
          <a:lstStyle/>
          <a:p>
            <a:r>
              <a:rPr lang="en-US" dirty="0" smtClean="0"/>
              <a:t>Click through the tabs to complete the AMS .</a:t>
            </a:r>
          </a:p>
        </p:txBody>
      </p:sp>
      <p:sp>
        <p:nvSpPr>
          <p:cNvPr id="6" name="TextBox 5"/>
          <p:cNvSpPr txBox="1"/>
          <p:nvPr/>
        </p:nvSpPr>
        <p:spPr>
          <a:xfrm>
            <a:off x="3276600" y="2438400"/>
            <a:ext cx="5867400" cy="369332"/>
          </a:xfrm>
          <a:prstGeom prst="rect">
            <a:avLst/>
          </a:prstGeom>
          <a:solidFill>
            <a:schemeClr val="tx2">
              <a:lumMod val="20000"/>
              <a:lumOff val="80000"/>
            </a:schemeClr>
          </a:solidFill>
          <a:ln>
            <a:solidFill>
              <a:schemeClr val="tx1"/>
            </a:solidFill>
          </a:ln>
        </p:spPr>
        <p:txBody>
          <a:bodyPr wrap="square" rtlCol="0">
            <a:spAutoFit/>
          </a:bodyPr>
          <a:lstStyle/>
          <a:p>
            <a:r>
              <a:rPr lang="en-US" dirty="0" smtClean="0"/>
              <a:t>When finished, click Menu to return to the Encounter Home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3"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Creating an AMS, cont…</a:t>
            </a:r>
            <a:endParaRPr lang="en-US" dirty="0"/>
          </a:p>
        </p:txBody>
      </p:sp>
      <p:pic>
        <p:nvPicPr>
          <p:cNvPr id="9218" name="Picture 2"/>
          <p:cNvPicPr>
            <a:picLocks noChangeAspect="1" noChangeArrowheads="1"/>
          </p:cNvPicPr>
          <p:nvPr/>
        </p:nvPicPr>
        <p:blipFill>
          <a:blip r:embed="rId2" cstate="print"/>
          <a:srcRect l="50000"/>
          <a:stretch>
            <a:fillRect/>
          </a:stretch>
        </p:blipFill>
        <p:spPr bwMode="auto">
          <a:xfrm>
            <a:off x="0" y="1371600"/>
            <a:ext cx="9144000" cy="5486400"/>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l="59174" t="79511" r="34404"/>
          <a:stretch>
            <a:fillRect/>
          </a:stretch>
        </p:blipFill>
        <p:spPr bwMode="auto">
          <a:xfrm>
            <a:off x="1676400" y="4876800"/>
            <a:ext cx="1066800" cy="1276350"/>
          </a:xfrm>
          <a:prstGeom prst="rect">
            <a:avLst/>
          </a:prstGeom>
          <a:noFill/>
          <a:ln w="9525">
            <a:noFill/>
            <a:miter lim="800000"/>
            <a:headEnd/>
            <a:tailEnd/>
          </a:ln>
        </p:spPr>
      </p:pic>
      <p:sp>
        <p:nvSpPr>
          <p:cNvPr id="6" name="Rectangle 5"/>
          <p:cNvSpPr/>
          <p:nvPr/>
        </p:nvSpPr>
        <p:spPr>
          <a:xfrm>
            <a:off x="1752600" y="5181600"/>
            <a:ext cx="28194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743200" y="4876800"/>
            <a:ext cx="28194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4267200" y="4419600"/>
            <a:ext cx="4419600" cy="457200"/>
          </a:xfrm>
          <a:prstGeom prst="rect">
            <a:avLst/>
          </a:prstGeom>
          <a:solidFill>
            <a:schemeClr val="tx2">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smtClean="0">
                <a:solidFill>
                  <a:schemeClr val="tx1"/>
                </a:solidFill>
              </a:rPr>
              <a:t>Once finished entering the AMS data, choose “SAS: Submit AMS to NAMI” as the Flow Type, and click Submit</a:t>
            </a:r>
            <a:endParaRPr lang="en-US" sz="1400" dirty="0">
              <a:solidFill>
                <a:schemeClr val="tx1"/>
              </a:solidFill>
            </a:endParaRPr>
          </a:p>
        </p:txBody>
      </p:sp>
      <p:sp>
        <p:nvSpPr>
          <p:cNvPr id="9" name="Action Button: Home 8">
            <a:hlinkClick r:id="rId4" action="ppaction://hlinksldjump" highlightClick="1"/>
          </p:cNvPr>
          <p:cNvSpPr/>
          <p:nvPr/>
        </p:nvSpPr>
        <p:spPr>
          <a:xfrm>
            <a:off x="8458200" y="6096000"/>
            <a:ext cx="533400" cy="457200"/>
          </a:xfrm>
          <a:prstGeom prst="actionButtonHome">
            <a:avLst/>
          </a:prstGeom>
          <a:solidFill>
            <a:srgbClr val="92D05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447800" y="3886200"/>
            <a:ext cx="5943600" cy="307777"/>
          </a:xfrm>
          <a:prstGeom prst="rect">
            <a:avLst/>
          </a:prstGeom>
          <a:solidFill>
            <a:schemeClr val="tx2">
              <a:lumMod val="20000"/>
              <a:lumOff val="80000"/>
            </a:schemeClr>
          </a:solidFill>
          <a:ln>
            <a:solidFill>
              <a:schemeClr val="tx1"/>
            </a:solidFill>
          </a:ln>
        </p:spPr>
        <p:txBody>
          <a:bodyPr wrap="square" rtlCol="0">
            <a:spAutoFit/>
          </a:bodyPr>
          <a:lstStyle/>
          <a:p>
            <a:r>
              <a:rPr lang="en-US" sz="1400" dirty="0" smtClean="0"/>
              <a:t>If you have any documents to upload (</a:t>
            </a:r>
            <a:r>
              <a:rPr lang="en-US" sz="1400" dirty="0" err="1" smtClean="0"/>
              <a:t>ie</a:t>
            </a:r>
            <a:r>
              <a:rPr lang="en-US" sz="1400" dirty="0" smtClean="0"/>
              <a:t> clinical notes, etc…) upload them now</a:t>
            </a:r>
            <a:endParaRPr lang="en-US" sz="1400" dirty="0"/>
          </a:p>
        </p:txBody>
      </p:sp>
      <p:cxnSp>
        <p:nvCxnSpPr>
          <p:cNvPr id="12" name="Straight Arrow Connector 11"/>
          <p:cNvCxnSpPr>
            <a:stCxn id="10" idx="1"/>
          </p:cNvCxnSpPr>
          <p:nvPr/>
        </p:nvCxnSpPr>
        <p:spPr>
          <a:xfrm rot="10800000" flipV="1">
            <a:off x="990600" y="4040088"/>
            <a:ext cx="457200" cy="68431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cSld>
  <p:clrMapOvr>
    <a:masterClrMapping/>
  </p:clrMapOvr>
  <p:transition advClick="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Facility Search</a:t>
            </a:r>
            <a:endParaRPr lang="en-US" dirty="0"/>
          </a:p>
        </p:txBody>
      </p:sp>
      <p:pic>
        <p:nvPicPr>
          <p:cNvPr id="10242" name="Picture 2"/>
          <p:cNvPicPr>
            <a:picLocks noChangeAspect="1" noChangeArrowheads="1"/>
          </p:cNvPicPr>
          <p:nvPr/>
        </p:nvPicPr>
        <p:blipFill>
          <a:blip r:embed="rId2" cstate="print"/>
          <a:srcRect l="50000"/>
          <a:stretch>
            <a:fillRect/>
          </a:stretch>
        </p:blipFill>
        <p:spPr bwMode="auto">
          <a:xfrm>
            <a:off x="0" y="1219200"/>
            <a:ext cx="9144000" cy="5638800"/>
          </a:xfrm>
          <a:prstGeom prst="rect">
            <a:avLst/>
          </a:prstGeom>
          <a:noFill/>
          <a:ln w="9525">
            <a:noFill/>
            <a:miter lim="800000"/>
            <a:headEnd/>
            <a:tailEnd/>
          </a:ln>
        </p:spPr>
      </p:pic>
      <p:sp>
        <p:nvSpPr>
          <p:cNvPr id="6" name="TextBox 5"/>
          <p:cNvSpPr txBox="1"/>
          <p:nvPr/>
        </p:nvSpPr>
        <p:spPr>
          <a:xfrm>
            <a:off x="2057400" y="5029200"/>
            <a:ext cx="5105400" cy="646331"/>
          </a:xfrm>
          <a:prstGeom prst="rect">
            <a:avLst/>
          </a:prstGeom>
          <a:solidFill>
            <a:schemeClr val="tx2">
              <a:lumMod val="20000"/>
              <a:lumOff val="80000"/>
            </a:schemeClr>
          </a:solidFill>
          <a:ln>
            <a:solidFill>
              <a:schemeClr val="tx1"/>
            </a:solidFill>
          </a:ln>
        </p:spPr>
        <p:txBody>
          <a:bodyPr wrap="square" rtlCol="0">
            <a:spAutoFit/>
          </a:bodyPr>
          <a:lstStyle/>
          <a:p>
            <a:r>
              <a:rPr lang="en-US" dirty="0" smtClean="0"/>
              <a:t>To track submissions from your facility, choose “Facility Submissions”.</a:t>
            </a:r>
            <a:endParaRPr lang="en-US" dirty="0"/>
          </a:p>
        </p:txBody>
      </p:sp>
      <p:cxnSp>
        <p:nvCxnSpPr>
          <p:cNvPr id="8" name="Straight Arrow Connector 7"/>
          <p:cNvCxnSpPr/>
          <p:nvPr/>
        </p:nvCxnSpPr>
        <p:spPr>
          <a:xfrm rot="10800000" flipV="1">
            <a:off x="1600200" y="5334000"/>
            <a:ext cx="609600" cy="30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t>Facility Search, cont…</a:t>
            </a:r>
            <a:endParaRPr lang="en-US" dirty="0"/>
          </a:p>
        </p:txBody>
      </p:sp>
      <p:pic>
        <p:nvPicPr>
          <p:cNvPr id="11266" name="Picture 2"/>
          <p:cNvPicPr>
            <a:picLocks noChangeAspect="1" noChangeArrowheads="1"/>
          </p:cNvPicPr>
          <p:nvPr/>
        </p:nvPicPr>
        <p:blipFill>
          <a:blip r:embed="rId2" cstate="print"/>
          <a:srcRect l="50000"/>
          <a:stretch>
            <a:fillRect/>
          </a:stretch>
        </p:blipFill>
        <p:spPr bwMode="auto">
          <a:xfrm>
            <a:off x="0" y="1066800"/>
            <a:ext cx="9144000" cy="5791200"/>
          </a:xfrm>
          <a:prstGeom prst="rect">
            <a:avLst/>
          </a:prstGeom>
          <a:noFill/>
          <a:ln w="9525">
            <a:noFill/>
            <a:miter lim="800000"/>
            <a:headEnd/>
            <a:tailEnd/>
          </a:ln>
        </p:spPr>
      </p:pic>
      <p:sp>
        <p:nvSpPr>
          <p:cNvPr id="5" name="TextBox 4"/>
          <p:cNvSpPr txBox="1"/>
          <p:nvPr/>
        </p:nvSpPr>
        <p:spPr>
          <a:xfrm>
            <a:off x="2057401" y="3733800"/>
            <a:ext cx="7086600" cy="2031325"/>
          </a:xfrm>
          <a:prstGeom prst="rect">
            <a:avLst/>
          </a:prstGeom>
          <a:solidFill>
            <a:schemeClr val="tx2">
              <a:lumMod val="20000"/>
              <a:lumOff val="80000"/>
            </a:schemeClr>
          </a:solidFill>
          <a:ln>
            <a:solidFill>
              <a:schemeClr val="tx1"/>
            </a:solidFill>
          </a:ln>
        </p:spPr>
        <p:txBody>
          <a:bodyPr wrap="square" rtlCol="0">
            <a:spAutoFit/>
          </a:bodyPr>
          <a:lstStyle/>
          <a:p>
            <a:r>
              <a:rPr lang="en-US" dirty="0" smtClean="0"/>
              <a:t>Enter the AERO Facility Code, and date range to search for (max 365 days)</a:t>
            </a:r>
          </a:p>
          <a:p>
            <a:endParaRPr lang="en-US" dirty="0" smtClean="0"/>
          </a:p>
          <a:p>
            <a:endParaRPr lang="en-US" dirty="0" smtClean="0"/>
          </a:p>
          <a:p>
            <a:r>
              <a:rPr lang="en-US" dirty="0" smtClean="0"/>
              <a:t>**Note that the AERO Facility Code is not always going to be your UIC**</a:t>
            </a:r>
          </a:p>
          <a:p>
            <a:endParaRPr lang="en-US" dirty="0" smtClean="0"/>
          </a:p>
          <a:p>
            <a:r>
              <a:rPr lang="en-US" dirty="0" smtClean="0"/>
              <a:t>The report run will show all submissions by your facility, and show their disposition date if completed</a:t>
            </a:r>
            <a:endParaRPr lang="en-US" dirty="0"/>
          </a:p>
        </p:txBody>
      </p:sp>
      <p:sp>
        <p:nvSpPr>
          <p:cNvPr id="6" name="Action Button: Home 5">
            <a:hlinkClick r:id="rId3" action="ppaction://hlinksldjump" highlightClick="1"/>
          </p:cNvPr>
          <p:cNvSpPr/>
          <p:nvPr/>
        </p:nvSpPr>
        <p:spPr>
          <a:xfrm>
            <a:off x="8458200" y="6248400"/>
            <a:ext cx="533400" cy="457200"/>
          </a:xfrm>
          <a:prstGeom prst="actionButtonHome">
            <a:avLst/>
          </a:prstGeom>
          <a:solidFill>
            <a:srgbClr val="92D05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143000" y="2209800"/>
            <a:ext cx="44196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Click="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chor="t"/>
          <a:lstStyle/>
          <a:p>
            <a:r>
              <a:rPr lang="en-US" dirty="0" smtClean="0"/>
              <a:t>“DI”: Disqualified Incomplete</a:t>
            </a:r>
            <a:endParaRPr lang="en-US" dirty="0"/>
          </a:p>
        </p:txBody>
      </p:sp>
      <p:pic>
        <p:nvPicPr>
          <p:cNvPr id="1026" name="Picture 2"/>
          <p:cNvPicPr>
            <a:picLocks noChangeAspect="1" noChangeArrowheads="1"/>
          </p:cNvPicPr>
          <p:nvPr/>
        </p:nvPicPr>
        <p:blipFill>
          <a:blip r:embed="rId2" cstate="print"/>
          <a:srcRect l="50391" t="1042" b="7171"/>
          <a:stretch>
            <a:fillRect/>
          </a:stretch>
        </p:blipFill>
        <p:spPr bwMode="auto">
          <a:xfrm>
            <a:off x="0" y="810088"/>
            <a:ext cx="9144000" cy="6047913"/>
          </a:xfrm>
          <a:prstGeom prst="rect">
            <a:avLst/>
          </a:prstGeom>
          <a:noFill/>
          <a:ln w="9525">
            <a:noFill/>
            <a:miter lim="800000"/>
            <a:headEnd/>
            <a:tailEnd/>
          </a:ln>
        </p:spPr>
      </p:pic>
      <p:sp>
        <p:nvSpPr>
          <p:cNvPr id="5" name="TextBox 4"/>
          <p:cNvSpPr txBox="1"/>
          <p:nvPr/>
        </p:nvSpPr>
        <p:spPr>
          <a:xfrm>
            <a:off x="2057400" y="4876800"/>
            <a:ext cx="4572000" cy="923330"/>
          </a:xfrm>
          <a:prstGeom prst="rect">
            <a:avLst/>
          </a:prstGeom>
          <a:solidFill>
            <a:schemeClr val="tx2">
              <a:lumMod val="20000"/>
              <a:lumOff val="80000"/>
            </a:schemeClr>
          </a:solidFill>
          <a:ln>
            <a:solidFill>
              <a:schemeClr val="tx1"/>
            </a:solidFill>
          </a:ln>
        </p:spPr>
        <p:txBody>
          <a:bodyPr wrap="square" rtlCol="0">
            <a:spAutoFit/>
          </a:bodyPr>
          <a:lstStyle/>
          <a:p>
            <a:r>
              <a:rPr lang="en-US" dirty="0" smtClean="0"/>
              <a:t>Search for the status of your submissions, regardless of Facility you submitted them from, </a:t>
            </a:r>
            <a:r>
              <a:rPr lang="en-US" b="1" dirty="0" smtClean="0"/>
              <a:t>HERE</a:t>
            </a:r>
            <a:endParaRPr lang="en-US" b="1" dirty="0"/>
          </a:p>
        </p:txBody>
      </p:sp>
      <p:cxnSp>
        <p:nvCxnSpPr>
          <p:cNvPr id="7" name="Straight Arrow Connector 6"/>
          <p:cNvCxnSpPr/>
          <p:nvPr/>
        </p:nvCxnSpPr>
        <p:spPr>
          <a:xfrm rot="10800000" flipV="1">
            <a:off x="1295400" y="5638800"/>
            <a:ext cx="762000" cy="6096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t>“DI”: Disqualified Incomplete, cont</a:t>
            </a:r>
            <a:endParaRPr lang="en-US" dirty="0"/>
          </a:p>
        </p:txBody>
      </p:sp>
      <p:pic>
        <p:nvPicPr>
          <p:cNvPr id="2050" name="Picture 2"/>
          <p:cNvPicPr>
            <a:picLocks noChangeAspect="1" noChangeArrowheads="1"/>
          </p:cNvPicPr>
          <p:nvPr/>
        </p:nvPicPr>
        <p:blipFill>
          <a:blip r:embed="rId2" cstate="print"/>
          <a:srcRect l="50000"/>
          <a:stretch>
            <a:fillRect/>
          </a:stretch>
        </p:blipFill>
        <p:spPr bwMode="auto">
          <a:xfrm>
            <a:off x="0" y="1143000"/>
            <a:ext cx="9144000" cy="5715000"/>
          </a:xfrm>
          <a:prstGeom prst="rect">
            <a:avLst/>
          </a:prstGeom>
          <a:noFill/>
          <a:ln w="9525">
            <a:noFill/>
            <a:miter lim="800000"/>
            <a:headEnd/>
            <a:tailEnd/>
          </a:ln>
        </p:spPr>
      </p:pic>
      <p:sp>
        <p:nvSpPr>
          <p:cNvPr id="5" name="TextBox 4"/>
          <p:cNvSpPr txBox="1"/>
          <p:nvPr/>
        </p:nvSpPr>
        <p:spPr>
          <a:xfrm>
            <a:off x="1981200" y="2819400"/>
            <a:ext cx="2819400" cy="646331"/>
          </a:xfrm>
          <a:prstGeom prst="rect">
            <a:avLst/>
          </a:prstGeom>
          <a:solidFill>
            <a:schemeClr val="tx2">
              <a:lumMod val="20000"/>
              <a:lumOff val="80000"/>
            </a:schemeClr>
          </a:solidFill>
          <a:ln>
            <a:solidFill>
              <a:schemeClr val="tx1"/>
            </a:solidFill>
          </a:ln>
        </p:spPr>
        <p:txBody>
          <a:bodyPr wrap="square" rtlCol="0">
            <a:spAutoFit/>
          </a:bodyPr>
          <a:lstStyle/>
          <a:p>
            <a:r>
              <a:rPr lang="en-US" dirty="0" smtClean="0"/>
              <a:t>Enter the Date Range to search for, click “Run”</a:t>
            </a:r>
            <a:endParaRPr lang="en-US" dirty="0"/>
          </a:p>
        </p:txBody>
      </p:sp>
      <p:cxnSp>
        <p:nvCxnSpPr>
          <p:cNvPr id="7" name="Straight Arrow Connector 6"/>
          <p:cNvCxnSpPr>
            <a:stCxn id="5" idx="1"/>
          </p:cNvCxnSpPr>
          <p:nvPr/>
        </p:nvCxnSpPr>
        <p:spPr>
          <a:xfrm rot="10800000" flipV="1">
            <a:off x="990600" y="3142566"/>
            <a:ext cx="990600" cy="28643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8" name="TextBox 7"/>
          <p:cNvSpPr txBox="1"/>
          <p:nvPr/>
        </p:nvSpPr>
        <p:spPr>
          <a:xfrm>
            <a:off x="2057400" y="4038600"/>
            <a:ext cx="4114800" cy="369332"/>
          </a:xfrm>
          <a:prstGeom prst="rect">
            <a:avLst/>
          </a:prstGeom>
          <a:noFill/>
        </p:spPr>
        <p:txBody>
          <a:bodyPr wrap="square" rtlCol="0">
            <a:spAutoFit/>
          </a:bodyPr>
          <a:lstStyle/>
          <a:p>
            <a:endParaRPr lang="en-US" dirty="0"/>
          </a:p>
        </p:txBody>
      </p:sp>
      <p:sp>
        <p:nvSpPr>
          <p:cNvPr id="10" name="Rectangle 9"/>
          <p:cNvSpPr/>
          <p:nvPr/>
        </p:nvSpPr>
        <p:spPr>
          <a:xfrm>
            <a:off x="0" y="3581400"/>
            <a:ext cx="5791200" cy="2514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200400" y="4191000"/>
            <a:ext cx="3429000" cy="1200329"/>
          </a:xfrm>
          <a:prstGeom prst="rect">
            <a:avLst/>
          </a:prstGeom>
          <a:solidFill>
            <a:schemeClr val="tx2">
              <a:lumMod val="20000"/>
              <a:lumOff val="80000"/>
            </a:schemeClr>
          </a:solidFill>
          <a:ln>
            <a:solidFill>
              <a:schemeClr val="tx1"/>
            </a:solidFill>
          </a:ln>
        </p:spPr>
        <p:txBody>
          <a:bodyPr wrap="square" rtlCol="0">
            <a:spAutoFit/>
          </a:bodyPr>
          <a:lstStyle/>
          <a:p>
            <a:r>
              <a:rPr lang="en-US" dirty="0" smtClean="0"/>
              <a:t>Here is a list of the Physicals completed during the time period specified.  (click “Total” to view them all)</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5"/>
                                        </p:tgtEl>
                                      </p:cBhvr>
                                    </p:animEffect>
                                    <p:set>
                                      <p:cBhvr>
                                        <p:cTn id="7" dur="1" fill="hold">
                                          <p:stCondLst>
                                            <p:cond delay="999"/>
                                          </p:stCondLst>
                                        </p:cTn>
                                        <p:tgtEl>
                                          <p:spTgt spid="5"/>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7"/>
                                        </p:tgtEl>
                                      </p:cBhvr>
                                    </p:animEffect>
                                    <p:set>
                                      <p:cBhvr>
                                        <p:cTn id="10" dur="1" fill="hold">
                                          <p:stCondLst>
                                            <p:cond delay="999"/>
                                          </p:stCondLst>
                                        </p:cTn>
                                        <p:tgtEl>
                                          <p:spTgt spid="7"/>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10"/>
                                        </p:tgtEl>
                                      </p:cBhvr>
                                    </p:animEffect>
                                    <p:set>
                                      <p:cBhvr>
                                        <p:cTn id="13" dur="1" fill="hold">
                                          <p:stCondLst>
                                            <p:cond delay="999"/>
                                          </p:stCondLst>
                                        </p:cTn>
                                        <p:tgtEl>
                                          <p:spTgt spid="10"/>
                                        </p:tgtEl>
                                        <p:attrNameLst>
                                          <p:attrName>style.visibility</p:attrName>
                                        </p:attrNameLst>
                                      </p:cBhvr>
                                      <p:to>
                                        <p:strVal val="hidden"/>
                                      </p:to>
                                    </p:set>
                                  </p:childTnLst>
                                </p:cTn>
                              </p:par>
                            </p:childTnLst>
                          </p:cTn>
                        </p:par>
                        <p:par>
                          <p:cTn id="14" fill="hold">
                            <p:stCondLst>
                              <p:cond delay="1000"/>
                            </p:stCondLst>
                            <p:childTnLst>
                              <p:par>
                                <p:cTn id="15" presetID="9"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600200"/>
            <a:ext cx="8229600" cy="1143000"/>
          </a:xfrm>
        </p:spPr>
        <p:txBody>
          <a:bodyPr>
            <a:normAutofit/>
            <a:scene3d>
              <a:camera prst="orthographicFront"/>
              <a:lightRig rig="threePt" dir="t"/>
            </a:scene3d>
            <a:sp3d extrusionH="57150">
              <a:bevelT w="82550" h="38100" prst="coolSlant"/>
            </a:sp3d>
          </a:bodyPr>
          <a:lstStyle/>
          <a:p>
            <a:r>
              <a:rPr lang="en-US" sz="5400" b="1" dirty="0" smtClean="0">
                <a:ln w="1905">
                  <a:solidFill>
                    <a:srgbClr val="FFFF00"/>
                  </a:solidFill>
                </a:ln>
                <a:solidFill>
                  <a:sysClr val="windowText" lastClr="000000"/>
                </a:solidFill>
                <a:effectLst>
                  <a:glow rad="228600">
                    <a:schemeClr val="accent6">
                      <a:satMod val="175000"/>
                      <a:alpha val="40000"/>
                    </a:schemeClr>
                  </a:glow>
                  <a:innerShdw blurRad="69850" dist="43180" dir="5400000">
                    <a:srgbClr val="000000">
                      <a:alpha val="65000"/>
                    </a:srgbClr>
                  </a:innerShdw>
                </a:effectLst>
                <a:hlinkClick r:id="rId2" action="ppaction://hlinksldjump"/>
              </a:rPr>
              <a:t>Flight Surgeon Role</a:t>
            </a:r>
            <a:endParaRPr lang="en-US" sz="5400" b="1" dirty="0">
              <a:ln w="1905">
                <a:solidFill>
                  <a:srgbClr val="FFFF00"/>
                </a:solidFill>
              </a:ln>
              <a:solidFill>
                <a:sysClr val="windowText" lastClr="000000"/>
              </a:solidFill>
              <a:effectLst>
                <a:glow rad="228600">
                  <a:schemeClr val="accent6">
                    <a:satMod val="175000"/>
                    <a:alpha val="40000"/>
                  </a:schemeClr>
                </a:glow>
                <a:innerShdw blurRad="69850" dist="43180" dir="5400000">
                  <a:srgbClr val="000000">
                    <a:alpha val="65000"/>
                  </a:srgbClr>
                </a:innerShdw>
              </a:effectLst>
            </a:endParaRPr>
          </a:p>
        </p:txBody>
      </p:sp>
      <p:sp>
        <p:nvSpPr>
          <p:cNvPr id="4" name="Title 1"/>
          <p:cNvSpPr txBox="1">
            <a:spLocks/>
          </p:cNvSpPr>
          <p:nvPr/>
        </p:nvSpPr>
        <p:spPr>
          <a:xfrm>
            <a:off x="457200" y="3429000"/>
            <a:ext cx="8229600" cy="1143000"/>
          </a:xfrm>
          <a:prstGeom prst="rect">
            <a:avLst/>
          </a:prstGeom>
        </p:spPr>
        <p:txBody>
          <a:bodyPr vert="horz" lIns="91440" tIns="45720" rIns="91440" bIns="45720" rtlCol="0" anchor="ctr">
            <a:norm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5400" b="1" spc="300" dirty="0" smtClean="0">
                <a:ln w="11430" cmpd="sng">
                  <a:solidFill>
                    <a:schemeClr val="accent1">
                      <a:tint val="10000"/>
                    </a:schemeClr>
                  </a:solidFill>
                  <a:prstDash val="solid"/>
                  <a:miter lim="800000"/>
                </a:ln>
                <a:solidFill>
                  <a:sysClr val="windowText" lastClr="000000"/>
                </a:solidFill>
                <a:effectLst>
                  <a:glow rad="228600">
                    <a:schemeClr val="accent1">
                      <a:satMod val="175000"/>
                      <a:alpha val="40000"/>
                    </a:schemeClr>
                  </a:glow>
                </a:effectLst>
                <a:latin typeface="+mj-lt"/>
                <a:ea typeface="+mj-ea"/>
                <a:cs typeface="+mj-cs"/>
                <a:hlinkClick r:id="rId3" action="ppaction://hlinksldjump"/>
              </a:rPr>
              <a:t>AVT Role</a:t>
            </a:r>
            <a:endParaRPr kumimoji="0" lang="en-US" sz="5400" b="1" i="0" u="none" strike="noStrike" kern="1200" spc="300" normalizeH="0" baseline="0" noProof="0" dirty="0">
              <a:ln w="11430" cmpd="sng">
                <a:solidFill>
                  <a:schemeClr val="accent1">
                    <a:tint val="10000"/>
                  </a:schemeClr>
                </a:solidFill>
                <a:prstDash val="solid"/>
                <a:miter lim="800000"/>
              </a:ln>
              <a:solidFill>
                <a:sysClr val="windowText" lastClr="000000"/>
              </a:solidFill>
              <a:effectLst>
                <a:glow rad="228600">
                  <a:schemeClr val="accent1">
                    <a:satMod val="175000"/>
                    <a:alpha val="40000"/>
                  </a:schemeClr>
                </a:glow>
              </a:effectLst>
              <a:uLnTx/>
              <a:uFillTx/>
              <a:latin typeface="+mj-lt"/>
              <a:ea typeface="+mj-ea"/>
              <a:cs typeface="+mj-cs"/>
            </a:endParaRPr>
          </a:p>
        </p:txBody>
      </p:sp>
      <p:sp>
        <p:nvSpPr>
          <p:cNvPr id="5" name="TextBox 4"/>
          <p:cNvSpPr txBox="1"/>
          <p:nvPr/>
        </p:nvSpPr>
        <p:spPr>
          <a:xfrm>
            <a:off x="0" y="609600"/>
            <a:ext cx="9144000" cy="923330"/>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en-US" sz="5400" dirty="0" smtClean="0">
                <a:ln>
                  <a:solidFill>
                    <a:srgbClr val="002060"/>
                  </a:solidFill>
                </a:ln>
                <a:solidFill>
                  <a:schemeClr val="tx2">
                    <a:lumMod val="60000"/>
                    <a:lumOff val="40000"/>
                  </a:schemeClr>
                </a:solidFill>
              </a:rPr>
              <a:t>Click on Role to begin Trainer</a:t>
            </a:r>
            <a:endParaRPr lang="en-US" sz="5400" dirty="0">
              <a:ln>
                <a:solidFill>
                  <a:srgbClr val="002060"/>
                </a:solidFill>
              </a:ln>
              <a:solidFill>
                <a:schemeClr val="tx2">
                  <a:lumMod val="60000"/>
                  <a:lumOff val="40000"/>
                </a:schemeClr>
              </a:solidFill>
            </a:endParaRPr>
          </a:p>
        </p:txBody>
      </p:sp>
      <p:sp>
        <p:nvSpPr>
          <p:cNvPr id="6" name="Rectangle 5"/>
          <p:cNvSpPr/>
          <p:nvPr/>
        </p:nvSpPr>
        <p:spPr>
          <a:xfrm>
            <a:off x="0" y="5486400"/>
            <a:ext cx="9144000" cy="923330"/>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5400" dirty="0" smtClean="0">
                <a:ln w="18415" cmpd="sng">
                  <a:solidFill>
                    <a:srgbClr val="FFFFFF"/>
                  </a:solidFill>
                  <a:prstDash val="solid"/>
                </a:ln>
                <a:solidFill>
                  <a:srgbClr val="FFFFFF"/>
                </a:solidFill>
                <a:effectLst>
                  <a:glow rad="101600">
                    <a:schemeClr val="tx1">
                      <a:lumMod val="50000"/>
                      <a:lumOff val="50000"/>
                      <a:alpha val="60000"/>
                    </a:schemeClr>
                  </a:glow>
                  <a:outerShdw blurRad="63500" dir="3600000" algn="tl" rotWithShape="0">
                    <a:srgbClr val="000000">
                      <a:alpha val="70000"/>
                    </a:srgbClr>
                  </a:outerShdw>
                </a:effectLst>
                <a:hlinkClick r:id="rId4" action="ppaction://hlinksldjump"/>
              </a:rPr>
              <a:t>Your AERO Tools</a:t>
            </a:r>
            <a:endParaRPr lang="en-US" sz="5400" dirty="0">
              <a:ln w="18415" cmpd="sng">
                <a:solidFill>
                  <a:srgbClr val="FFFFFF"/>
                </a:solidFill>
                <a:prstDash val="solid"/>
              </a:ln>
              <a:solidFill>
                <a:srgbClr val="FFFFFF"/>
              </a:solidFill>
              <a:effectLst>
                <a:glow rad="101600">
                  <a:schemeClr val="tx1">
                    <a:lumMod val="50000"/>
                    <a:lumOff val="50000"/>
                    <a:alpha val="60000"/>
                  </a:schemeClr>
                </a:glow>
                <a:outerShdw blurRad="63500" dir="3600000" algn="tl" rotWithShape="0">
                  <a:srgbClr val="000000">
                    <a:alpha val="70000"/>
                  </a:srgbClr>
                </a:outerShdw>
              </a:effectLst>
            </a:endParaRPr>
          </a:p>
        </p:txBody>
      </p:sp>
    </p:spTree>
  </p:cSld>
  <p:clrMapOvr>
    <a:masterClrMapping/>
  </p:clrMapOvr>
  <p:transition advClick="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t>“DI”: Disqualified Incomplete, cont</a:t>
            </a:r>
            <a:endParaRPr lang="en-US" dirty="0"/>
          </a:p>
        </p:txBody>
      </p:sp>
      <p:sp>
        <p:nvSpPr>
          <p:cNvPr id="4" name="TextBox 3"/>
          <p:cNvSpPr txBox="1"/>
          <p:nvPr/>
        </p:nvSpPr>
        <p:spPr>
          <a:xfrm>
            <a:off x="0" y="990600"/>
            <a:ext cx="9144000" cy="5570756"/>
          </a:xfrm>
          <a:prstGeom prst="rect">
            <a:avLst/>
          </a:prstGeom>
          <a:noFill/>
        </p:spPr>
        <p:txBody>
          <a:bodyPr wrap="square" rtlCol="0">
            <a:spAutoFit/>
          </a:bodyPr>
          <a:lstStyle/>
          <a:p>
            <a:pPr algn="ctr"/>
            <a:r>
              <a:rPr lang="en-US" sz="2000" b="1" dirty="0" smtClean="0">
                <a:solidFill>
                  <a:srgbClr val="C00000"/>
                </a:solidFill>
              </a:rPr>
              <a:t>** The next screen shot is omitted as it contains actual patient information**</a:t>
            </a:r>
          </a:p>
          <a:p>
            <a:pPr algn="ctr"/>
            <a:endParaRPr lang="en-US" dirty="0" smtClean="0"/>
          </a:p>
          <a:p>
            <a:pPr algn="ctr"/>
            <a:r>
              <a:rPr lang="en-US" sz="3200" dirty="0" smtClean="0"/>
              <a:t>The next screen will show a list of all the submissions you have made during the time period specified.  There are toggle-able columns that you can specify what to search by.  One of those columns is called “AAMA Status” (soon to be renamed as “NAMI Status”).  This will list your patient’s dispositions from NAMI.  Status “DI” indicates that we need the exam to be resubmitted.  Click your mouse to show the next screen you will see after selecting an encounter that has been reviewed:</a:t>
            </a:r>
            <a:endParaRPr lang="en-US" sz="32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“DI”: Disqualified Incomplete, cont</a:t>
            </a:r>
            <a:endParaRPr lang="en-US" dirty="0"/>
          </a:p>
        </p:txBody>
      </p:sp>
      <p:pic>
        <p:nvPicPr>
          <p:cNvPr id="1026" name="Picture 2"/>
          <p:cNvPicPr>
            <a:picLocks noChangeAspect="1" noChangeArrowheads="1"/>
          </p:cNvPicPr>
          <p:nvPr/>
        </p:nvPicPr>
        <p:blipFill>
          <a:blip r:embed="rId2" cstate="print"/>
          <a:srcRect l="50000" b="3125"/>
          <a:stretch>
            <a:fillRect/>
          </a:stretch>
        </p:blipFill>
        <p:spPr bwMode="auto">
          <a:xfrm>
            <a:off x="152400" y="838200"/>
            <a:ext cx="8839200" cy="5791200"/>
          </a:xfrm>
          <a:prstGeom prst="rect">
            <a:avLst/>
          </a:prstGeom>
          <a:noFill/>
          <a:ln w="9525">
            <a:noFill/>
            <a:miter lim="800000"/>
            <a:headEnd/>
            <a:tailEnd/>
          </a:ln>
        </p:spPr>
      </p:pic>
      <p:sp>
        <p:nvSpPr>
          <p:cNvPr id="6" name="TextBox 5"/>
          <p:cNvSpPr txBox="1"/>
          <p:nvPr/>
        </p:nvSpPr>
        <p:spPr>
          <a:xfrm>
            <a:off x="5943600" y="2514600"/>
            <a:ext cx="2971800" cy="369332"/>
          </a:xfrm>
          <a:prstGeom prst="rect">
            <a:avLst/>
          </a:prstGeom>
          <a:solidFill>
            <a:schemeClr val="tx2">
              <a:lumMod val="20000"/>
              <a:lumOff val="80000"/>
            </a:schemeClr>
          </a:solidFill>
          <a:ln>
            <a:solidFill>
              <a:schemeClr val="tx1"/>
            </a:solidFill>
          </a:ln>
        </p:spPr>
        <p:txBody>
          <a:bodyPr wrap="square" rtlCol="0">
            <a:spAutoFit/>
          </a:bodyPr>
          <a:lstStyle/>
          <a:p>
            <a:r>
              <a:rPr lang="en-US" dirty="0" smtClean="0"/>
              <a:t>The Flow type is shown here:  </a:t>
            </a:r>
            <a:endParaRPr lang="en-US" dirty="0"/>
          </a:p>
        </p:txBody>
      </p:sp>
      <p:sp>
        <p:nvSpPr>
          <p:cNvPr id="7" name="Down Arrow 6"/>
          <p:cNvSpPr/>
          <p:nvPr/>
        </p:nvSpPr>
        <p:spPr>
          <a:xfrm rot="2755280">
            <a:off x="6172200" y="2819400"/>
            <a:ext cx="381000" cy="609600"/>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943600" y="2057400"/>
            <a:ext cx="2971800" cy="923330"/>
          </a:xfrm>
          <a:prstGeom prst="rect">
            <a:avLst/>
          </a:prstGeom>
          <a:solidFill>
            <a:schemeClr val="tx2">
              <a:lumMod val="20000"/>
              <a:lumOff val="80000"/>
            </a:schemeClr>
          </a:solidFill>
          <a:ln>
            <a:solidFill>
              <a:schemeClr val="tx1"/>
            </a:solidFill>
          </a:ln>
        </p:spPr>
        <p:txBody>
          <a:bodyPr wrap="square" rtlCol="0">
            <a:spAutoFit/>
          </a:bodyPr>
          <a:lstStyle/>
          <a:p>
            <a:r>
              <a:rPr lang="en-US" dirty="0" smtClean="0"/>
              <a:t>It shows step-by-step NAMI’s processing, and dates the processes were completed.</a:t>
            </a:r>
            <a:endParaRPr lang="en-US" dirty="0"/>
          </a:p>
        </p:txBody>
      </p:sp>
      <p:sp>
        <p:nvSpPr>
          <p:cNvPr id="9" name="TextBox 8"/>
          <p:cNvSpPr txBox="1"/>
          <p:nvPr/>
        </p:nvSpPr>
        <p:spPr>
          <a:xfrm>
            <a:off x="3367290" y="4800600"/>
            <a:ext cx="5395710" cy="646331"/>
          </a:xfrm>
          <a:prstGeom prst="rect">
            <a:avLst/>
          </a:prstGeom>
          <a:solidFill>
            <a:schemeClr val="tx2">
              <a:lumMod val="20000"/>
              <a:lumOff val="80000"/>
            </a:schemeClr>
          </a:solidFill>
          <a:ln>
            <a:solidFill>
              <a:schemeClr val="tx1"/>
            </a:solidFill>
          </a:ln>
        </p:spPr>
        <p:txBody>
          <a:bodyPr wrap="square" rtlCol="0">
            <a:spAutoFit/>
          </a:bodyPr>
          <a:lstStyle/>
          <a:p>
            <a:r>
              <a:rPr lang="en-US" dirty="0" smtClean="0"/>
              <a:t>The final disposition made on this encounter is shown here.</a:t>
            </a:r>
            <a:endParaRPr lang="en-US" dirty="0"/>
          </a:p>
        </p:txBody>
      </p:sp>
      <p:cxnSp>
        <p:nvCxnSpPr>
          <p:cNvPr id="11" name="Straight Arrow Connector 10"/>
          <p:cNvCxnSpPr/>
          <p:nvPr/>
        </p:nvCxnSpPr>
        <p:spPr>
          <a:xfrm rot="10800000">
            <a:off x="2895600" y="4495800"/>
            <a:ext cx="1066800" cy="30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2" name="TextBox 11"/>
          <p:cNvSpPr txBox="1"/>
          <p:nvPr/>
        </p:nvSpPr>
        <p:spPr>
          <a:xfrm>
            <a:off x="3581400" y="5943600"/>
            <a:ext cx="4495800" cy="646331"/>
          </a:xfrm>
          <a:prstGeom prst="rect">
            <a:avLst/>
          </a:prstGeom>
          <a:solidFill>
            <a:schemeClr val="tx2">
              <a:lumMod val="20000"/>
              <a:lumOff val="80000"/>
            </a:schemeClr>
          </a:solidFill>
          <a:ln>
            <a:solidFill>
              <a:schemeClr val="tx1"/>
            </a:solidFill>
          </a:ln>
        </p:spPr>
        <p:txBody>
          <a:bodyPr wrap="square" rtlCol="0">
            <a:spAutoFit/>
          </a:bodyPr>
          <a:lstStyle/>
          <a:p>
            <a:r>
              <a:rPr lang="en-US" dirty="0" smtClean="0"/>
              <a:t>And down here are listed the instructions for resubmission</a:t>
            </a:r>
            <a:endParaRPr lang="en-US" dirty="0"/>
          </a:p>
        </p:txBody>
      </p:sp>
      <p:sp>
        <p:nvSpPr>
          <p:cNvPr id="13" name="Oval 12"/>
          <p:cNvSpPr/>
          <p:nvPr/>
        </p:nvSpPr>
        <p:spPr>
          <a:xfrm rot="21272526">
            <a:off x="3601600" y="5367430"/>
            <a:ext cx="4074402" cy="6189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xit" presetSubtype="16" fill="hold" grpId="0" nodeType="clickEffect">
                                  <p:stCondLst>
                                    <p:cond delay="0"/>
                                  </p:stCondLst>
                                  <p:childTnLst>
                                    <p:animEffect transition="out" filter="diamond(in)">
                                      <p:cBhvr>
                                        <p:cTn id="6" dur="1000"/>
                                        <p:tgtEl>
                                          <p:spTgt spid="6"/>
                                        </p:tgtEl>
                                      </p:cBhvr>
                                    </p:animEffect>
                                    <p:set>
                                      <p:cBhvr>
                                        <p:cTn id="7" dur="1" fill="hold">
                                          <p:stCondLst>
                                            <p:cond delay="999"/>
                                          </p:stCondLst>
                                        </p:cTn>
                                        <p:tgtEl>
                                          <p:spTgt spid="6"/>
                                        </p:tgtEl>
                                        <p:attrNameLst>
                                          <p:attrName>style.visibility</p:attrName>
                                        </p:attrNameLst>
                                      </p:cBhvr>
                                      <p:to>
                                        <p:strVal val="hidden"/>
                                      </p:to>
                                    </p:set>
                                  </p:childTnLst>
                                </p:cTn>
                              </p:par>
                              <p:par>
                                <p:cTn id="8" presetID="22" presetClass="exit" presetSubtype="2" fill="hold" grpId="1" nodeType="withEffect">
                                  <p:stCondLst>
                                    <p:cond delay="0"/>
                                  </p:stCondLst>
                                  <p:childTnLst>
                                    <p:animEffect transition="out" filter="wipe(right)">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childTnLst>
                          </p:cTn>
                        </p:par>
                        <p:par>
                          <p:cTn id="11" fill="hold">
                            <p:stCondLst>
                              <p:cond delay="1000"/>
                            </p:stCondLst>
                            <p:childTnLst>
                              <p:par>
                                <p:cTn id="12" presetID="4" presetClass="entr" presetSubtype="16"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ox(in)">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xit" presetSubtype="16" fill="hold" grpId="1" nodeType="clickEffect">
                                  <p:stCondLst>
                                    <p:cond delay="0"/>
                                  </p:stCondLst>
                                  <p:childTnLst>
                                    <p:animEffect transition="out" filter="box(in)">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par>
                                <p:cTn id="20" presetID="18" presetClass="entr" presetSubtype="12"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strips(downLeft)">
                                      <p:cBhvr>
                                        <p:cTn id="22" dur="500"/>
                                        <p:tgtEl>
                                          <p:spTgt spid="9"/>
                                        </p:tgtEl>
                                      </p:cBhvr>
                                    </p:animEffect>
                                  </p:childTnLst>
                                </p:cTn>
                              </p:par>
                            </p:childTnLst>
                          </p:cTn>
                        </p:par>
                        <p:par>
                          <p:cTn id="23" fill="hold">
                            <p:stCondLst>
                              <p:cond delay="500"/>
                            </p:stCondLst>
                            <p:childTnLst>
                              <p:par>
                                <p:cTn id="24" presetID="37" presetClass="entr" presetSubtype="0"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900" decel="100000" fill="hold"/>
                                        <p:tgtEl>
                                          <p:spTgt spid="11"/>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1000"/>
                                        <p:tgtEl>
                                          <p:spTgt spid="9"/>
                                        </p:tgtEl>
                                      </p:cBhvr>
                                    </p:animEffect>
                                    <p:set>
                                      <p:cBhvr>
                                        <p:cTn id="34" dur="1" fill="hold">
                                          <p:stCondLst>
                                            <p:cond delay="999"/>
                                          </p:stCondLst>
                                        </p:cTn>
                                        <p:tgtEl>
                                          <p:spTgt spid="9"/>
                                        </p:tgtEl>
                                        <p:attrNameLst>
                                          <p:attrName>style.visibility</p:attrName>
                                        </p:attrNameLst>
                                      </p:cBhvr>
                                      <p:to>
                                        <p:strVal val="hidden"/>
                                      </p:to>
                                    </p:set>
                                  </p:childTnLst>
                                </p:cTn>
                              </p:par>
                              <p:par>
                                <p:cTn id="35" presetID="3" presetClass="exit" presetSubtype="10" fill="hold" nodeType="withEffect">
                                  <p:stCondLst>
                                    <p:cond delay="0"/>
                                  </p:stCondLst>
                                  <p:childTnLst>
                                    <p:animEffect transition="out" filter="blinds(horizontal)">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par>
                                <p:cTn id="38" presetID="10"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childTnLst>
                                </p:cTn>
                              </p:par>
                            </p:childTnLst>
                          </p:cTn>
                        </p:par>
                        <p:par>
                          <p:cTn id="41" fill="hold">
                            <p:stCondLst>
                              <p:cond delay="1000"/>
                            </p:stCondLst>
                            <p:childTnLst>
                              <p:par>
                                <p:cTn id="42" presetID="3" presetClass="entr" presetSubtype="10"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linds(horizontal)">
                                      <p:cBhvr>
                                        <p:cTn id="4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1" animBg="1"/>
      <p:bldP spid="8" grpId="0" animBg="1"/>
      <p:bldP spid="8" grpId="1" animBg="1"/>
      <p:bldP spid="9" grpId="0" animBg="1"/>
      <p:bldP spid="9" grpId="1" animBg="1"/>
      <p:bldP spid="12" grpId="0" animBg="1"/>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nchor="t"/>
          <a:lstStyle/>
          <a:p>
            <a:r>
              <a:rPr lang="en-US" dirty="0" smtClean="0"/>
              <a:t>“DI”: Disqualified Incomplete, cont</a:t>
            </a:r>
            <a:endParaRPr lang="en-US" dirty="0"/>
          </a:p>
        </p:txBody>
      </p:sp>
      <p:pic>
        <p:nvPicPr>
          <p:cNvPr id="5" name="Picture 2"/>
          <p:cNvPicPr>
            <a:picLocks noChangeAspect="1" noChangeArrowheads="1"/>
          </p:cNvPicPr>
          <p:nvPr/>
        </p:nvPicPr>
        <p:blipFill>
          <a:blip r:embed="rId2" cstate="print"/>
          <a:srcRect l="50000" b="3125"/>
          <a:stretch>
            <a:fillRect/>
          </a:stretch>
        </p:blipFill>
        <p:spPr bwMode="auto">
          <a:xfrm>
            <a:off x="152400" y="838200"/>
            <a:ext cx="8839200" cy="5791200"/>
          </a:xfrm>
          <a:prstGeom prst="rect">
            <a:avLst/>
          </a:prstGeom>
          <a:noFill/>
          <a:ln w="9525">
            <a:noFill/>
            <a:miter lim="800000"/>
            <a:headEnd/>
            <a:tailEnd/>
          </a:ln>
        </p:spPr>
      </p:pic>
      <p:sp>
        <p:nvSpPr>
          <p:cNvPr id="6" name="TextBox 5"/>
          <p:cNvSpPr txBox="1"/>
          <p:nvPr/>
        </p:nvSpPr>
        <p:spPr>
          <a:xfrm>
            <a:off x="1676400" y="3657600"/>
            <a:ext cx="6096000" cy="923330"/>
          </a:xfrm>
          <a:prstGeom prst="rect">
            <a:avLst/>
          </a:prstGeom>
          <a:solidFill>
            <a:schemeClr val="tx2">
              <a:lumMod val="20000"/>
              <a:lumOff val="80000"/>
            </a:schemeClr>
          </a:solidFill>
          <a:ln>
            <a:solidFill>
              <a:schemeClr val="tx1"/>
            </a:solidFill>
          </a:ln>
        </p:spPr>
        <p:txBody>
          <a:bodyPr wrap="square" rtlCol="0">
            <a:spAutoFit/>
          </a:bodyPr>
          <a:lstStyle/>
          <a:p>
            <a:r>
              <a:rPr lang="en-US" dirty="0" smtClean="0"/>
              <a:t>If you need to add some information or documents to this exam to complete it, IAW NAMI Instructions below, you can use the Upload Document feature to the left.</a:t>
            </a:r>
          </a:p>
        </p:txBody>
      </p:sp>
      <p:pic>
        <p:nvPicPr>
          <p:cNvPr id="7" name="Picture 2"/>
          <p:cNvPicPr>
            <a:picLocks noChangeAspect="1" noChangeArrowheads="1"/>
          </p:cNvPicPr>
          <p:nvPr/>
        </p:nvPicPr>
        <p:blipFill>
          <a:blip r:embed="rId3" cstate="print"/>
          <a:srcRect l="50000"/>
          <a:stretch>
            <a:fillRect/>
          </a:stretch>
        </p:blipFill>
        <p:spPr bwMode="auto">
          <a:xfrm>
            <a:off x="0" y="838200"/>
            <a:ext cx="8839200" cy="6019800"/>
          </a:xfrm>
          <a:prstGeom prst="rect">
            <a:avLst/>
          </a:prstGeom>
          <a:noFill/>
          <a:ln w="9525">
            <a:noFill/>
            <a:miter lim="800000"/>
            <a:headEnd/>
            <a:tailEnd/>
          </a:ln>
        </p:spPr>
      </p:pic>
      <p:sp>
        <p:nvSpPr>
          <p:cNvPr id="8" name="TextBox 7"/>
          <p:cNvSpPr txBox="1"/>
          <p:nvPr/>
        </p:nvSpPr>
        <p:spPr>
          <a:xfrm>
            <a:off x="2514600" y="3657600"/>
            <a:ext cx="4470647" cy="369332"/>
          </a:xfrm>
          <a:prstGeom prst="rect">
            <a:avLst/>
          </a:prstGeom>
          <a:solidFill>
            <a:schemeClr val="tx2">
              <a:lumMod val="20000"/>
              <a:lumOff val="80000"/>
            </a:schemeClr>
          </a:solidFill>
        </p:spPr>
        <p:txBody>
          <a:bodyPr wrap="none" rtlCol="0">
            <a:spAutoFit/>
          </a:bodyPr>
          <a:lstStyle/>
          <a:p>
            <a:r>
              <a:rPr lang="en-US" dirty="0" smtClean="0"/>
              <a:t>AERO uses standard file uploading techniques</a:t>
            </a:r>
            <a:endParaRPr lang="en-US" dirty="0"/>
          </a:p>
        </p:txBody>
      </p:sp>
      <p:pic>
        <p:nvPicPr>
          <p:cNvPr id="9" name="Picture 5"/>
          <p:cNvPicPr>
            <a:picLocks noChangeAspect="1" noChangeArrowheads="1"/>
          </p:cNvPicPr>
          <p:nvPr/>
        </p:nvPicPr>
        <p:blipFill>
          <a:blip r:embed="rId4" cstate="print"/>
          <a:srcRect l="50000"/>
          <a:stretch>
            <a:fillRect/>
          </a:stretch>
        </p:blipFill>
        <p:spPr bwMode="auto">
          <a:xfrm>
            <a:off x="0" y="838200"/>
            <a:ext cx="9012820" cy="6019800"/>
          </a:xfrm>
          <a:prstGeom prst="rect">
            <a:avLst/>
          </a:prstGeom>
          <a:noFill/>
          <a:ln w="9525">
            <a:noFill/>
            <a:miter lim="800000"/>
            <a:headEnd/>
            <a:tailEnd/>
          </a:ln>
        </p:spPr>
      </p:pic>
      <p:sp>
        <p:nvSpPr>
          <p:cNvPr id="10" name="Rectangle 9"/>
          <p:cNvSpPr/>
          <p:nvPr/>
        </p:nvSpPr>
        <p:spPr>
          <a:xfrm>
            <a:off x="2286000" y="4343400"/>
            <a:ext cx="5562600" cy="1200329"/>
          </a:xfrm>
          <a:prstGeom prst="rect">
            <a:avLst/>
          </a:prstGeom>
          <a:solidFill>
            <a:schemeClr val="tx2">
              <a:lumMod val="20000"/>
              <a:lumOff val="80000"/>
            </a:schemeClr>
          </a:solidFill>
          <a:ln>
            <a:solidFill>
              <a:schemeClr val="tx1"/>
            </a:solidFill>
          </a:ln>
        </p:spPr>
        <p:txBody>
          <a:bodyPr wrap="square">
            <a:spAutoFit/>
          </a:bodyPr>
          <a:lstStyle/>
          <a:p>
            <a:r>
              <a:rPr lang="en-US" dirty="0" smtClean="0"/>
              <a:t>Be sure to enter a description of your document here.  Remember that AERO accepts </a:t>
            </a:r>
            <a:r>
              <a:rPr lang="en-US" dirty="0" smtClean="0"/>
              <a:t> all file types, but NAMI can retrieve PDF documents ONLY!!!  Please only submit PDF</a:t>
            </a:r>
            <a:endParaRPr lang="en-US" dirty="0"/>
          </a:p>
        </p:txBody>
      </p:sp>
      <p:cxnSp>
        <p:nvCxnSpPr>
          <p:cNvPr id="12" name="Straight Arrow Connector 11"/>
          <p:cNvCxnSpPr>
            <a:stCxn id="10" idx="0"/>
          </p:cNvCxnSpPr>
          <p:nvPr/>
        </p:nvCxnSpPr>
        <p:spPr>
          <a:xfrm flipH="1" flipV="1">
            <a:off x="5029200" y="3810000"/>
            <a:ext cx="38100" cy="533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childTnLst>
                          </p:cTn>
                        </p:par>
                        <p:par>
                          <p:cTn id="8" fill="hold">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ox(in)">
                                      <p:cBhvr>
                                        <p:cTn id="11" dur="500"/>
                                        <p:tgtEl>
                                          <p:spTgt spid="8"/>
                                        </p:tgtEl>
                                      </p:cBhvr>
                                    </p:animEffect>
                                  </p:childTnLst>
                                </p:cTn>
                              </p:par>
                              <p:par>
                                <p:cTn id="12" presetID="10" presetClass="exit" presetSubtype="0" fill="hold" nodeType="withEffect">
                                  <p:stCondLst>
                                    <p:cond delay="0"/>
                                  </p:stCondLst>
                                  <p:childTnLst>
                                    <p:animEffect transition="out" filter="fade">
                                      <p:cBhvr>
                                        <p:cTn id="13" dur="2000"/>
                                        <p:tgtEl>
                                          <p:spTgt spid="5"/>
                                        </p:tgtEl>
                                      </p:cBhvr>
                                    </p:animEffect>
                                    <p:set>
                                      <p:cBhvr>
                                        <p:cTn id="14" dur="1" fill="hold">
                                          <p:stCondLst>
                                            <p:cond delay="1999"/>
                                          </p:stCondLst>
                                        </p:cTn>
                                        <p:tgtEl>
                                          <p:spTgt spid="5"/>
                                        </p:tgtEl>
                                        <p:attrNameLst>
                                          <p:attrName>style.visibility</p:attrName>
                                        </p:attrNameLst>
                                      </p:cBhvr>
                                      <p:to>
                                        <p:strVal val="hidden"/>
                                      </p:to>
                                    </p:set>
                                  </p:childTnLst>
                                </p:cTn>
                              </p:par>
                              <p:par>
                                <p:cTn id="15" presetID="3" presetClass="exit" presetSubtype="10" fill="hold" grpId="0" nodeType="withEffect">
                                  <p:stCondLst>
                                    <p:cond delay="0"/>
                                  </p:stCondLst>
                                  <p:childTnLst>
                                    <p:animEffect transition="out" filter="blinds(horizontal)">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2000"/>
                                        <p:tgtEl>
                                          <p:spTgt spid="7"/>
                                        </p:tgtEl>
                                      </p:cBhvr>
                                    </p:animEffect>
                                    <p:set>
                                      <p:cBhvr>
                                        <p:cTn id="22" dur="1" fill="hold">
                                          <p:stCondLst>
                                            <p:cond delay="1999"/>
                                          </p:stCondLst>
                                        </p:cTn>
                                        <p:tgtEl>
                                          <p:spTgt spid="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2000"/>
                                        <p:tgtEl>
                                          <p:spTgt spid="8"/>
                                        </p:tgtEl>
                                      </p:cBhvr>
                                    </p:animEffect>
                                    <p:set>
                                      <p:cBhvr>
                                        <p:cTn id="25" dur="1" fill="hold">
                                          <p:stCondLst>
                                            <p:cond delay="1999"/>
                                          </p:stCondLst>
                                        </p:cTn>
                                        <p:tgtEl>
                                          <p:spTgt spid="8"/>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20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37"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900" decel="100000" fill="hold"/>
                                        <p:tgtEl>
                                          <p:spTgt spid="10"/>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37" fill="hold">
                            <p:stCondLst>
                              <p:cond delay="1000"/>
                            </p:stCondLst>
                            <p:childTnLst>
                              <p:par>
                                <p:cTn id="38" presetID="22" presetClass="entr" presetSubtype="4" fill="hold"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down)">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8" grpId="1"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t>“DI”: Disqualified Incomplete, cont</a:t>
            </a:r>
            <a:endParaRPr lang="en-US" dirty="0"/>
          </a:p>
        </p:txBody>
      </p:sp>
      <p:pic>
        <p:nvPicPr>
          <p:cNvPr id="2054" name="Picture 6"/>
          <p:cNvPicPr>
            <a:picLocks noChangeAspect="1" noChangeArrowheads="1"/>
          </p:cNvPicPr>
          <p:nvPr/>
        </p:nvPicPr>
        <p:blipFill>
          <a:blip r:embed="rId2" cstate="print"/>
          <a:srcRect l="50000"/>
          <a:stretch>
            <a:fillRect/>
          </a:stretch>
        </p:blipFill>
        <p:spPr bwMode="auto">
          <a:xfrm>
            <a:off x="0" y="1143000"/>
            <a:ext cx="9144000" cy="5715000"/>
          </a:xfrm>
          <a:prstGeom prst="rect">
            <a:avLst/>
          </a:prstGeom>
          <a:noFill/>
          <a:ln w="9525">
            <a:noFill/>
            <a:miter lim="800000"/>
            <a:headEnd/>
            <a:tailEnd/>
          </a:ln>
        </p:spPr>
      </p:pic>
      <p:sp>
        <p:nvSpPr>
          <p:cNvPr id="9" name="TextBox 8"/>
          <p:cNvSpPr txBox="1"/>
          <p:nvPr/>
        </p:nvSpPr>
        <p:spPr>
          <a:xfrm>
            <a:off x="1828800" y="3657600"/>
            <a:ext cx="6172200" cy="1754326"/>
          </a:xfrm>
          <a:prstGeom prst="rect">
            <a:avLst/>
          </a:prstGeom>
          <a:solidFill>
            <a:schemeClr val="tx2">
              <a:lumMod val="20000"/>
              <a:lumOff val="80000"/>
            </a:schemeClr>
          </a:solidFill>
          <a:ln>
            <a:solidFill>
              <a:schemeClr val="tx1"/>
            </a:solidFill>
          </a:ln>
        </p:spPr>
        <p:txBody>
          <a:bodyPr wrap="square" rtlCol="0">
            <a:spAutoFit/>
          </a:bodyPr>
          <a:lstStyle/>
          <a:p>
            <a:r>
              <a:rPr lang="en-US" dirty="0" smtClean="0"/>
              <a:t>Once any supporting documents are uploaded, you will be brought back to the encounter home.  Your next step is to send an AERO Message to Mrs. Pam Greuling:</a:t>
            </a:r>
          </a:p>
          <a:p>
            <a:endParaRPr lang="en-US" dirty="0" smtClean="0"/>
          </a:p>
          <a:p>
            <a:r>
              <a:rPr lang="en-US" dirty="0" smtClean="0"/>
              <a:t>“Please clone the referenced encounter for resubmission purposes”</a:t>
            </a:r>
            <a:endParaRPr lang="en-US" dirty="0"/>
          </a:p>
        </p:txBody>
      </p:sp>
      <p:cxnSp>
        <p:nvCxnSpPr>
          <p:cNvPr id="11" name="Straight Arrow Connector 10"/>
          <p:cNvCxnSpPr/>
          <p:nvPr/>
        </p:nvCxnSpPr>
        <p:spPr>
          <a:xfrm rot="10800000" flipV="1">
            <a:off x="1524000" y="5257800"/>
            <a:ext cx="1524000" cy="8382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2" name="TextBox 11"/>
          <p:cNvSpPr txBox="1"/>
          <p:nvPr/>
        </p:nvSpPr>
        <p:spPr>
          <a:xfrm>
            <a:off x="1981200" y="4800600"/>
            <a:ext cx="6858000" cy="923330"/>
          </a:xfrm>
          <a:prstGeom prst="rect">
            <a:avLst/>
          </a:prstGeom>
          <a:solidFill>
            <a:schemeClr val="tx2">
              <a:lumMod val="20000"/>
              <a:lumOff val="80000"/>
            </a:schemeClr>
          </a:solidFill>
          <a:ln>
            <a:solidFill>
              <a:schemeClr val="tx1"/>
            </a:solidFill>
          </a:ln>
        </p:spPr>
        <p:txBody>
          <a:bodyPr wrap="square" rtlCol="0">
            <a:spAutoFit/>
          </a:bodyPr>
          <a:lstStyle/>
          <a:p>
            <a:r>
              <a:rPr lang="en-US" dirty="0" smtClean="0"/>
              <a:t>AERO uses standard Microsoft Office type email messaging, where you will search for the name you are sending to (Pam Greuling), type in a subject, and type in text for the message.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9"/>
                                        </p:tgtEl>
                                      </p:cBhvr>
                                    </p:animEffect>
                                    <p:set>
                                      <p:cBhvr>
                                        <p:cTn id="7" dur="1" fill="hold">
                                          <p:stCondLst>
                                            <p:cond delay="999"/>
                                          </p:stCondLst>
                                        </p:cTn>
                                        <p:tgtEl>
                                          <p:spTgt spid="9"/>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11"/>
                                        </p:tgtEl>
                                      </p:cBhvr>
                                    </p:animEffect>
                                    <p:set>
                                      <p:cBhvr>
                                        <p:cTn id="10" dur="1" fill="hold">
                                          <p:stCondLst>
                                            <p:cond delay="999"/>
                                          </p:stCondLst>
                                        </p:cTn>
                                        <p:tgtEl>
                                          <p:spTgt spid="11"/>
                                        </p:tgtEl>
                                        <p:attrNameLst>
                                          <p:attrName>style.visibility</p:attrName>
                                        </p:attrNameLst>
                                      </p:cBhvr>
                                      <p:to>
                                        <p:strVal val="hidden"/>
                                      </p:to>
                                    </p:se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“DI”: Disqualified Incomplete, cont</a:t>
            </a:r>
            <a:endParaRPr lang="en-US" dirty="0"/>
          </a:p>
        </p:txBody>
      </p:sp>
      <p:pic>
        <p:nvPicPr>
          <p:cNvPr id="4098" name="Picture 2"/>
          <p:cNvPicPr>
            <a:picLocks noChangeAspect="1" noChangeArrowheads="1"/>
          </p:cNvPicPr>
          <p:nvPr/>
        </p:nvPicPr>
        <p:blipFill>
          <a:blip r:embed="rId2" cstate="print"/>
          <a:srcRect l="50000"/>
          <a:stretch>
            <a:fillRect/>
          </a:stretch>
        </p:blipFill>
        <p:spPr bwMode="auto">
          <a:xfrm>
            <a:off x="0" y="914400"/>
            <a:ext cx="9144000" cy="5943600"/>
          </a:xfrm>
          <a:prstGeom prst="rect">
            <a:avLst/>
          </a:prstGeom>
          <a:noFill/>
          <a:ln w="9525">
            <a:noFill/>
            <a:miter lim="800000"/>
            <a:headEnd/>
            <a:tailEnd/>
          </a:ln>
        </p:spPr>
      </p:pic>
      <p:sp>
        <p:nvSpPr>
          <p:cNvPr id="5" name="TextBox 4"/>
          <p:cNvSpPr txBox="1"/>
          <p:nvPr/>
        </p:nvSpPr>
        <p:spPr>
          <a:xfrm>
            <a:off x="457200" y="5715000"/>
            <a:ext cx="7239000" cy="923330"/>
          </a:xfrm>
          <a:prstGeom prst="rect">
            <a:avLst/>
          </a:prstGeom>
          <a:solidFill>
            <a:schemeClr val="tx2">
              <a:lumMod val="20000"/>
              <a:lumOff val="80000"/>
            </a:schemeClr>
          </a:solidFill>
          <a:ln>
            <a:solidFill>
              <a:schemeClr val="tx1"/>
            </a:solidFill>
          </a:ln>
        </p:spPr>
        <p:txBody>
          <a:bodyPr wrap="square" rtlCol="0">
            <a:spAutoFit/>
          </a:bodyPr>
          <a:lstStyle/>
          <a:p>
            <a:r>
              <a:rPr lang="en-US" dirty="0" smtClean="0"/>
              <a:t>Once NAMI Reviewers are completed with the “Cloned” Encounter (meaning, we have </a:t>
            </a:r>
            <a:r>
              <a:rPr lang="en-US" dirty="0" err="1" smtClean="0"/>
              <a:t>dispositioned</a:t>
            </a:r>
            <a:r>
              <a:rPr lang="en-US" dirty="0" smtClean="0"/>
              <a:t> it), you will be able to see the encounter on your “My Submission Stats” list, and pull it up to view NAMI work flow</a:t>
            </a:r>
            <a:endParaRPr lang="en-US" dirty="0"/>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“DI”: Disqualified Incomplete, cont</a:t>
            </a:r>
            <a:endParaRPr lang="en-US" dirty="0"/>
          </a:p>
        </p:txBody>
      </p:sp>
      <p:pic>
        <p:nvPicPr>
          <p:cNvPr id="3074" name="Picture 2"/>
          <p:cNvPicPr>
            <a:picLocks noChangeAspect="1" noChangeArrowheads="1"/>
          </p:cNvPicPr>
          <p:nvPr/>
        </p:nvPicPr>
        <p:blipFill>
          <a:blip r:embed="rId2" cstate="print"/>
          <a:srcRect l="50000"/>
          <a:stretch>
            <a:fillRect/>
          </a:stretch>
        </p:blipFill>
        <p:spPr bwMode="auto">
          <a:xfrm>
            <a:off x="0" y="914400"/>
            <a:ext cx="9144000" cy="5943600"/>
          </a:xfrm>
          <a:prstGeom prst="rect">
            <a:avLst/>
          </a:prstGeom>
          <a:noFill/>
          <a:ln w="9525">
            <a:noFill/>
            <a:miter lim="800000"/>
            <a:headEnd/>
            <a:tailEnd/>
          </a:ln>
        </p:spPr>
      </p:pic>
      <p:sp>
        <p:nvSpPr>
          <p:cNvPr id="5" name="TextBox 4"/>
          <p:cNvSpPr txBox="1"/>
          <p:nvPr/>
        </p:nvSpPr>
        <p:spPr>
          <a:xfrm>
            <a:off x="609600" y="381000"/>
            <a:ext cx="7924800" cy="1323439"/>
          </a:xfrm>
          <a:prstGeom prst="rect">
            <a:avLst/>
          </a:prstGeom>
          <a:solidFill>
            <a:schemeClr val="tx2">
              <a:lumMod val="20000"/>
              <a:lumOff val="80000"/>
            </a:schemeClr>
          </a:solidFill>
          <a:ln>
            <a:solidFill>
              <a:schemeClr val="tx1"/>
            </a:solidFill>
          </a:ln>
        </p:spPr>
        <p:txBody>
          <a:bodyPr wrap="square" rtlCol="0">
            <a:spAutoFit/>
          </a:bodyPr>
          <a:lstStyle/>
          <a:p>
            <a:r>
              <a:rPr lang="en-US" sz="2000" dirty="0" smtClean="0"/>
              <a:t>When you receive an AERO Message reply from NAMI, you can look up the patient on the Patient Search Screen, and select the encounter you are working with.  NOTE:  The exam that was “DI”-</a:t>
            </a:r>
            <a:r>
              <a:rPr lang="en-US" sz="2000" dirty="0" err="1" smtClean="0"/>
              <a:t>ed</a:t>
            </a:r>
            <a:r>
              <a:rPr lang="en-US" sz="2000" dirty="0" smtClean="0"/>
              <a:t> will no longer be on the patient’s screen.  Only the “Cloned” encounter will be visible.  </a:t>
            </a:r>
          </a:p>
        </p:txBody>
      </p:sp>
      <p:cxnSp>
        <p:nvCxnSpPr>
          <p:cNvPr id="7" name="Straight Arrow Connector 6"/>
          <p:cNvCxnSpPr/>
          <p:nvPr/>
        </p:nvCxnSpPr>
        <p:spPr>
          <a:xfrm rot="5400000">
            <a:off x="4076700" y="2171700"/>
            <a:ext cx="2895600" cy="19050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1" name="Rectangle 10"/>
          <p:cNvSpPr/>
          <p:nvPr/>
        </p:nvSpPr>
        <p:spPr>
          <a:xfrm>
            <a:off x="228600" y="5029200"/>
            <a:ext cx="8686800" cy="1200329"/>
          </a:xfrm>
          <a:prstGeom prst="rect">
            <a:avLst/>
          </a:prstGeom>
          <a:solidFill>
            <a:schemeClr val="tx2">
              <a:lumMod val="20000"/>
              <a:lumOff val="80000"/>
            </a:schemeClr>
          </a:solidFill>
          <a:ln>
            <a:solidFill>
              <a:schemeClr val="tx1"/>
            </a:solidFill>
          </a:ln>
        </p:spPr>
        <p:txBody>
          <a:bodyPr wrap="square">
            <a:spAutoFit/>
          </a:bodyPr>
          <a:lstStyle/>
          <a:p>
            <a:r>
              <a:rPr lang="en-US" dirty="0" smtClean="0"/>
              <a:t>It will be </a:t>
            </a:r>
            <a:r>
              <a:rPr lang="en-US" dirty="0" err="1" smtClean="0"/>
              <a:t>dispositioned</a:t>
            </a:r>
            <a:r>
              <a:rPr lang="en-US" dirty="0" smtClean="0"/>
              <a:t> internally in AERO with no further information needed from you, unless specified by the Aeromedical Reviewer assigned the case.  </a:t>
            </a:r>
          </a:p>
          <a:p>
            <a:pPr algn="ctr"/>
            <a:r>
              <a:rPr lang="en-US" dirty="0" smtClean="0"/>
              <a:t>**As a side note:  the first reviewer who worked on the encounter that was DI-</a:t>
            </a:r>
            <a:r>
              <a:rPr lang="en-US" dirty="0" err="1" smtClean="0"/>
              <a:t>ed</a:t>
            </a:r>
            <a:r>
              <a:rPr lang="en-US" dirty="0" smtClean="0"/>
              <a:t>, may not be the same to work on your cloned encounter**</a:t>
            </a:r>
            <a:endParaRPr lang="en-US" dirty="0"/>
          </a:p>
        </p:txBody>
      </p:sp>
      <p:sp>
        <p:nvSpPr>
          <p:cNvPr id="6" name="Action Button: Home 5">
            <a:hlinkClick r:id="rId3" action="ppaction://hlinksldjump" highlightClick="1"/>
          </p:cNvPr>
          <p:cNvSpPr/>
          <p:nvPr/>
        </p:nvSpPr>
        <p:spPr>
          <a:xfrm>
            <a:off x="8382000" y="6172200"/>
            <a:ext cx="533400" cy="457200"/>
          </a:xfrm>
          <a:prstGeom prst="actionButtonHome">
            <a:avLst/>
          </a:prstGeom>
          <a:solidFill>
            <a:srgbClr val="92D05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Click="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Your AERO Tools</a:t>
            </a:r>
            <a:endParaRPr lang="en-US" dirty="0"/>
          </a:p>
        </p:txBody>
      </p:sp>
      <p:sp>
        <p:nvSpPr>
          <p:cNvPr id="4" name="TextBox 3"/>
          <p:cNvSpPr txBox="1"/>
          <p:nvPr/>
        </p:nvSpPr>
        <p:spPr>
          <a:xfrm>
            <a:off x="228600" y="1295400"/>
            <a:ext cx="8610600" cy="5016758"/>
          </a:xfrm>
          <a:prstGeom prst="rect">
            <a:avLst/>
          </a:prstGeom>
          <a:noFill/>
        </p:spPr>
        <p:txBody>
          <a:bodyPr wrap="square" rtlCol="0">
            <a:spAutoFit/>
          </a:bodyPr>
          <a:lstStyle/>
          <a:p>
            <a:r>
              <a:rPr lang="en-US" sz="2000" dirty="0" smtClean="0"/>
              <a:t>AERO is designed to assist with tracking patients, and to improve NAMI’s responsiveness to the Fleet via our External Flight Surgeons.  </a:t>
            </a:r>
          </a:p>
          <a:p>
            <a:endParaRPr lang="en-US" sz="2000" dirty="0" smtClean="0"/>
          </a:p>
          <a:p>
            <a:r>
              <a:rPr lang="en-US" sz="2000" dirty="0" smtClean="0"/>
              <a:t>AERO will allow NAMI to be more expeditious with responses to submissions from you, the End Users.</a:t>
            </a:r>
          </a:p>
          <a:p>
            <a:endParaRPr lang="en-US" sz="2000" dirty="0" smtClean="0"/>
          </a:p>
          <a:p>
            <a:r>
              <a:rPr lang="en-US" sz="2000" dirty="0" smtClean="0"/>
              <a:t>It does not have the same abilities for us to make interpretations on “What the Flight Surgeon MEANT to say…”  In other words, if the AERO program tells us that an exam is submitted incorrectly without any expounding on your part, NAMI Reviewers MUST “DI” status the encounter, and ultimately notify the Waiver Authorities of our disposition of “Waiver Not Recommended At This Time” due to non Aeromedical Status Compliance.</a:t>
            </a:r>
          </a:p>
          <a:p>
            <a:endParaRPr lang="en-US" sz="2000" dirty="0" smtClean="0"/>
          </a:p>
          <a:p>
            <a:r>
              <a:rPr lang="en-US" sz="2000" dirty="0" smtClean="0"/>
              <a:t>Therefore, it is IMPERATIVE that you, as the End User Flight Surgeons and AVTs, familiarize yourself thoroughly with the AERO Tools described in this section of the trainer!</a:t>
            </a:r>
            <a:endParaRPr lang="en-US" sz="20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chor="t"/>
          <a:lstStyle/>
          <a:p>
            <a:r>
              <a:rPr lang="en-US" dirty="0" smtClean="0"/>
              <a:t>Your AERO Tools, cont</a:t>
            </a:r>
            <a:endParaRPr lang="en-US" dirty="0"/>
          </a:p>
        </p:txBody>
      </p:sp>
      <p:pic>
        <p:nvPicPr>
          <p:cNvPr id="5122" name="Picture 2"/>
          <p:cNvPicPr>
            <a:picLocks noChangeAspect="1" noChangeArrowheads="1"/>
          </p:cNvPicPr>
          <p:nvPr/>
        </p:nvPicPr>
        <p:blipFill>
          <a:blip r:embed="rId2" cstate="print"/>
          <a:srcRect l="50000"/>
          <a:stretch>
            <a:fillRect/>
          </a:stretch>
        </p:blipFill>
        <p:spPr bwMode="auto">
          <a:xfrm>
            <a:off x="0" y="762000"/>
            <a:ext cx="9144000" cy="6096000"/>
          </a:xfrm>
          <a:prstGeom prst="rect">
            <a:avLst/>
          </a:prstGeom>
          <a:noFill/>
          <a:ln w="9525">
            <a:noFill/>
            <a:miter lim="800000"/>
            <a:headEnd/>
            <a:tailEnd/>
          </a:ln>
        </p:spPr>
      </p:pic>
      <p:sp>
        <p:nvSpPr>
          <p:cNvPr id="7" name="TextBox 6"/>
          <p:cNvSpPr txBox="1"/>
          <p:nvPr/>
        </p:nvSpPr>
        <p:spPr>
          <a:xfrm>
            <a:off x="2057400" y="3657600"/>
            <a:ext cx="6858000" cy="646331"/>
          </a:xfrm>
          <a:prstGeom prst="rect">
            <a:avLst/>
          </a:prstGeom>
          <a:solidFill>
            <a:schemeClr val="tx2">
              <a:lumMod val="20000"/>
              <a:lumOff val="80000"/>
            </a:schemeClr>
          </a:solidFill>
          <a:ln>
            <a:solidFill>
              <a:schemeClr val="tx1"/>
            </a:solidFill>
          </a:ln>
        </p:spPr>
        <p:txBody>
          <a:bodyPr wrap="square" rtlCol="0">
            <a:spAutoFit/>
          </a:bodyPr>
          <a:lstStyle/>
          <a:p>
            <a:r>
              <a:rPr lang="en-US" dirty="0" smtClean="0"/>
              <a:t>Navy Web Services will give a “Snapshot” of your Patient’s historical Waivers and Current Flight Status</a:t>
            </a:r>
            <a:endParaRPr lang="en-US" dirty="0"/>
          </a:p>
        </p:txBody>
      </p:sp>
      <p:cxnSp>
        <p:nvCxnSpPr>
          <p:cNvPr id="9" name="Straight Arrow Connector 8"/>
          <p:cNvCxnSpPr/>
          <p:nvPr/>
        </p:nvCxnSpPr>
        <p:spPr>
          <a:xfrm rot="10800000">
            <a:off x="0" y="3962400"/>
            <a:ext cx="2057400" cy="1836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2" name="TextBox 11"/>
          <p:cNvSpPr txBox="1"/>
          <p:nvPr/>
        </p:nvSpPr>
        <p:spPr>
          <a:xfrm>
            <a:off x="2057400" y="3810000"/>
            <a:ext cx="6781800" cy="646331"/>
          </a:xfrm>
          <a:prstGeom prst="rect">
            <a:avLst/>
          </a:prstGeom>
          <a:solidFill>
            <a:schemeClr val="tx2">
              <a:lumMod val="20000"/>
              <a:lumOff val="80000"/>
            </a:schemeClr>
          </a:solidFill>
          <a:ln>
            <a:solidFill>
              <a:schemeClr val="tx1"/>
            </a:solidFill>
          </a:ln>
        </p:spPr>
        <p:txBody>
          <a:bodyPr wrap="square" rtlCol="0">
            <a:spAutoFit/>
          </a:bodyPr>
          <a:lstStyle/>
          <a:p>
            <a:r>
              <a:rPr lang="en-US" dirty="0" smtClean="0"/>
              <a:t>“Edit Patient Information” is used to correct Patient Demographics TO INCLUDE SSN’s!!  Be careful, as there is no </a:t>
            </a:r>
            <a:r>
              <a:rPr lang="en-US" dirty="0" err="1" smtClean="0"/>
              <a:t>enduser</a:t>
            </a:r>
            <a:r>
              <a:rPr lang="en-US" dirty="0" smtClean="0"/>
              <a:t> error checking</a:t>
            </a:r>
            <a:endParaRPr lang="en-US" dirty="0"/>
          </a:p>
        </p:txBody>
      </p:sp>
      <p:cxnSp>
        <p:nvCxnSpPr>
          <p:cNvPr id="14" name="Straight Arrow Connector 13"/>
          <p:cNvCxnSpPr/>
          <p:nvPr/>
        </p:nvCxnSpPr>
        <p:spPr>
          <a:xfrm rot="10800000">
            <a:off x="0" y="4114800"/>
            <a:ext cx="205740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6" name="Straight Arrow Connector 15"/>
          <p:cNvCxnSpPr/>
          <p:nvPr/>
        </p:nvCxnSpPr>
        <p:spPr>
          <a:xfrm rot="10800000">
            <a:off x="0" y="4648200"/>
            <a:ext cx="205740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7" name="Straight Arrow Connector 16"/>
          <p:cNvCxnSpPr/>
          <p:nvPr/>
        </p:nvCxnSpPr>
        <p:spPr>
          <a:xfrm rot="10800000">
            <a:off x="0" y="4800600"/>
            <a:ext cx="205740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8" name="Straight Arrow Connector 17"/>
          <p:cNvCxnSpPr/>
          <p:nvPr/>
        </p:nvCxnSpPr>
        <p:spPr>
          <a:xfrm rot="10800000">
            <a:off x="0" y="5181600"/>
            <a:ext cx="205740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9" name="TextBox 18"/>
          <p:cNvSpPr txBox="1"/>
          <p:nvPr/>
        </p:nvSpPr>
        <p:spPr>
          <a:xfrm>
            <a:off x="2057400" y="4038600"/>
            <a:ext cx="6781800" cy="2585323"/>
          </a:xfrm>
          <a:prstGeom prst="rect">
            <a:avLst/>
          </a:prstGeom>
          <a:solidFill>
            <a:schemeClr val="tx2">
              <a:lumMod val="20000"/>
              <a:lumOff val="80000"/>
            </a:schemeClr>
          </a:solidFill>
          <a:ln>
            <a:solidFill>
              <a:schemeClr val="tx1"/>
            </a:solidFill>
          </a:ln>
        </p:spPr>
        <p:txBody>
          <a:bodyPr wrap="square" rtlCol="0">
            <a:spAutoFit/>
          </a:bodyPr>
          <a:lstStyle/>
          <a:p>
            <a:r>
              <a:rPr lang="en-US" dirty="0" smtClean="0"/>
              <a:t>Facility Tracking, Facility Submissions, and My Submission Stats are all tools to find patients and track work completed.  Each of these 3 tools are essential to familiarize yourself with, as AVT or Flight Surgeon, to ensure that your patients receive proper follow up care in regards to their dispositions.  NAMI WILL NO LONGER BE SENDING OUT ADD-INFO REQUESTS VIA OUTLOOK!  Proper follow up and tracking of dispositions provided by NAMI are solely the responsibility of the External Flight Surgeons, and will completely rely on you and your facility’s patient tracking systems.</a:t>
            </a:r>
          </a:p>
        </p:txBody>
      </p:sp>
      <p:sp>
        <p:nvSpPr>
          <p:cNvPr id="20" name="TextBox 19"/>
          <p:cNvSpPr txBox="1"/>
          <p:nvPr/>
        </p:nvSpPr>
        <p:spPr>
          <a:xfrm>
            <a:off x="2057400" y="4419600"/>
            <a:ext cx="6858000" cy="1477328"/>
          </a:xfrm>
          <a:prstGeom prst="rect">
            <a:avLst/>
          </a:prstGeom>
          <a:solidFill>
            <a:schemeClr val="tx2">
              <a:lumMod val="20000"/>
              <a:lumOff val="80000"/>
            </a:schemeClr>
          </a:solidFill>
          <a:ln>
            <a:solidFill>
              <a:schemeClr val="tx1"/>
            </a:solidFill>
          </a:ln>
        </p:spPr>
        <p:txBody>
          <a:bodyPr wrap="square" rtlCol="0">
            <a:spAutoFit/>
          </a:bodyPr>
          <a:lstStyle/>
          <a:p>
            <a:r>
              <a:rPr lang="en-US" dirty="0" smtClean="0"/>
              <a:t>Messaging is an email-type client for communications within AERO only; you will not be able to send emails to any addressees outside the AERO system.  The messaging client allows for you to send PPI without any special steps to encrypt the information, as the entire server AERO is on is Secure. </a:t>
            </a:r>
            <a:endParaRPr lang="en-US" dirty="0"/>
          </a:p>
        </p:txBody>
      </p:sp>
      <p:cxnSp>
        <p:nvCxnSpPr>
          <p:cNvPr id="22" name="Straight Arrow Connector 21"/>
          <p:cNvCxnSpPr/>
          <p:nvPr/>
        </p:nvCxnSpPr>
        <p:spPr>
          <a:xfrm rot="10800000">
            <a:off x="0" y="5334000"/>
            <a:ext cx="205740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4" name="TextBox 23"/>
          <p:cNvSpPr txBox="1"/>
          <p:nvPr/>
        </p:nvSpPr>
        <p:spPr>
          <a:xfrm>
            <a:off x="1905000" y="5410200"/>
            <a:ext cx="6553200" cy="923330"/>
          </a:xfrm>
          <a:prstGeom prst="rect">
            <a:avLst/>
          </a:prstGeom>
          <a:solidFill>
            <a:schemeClr val="tx2">
              <a:lumMod val="20000"/>
              <a:lumOff val="80000"/>
            </a:schemeClr>
          </a:solidFill>
          <a:ln>
            <a:solidFill>
              <a:schemeClr val="tx1"/>
            </a:solidFill>
          </a:ln>
        </p:spPr>
        <p:txBody>
          <a:bodyPr wrap="square" rtlCol="0">
            <a:spAutoFit/>
          </a:bodyPr>
          <a:lstStyle/>
          <a:p>
            <a:r>
              <a:rPr lang="en-US" dirty="0" smtClean="0"/>
              <a:t>Ensure that as you get started with using AERO, you take the time to review and set your defaults, update your Contact information, and view our Downloadable documents</a:t>
            </a:r>
            <a:endParaRPr lang="en-US" dirty="0"/>
          </a:p>
        </p:txBody>
      </p:sp>
      <p:sp>
        <p:nvSpPr>
          <p:cNvPr id="25" name="Right Brace 24"/>
          <p:cNvSpPr/>
          <p:nvPr/>
        </p:nvSpPr>
        <p:spPr>
          <a:xfrm>
            <a:off x="1371600" y="5486400"/>
            <a:ext cx="381000" cy="1066800"/>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right)">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par>
                                <p:cTn id="20" presetID="22" presetClass="entr" presetSubtype="2"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right)">
                                      <p:cBhvr>
                                        <p:cTn id="22" dur="500"/>
                                        <p:tgtEl>
                                          <p:spTgt spid="12"/>
                                        </p:tgtEl>
                                      </p:cBhvr>
                                    </p:animEffect>
                                  </p:childTnLst>
                                </p:cTn>
                              </p:par>
                            </p:childTnLst>
                          </p:cTn>
                        </p:par>
                        <p:par>
                          <p:cTn id="23" fill="hold">
                            <p:stCondLst>
                              <p:cond delay="500"/>
                            </p:stCondLst>
                            <p:childTnLst>
                              <p:par>
                                <p:cTn id="24" presetID="22" presetClass="entr" presetSubtype="2"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righ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12"/>
                                        </p:tgtEl>
                                      </p:cBhvr>
                                    </p:animEffect>
                                    <p:set>
                                      <p:cBhvr>
                                        <p:cTn id="31" dur="1" fill="hold">
                                          <p:stCondLst>
                                            <p:cond delay="499"/>
                                          </p:stCondLst>
                                        </p:cTn>
                                        <p:tgtEl>
                                          <p:spTgt spid="12"/>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right)">
                                      <p:cBhvr>
                                        <p:cTn id="39" dur="500"/>
                                        <p:tgtEl>
                                          <p:spTgt spid="19"/>
                                        </p:tgtEl>
                                      </p:cBhvr>
                                    </p:animEffect>
                                  </p:childTnLst>
                                </p:cTn>
                              </p:par>
                            </p:childTnLst>
                          </p:cTn>
                        </p:par>
                        <p:par>
                          <p:cTn id="40" fill="hold">
                            <p:stCondLst>
                              <p:cond delay="500"/>
                            </p:stCondLst>
                            <p:childTnLst>
                              <p:par>
                                <p:cTn id="41" presetID="22" presetClass="entr" presetSubtype="2" fill="hold" nodeType="after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right)">
                                      <p:cBhvr>
                                        <p:cTn id="43" dur="500"/>
                                        <p:tgtEl>
                                          <p:spTgt spid="16"/>
                                        </p:tgtEl>
                                      </p:cBhvr>
                                    </p:animEffect>
                                  </p:childTnLst>
                                </p:cTn>
                              </p:par>
                            </p:childTnLst>
                          </p:cTn>
                        </p:par>
                        <p:par>
                          <p:cTn id="44" fill="hold">
                            <p:stCondLst>
                              <p:cond delay="1000"/>
                            </p:stCondLst>
                            <p:childTnLst>
                              <p:par>
                                <p:cTn id="45" presetID="22" presetClass="entr" presetSubtype="2" fill="hold"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right)">
                                      <p:cBhvr>
                                        <p:cTn id="47" dur="500"/>
                                        <p:tgtEl>
                                          <p:spTgt spid="17"/>
                                        </p:tgtEl>
                                      </p:cBhvr>
                                    </p:animEffect>
                                  </p:childTnLst>
                                </p:cTn>
                              </p:par>
                            </p:childTnLst>
                          </p:cTn>
                        </p:par>
                        <p:par>
                          <p:cTn id="48" fill="hold">
                            <p:stCondLst>
                              <p:cond delay="1500"/>
                            </p:stCondLst>
                            <p:childTnLst>
                              <p:par>
                                <p:cTn id="49" presetID="22" presetClass="entr" presetSubtype="2" fill="hold" nodeType="after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ipe(right)">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1" nodeType="clickEffect">
                                  <p:stCondLst>
                                    <p:cond delay="0"/>
                                  </p:stCondLst>
                                  <p:childTnLst>
                                    <p:animEffect transition="out" filter="fade">
                                      <p:cBhvr>
                                        <p:cTn id="55" dur="500"/>
                                        <p:tgtEl>
                                          <p:spTgt spid="19"/>
                                        </p:tgtEl>
                                      </p:cBhvr>
                                    </p:animEffect>
                                    <p:set>
                                      <p:cBhvr>
                                        <p:cTn id="56" dur="1" fill="hold">
                                          <p:stCondLst>
                                            <p:cond delay="499"/>
                                          </p:stCondLst>
                                        </p:cTn>
                                        <p:tgtEl>
                                          <p:spTgt spid="19"/>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16"/>
                                        </p:tgtEl>
                                      </p:cBhvr>
                                    </p:animEffect>
                                    <p:set>
                                      <p:cBhvr>
                                        <p:cTn id="59" dur="1" fill="hold">
                                          <p:stCondLst>
                                            <p:cond delay="499"/>
                                          </p:stCondLst>
                                        </p:cTn>
                                        <p:tgtEl>
                                          <p:spTgt spid="16"/>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17"/>
                                        </p:tgtEl>
                                      </p:cBhvr>
                                    </p:animEffect>
                                    <p:set>
                                      <p:cBhvr>
                                        <p:cTn id="62" dur="1" fill="hold">
                                          <p:stCondLst>
                                            <p:cond delay="499"/>
                                          </p:stCondLst>
                                        </p:cTn>
                                        <p:tgtEl>
                                          <p:spTgt spid="17"/>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8"/>
                                        </p:tgtEl>
                                      </p:cBhvr>
                                    </p:animEffect>
                                    <p:set>
                                      <p:cBhvr>
                                        <p:cTn id="65" dur="1" fill="hold">
                                          <p:stCondLst>
                                            <p:cond delay="499"/>
                                          </p:stCondLst>
                                        </p:cTn>
                                        <p:tgtEl>
                                          <p:spTgt spid="18"/>
                                        </p:tgtEl>
                                        <p:attrNameLst>
                                          <p:attrName>style.visibility</p:attrName>
                                        </p:attrNameLst>
                                      </p:cBhvr>
                                      <p:to>
                                        <p:strVal val="hidden"/>
                                      </p:to>
                                    </p:set>
                                  </p:childTnLst>
                                </p:cTn>
                              </p:par>
                              <p:par>
                                <p:cTn id="66" presetID="22" presetClass="entr" presetSubtype="2" fill="hold" grpId="0" nodeType="with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wipe(right)">
                                      <p:cBhvr>
                                        <p:cTn id="68" dur="500"/>
                                        <p:tgtEl>
                                          <p:spTgt spid="20"/>
                                        </p:tgtEl>
                                      </p:cBhvr>
                                    </p:animEffect>
                                  </p:childTnLst>
                                </p:cTn>
                              </p:par>
                            </p:childTnLst>
                          </p:cTn>
                        </p:par>
                        <p:par>
                          <p:cTn id="69" fill="hold">
                            <p:stCondLst>
                              <p:cond delay="500"/>
                            </p:stCondLst>
                            <p:childTnLst>
                              <p:par>
                                <p:cTn id="70" presetID="22" presetClass="entr" presetSubtype="2" fill="hold" nodeType="after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wipe(right)">
                                      <p:cBhvr>
                                        <p:cTn id="72" dur="500"/>
                                        <p:tgtEl>
                                          <p:spTgt spid="22"/>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500"/>
                                        <p:tgtEl>
                                          <p:spTgt spid="20"/>
                                        </p:tgtEl>
                                      </p:cBhvr>
                                    </p:animEffect>
                                    <p:set>
                                      <p:cBhvr>
                                        <p:cTn id="77" dur="1" fill="hold">
                                          <p:stCondLst>
                                            <p:cond delay="499"/>
                                          </p:stCondLst>
                                        </p:cTn>
                                        <p:tgtEl>
                                          <p:spTgt spid="20"/>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22"/>
                                        </p:tgtEl>
                                      </p:cBhvr>
                                    </p:animEffect>
                                    <p:set>
                                      <p:cBhvr>
                                        <p:cTn id="80" dur="1" fill="hold">
                                          <p:stCondLst>
                                            <p:cond delay="499"/>
                                          </p:stCondLst>
                                        </p:cTn>
                                        <p:tgtEl>
                                          <p:spTgt spid="22"/>
                                        </p:tgtEl>
                                        <p:attrNameLst>
                                          <p:attrName>style.visibility</p:attrName>
                                        </p:attrNameLst>
                                      </p:cBhvr>
                                      <p:to>
                                        <p:strVal val="hidden"/>
                                      </p:to>
                                    </p:set>
                                  </p:childTnLst>
                                </p:cTn>
                              </p:par>
                              <p:par>
                                <p:cTn id="81" presetID="22" presetClass="entr" presetSubtype="2" fill="hold" grpId="0" nodeType="withEffect">
                                  <p:stCondLst>
                                    <p:cond delay="0"/>
                                  </p:stCondLst>
                                  <p:childTnLst>
                                    <p:set>
                                      <p:cBhvr>
                                        <p:cTn id="82" dur="1" fill="hold">
                                          <p:stCondLst>
                                            <p:cond delay="0"/>
                                          </p:stCondLst>
                                        </p:cTn>
                                        <p:tgtEl>
                                          <p:spTgt spid="24"/>
                                        </p:tgtEl>
                                        <p:attrNameLst>
                                          <p:attrName>style.visibility</p:attrName>
                                        </p:attrNameLst>
                                      </p:cBhvr>
                                      <p:to>
                                        <p:strVal val="visible"/>
                                      </p:to>
                                    </p:set>
                                    <p:animEffect transition="in" filter="wipe(right)">
                                      <p:cBhvr>
                                        <p:cTn id="83" dur="500"/>
                                        <p:tgtEl>
                                          <p:spTgt spid="24"/>
                                        </p:tgtEl>
                                      </p:cBhvr>
                                    </p:animEffect>
                                  </p:childTnLst>
                                </p:cTn>
                              </p:par>
                            </p:childTnLst>
                          </p:cTn>
                        </p:par>
                        <p:par>
                          <p:cTn id="84" fill="hold">
                            <p:stCondLst>
                              <p:cond delay="500"/>
                            </p:stCondLst>
                            <p:childTnLst>
                              <p:par>
                                <p:cTn id="85" presetID="22" presetClass="entr" presetSubtype="2" fill="hold" grpId="0" nodeType="afterEffect">
                                  <p:stCondLst>
                                    <p:cond delay="0"/>
                                  </p:stCondLst>
                                  <p:childTnLst>
                                    <p:set>
                                      <p:cBhvr>
                                        <p:cTn id="86" dur="1" fill="hold">
                                          <p:stCondLst>
                                            <p:cond delay="0"/>
                                          </p:stCondLst>
                                        </p:cTn>
                                        <p:tgtEl>
                                          <p:spTgt spid="25"/>
                                        </p:tgtEl>
                                        <p:attrNameLst>
                                          <p:attrName>style.visibility</p:attrName>
                                        </p:attrNameLst>
                                      </p:cBhvr>
                                      <p:to>
                                        <p:strVal val="visible"/>
                                      </p:to>
                                    </p:set>
                                    <p:animEffect transition="in" filter="wipe(right)">
                                      <p:cBhvr>
                                        <p:cTn id="8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2" grpId="0" animBg="1"/>
      <p:bldP spid="12" grpId="1" animBg="1"/>
      <p:bldP spid="19" grpId="0" animBg="1"/>
      <p:bldP spid="19" grpId="1" animBg="1"/>
      <p:bldP spid="20" grpId="0" animBg="1"/>
      <p:bldP spid="20" grpId="1" animBg="1"/>
      <p:bldP spid="24" grpId="0" animBg="1"/>
      <p:bldP spid="2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t>Your AERO Tools, cont</a:t>
            </a:r>
            <a:endParaRPr lang="en-US" dirty="0"/>
          </a:p>
        </p:txBody>
      </p:sp>
      <p:pic>
        <p:nvPicPr>
          <p:cNvPr id="1026" name="Picture 2"/>
          <p:cNvPicPr>
            <a:picLocks noChangeAspect="1" noChangeArrowheads="1"/>
          </p:cNvPicPr>
          <p:nvPr/>
        </p:nvPicPr>
        <p:blipFill>
          <a:blip r:embed="rId2" cstate="print"/>
          <a:srcRect l="50000"/>
          <a:stretch>
            <a:fillRect/>
          </a:stretch>
        </p:blipFill>
        <p:spPr bwMode="auto">
          <a:xfrm>
            <a:off x="0" y="914400"/>
            <a:ext cx="9144000" cy="5943600"/>
          </a:xfrm>
          <a:prstGeom prst="rect">
            <a:avLst/>
          </a:prstGeom>
          <a:noFill/>
          <a:ln w="9525">
            <a:noFill/>
            <a:miter lim="800000"/>
            <a:headEnd/>
            <a:tailEnd/>
          </a:ln>
        </p:spPr>
      </p:pic>
      <p:sp>
        <p:nvSpPr>
          <p:cNvPr id="6" name="TextBox 5"/>
          <p:cNvSpPr txBox="1"/>
          <p:nvPr/>
        </p:nvSpPr>
        <p:spPr>
          <a:xfrm>
            <a:off x="2362200" y="5486400"/>
            <a:ext cx="3772379" cy="369332"/>
          </a:xfrm>
          <a:prstGeom prst="rect">
            <a:avLst/>
          </a:prstGeom>
          <a:solidFill>
            <a:schemeClr val="tx2">
              <a:lumMod val="20000"/>
              <a:lumOff val="80000"/>
            </a:schemeClr>
          </a:solidFill>
          <a:ln>
            <a:solidFill>
              <a:schemeClr val="tx1"/>
            </a:solidFill>
          </a:ln>
        </p:spPr>
        <p:txBody>
          <a:bodyPr wrap="none" rtlCol="0">
            <a:spAutoFit/>
          </a:bodyPr>
          <a:lstStyle/>
          <a:p>
            <a:r>
              <a:rPr lang="en-US" dirty="0" smtClean="0"/>
              <a:t>Of special note is your “My Briefcase”:</a:t>
            </a:r>
            <a:endParaRPr lang="en-US" dirty="0"/>
          </a:p>
        </p:txBody>
      </p:sp>
      <p:pic>
        <p:nvPicPr>
          <p:cNvPr id="7" name="Picture 2"/>
          <p:cNvPicPr>
            <a:picLocks noChangeAspect="1" noChangeArrowheads="1"/>
          </p:cNvPicPr>
          <p:nvPr/>
        </p:nvPicPr>
        <p:blipFill>
          <a:blip r:embed="rId3" cstate="print"/>
          <a:srcRect l="50000" r="-391"/>
          <a:stretch>
            <a:fillRect/>
          </a:stretch>
        </p:blipFill>
        <p:spPr bwMode="auto">
          <a:xfrm>
            <a:off x="0" y="1143000"/>
            <a:ext cx="9143999" cy="5715000"/>
          </a:xfrm>
          <a:prstGeom prst="rect">
            <a:avLst/>
          </a:prstGeom>
          <a:noFill/>
          <a:ln w="9525">
            <a:noFill/>
            <a:miter lim="800000"/>
            <a:headEnd/>
            <a:tailEnd/>
          </a:ln>
        </p:spPr>
      </p:pic>
      <p:sp>
        <p:nvSpPr>
          <p:cNvPr id="8" name="TextBox 7"/>
          <p:cNvSpPr txBox="1"/>
          <p:nvPr/>
        </p:nvSpPr>
        <p:spPr>
          <a:xfrm>
            <a:off x="0" y="3810000"/>
            <a:ext cx="9144000" cy="1200329"/>
          </a:xfrm>
          <a:prstGeom prst="rect">
            <a:avLst/>
          </a:prstGeom>
          <a:noFill/>
        </p:spPr>
        <p:txBody>
          <a:bodyPr wrap="square" rtlCol="0">
            <a:spAutoFit/>
          </a:bodyPr>
          <a:lstStyle/>
          <a:p>
            <a:pPr algn="ctr"/>
            <a:r>
              <a:rPr lang="en-US" dirty="0" smtClean="0"/>
              <a:t>My Briefcase is where Pending cases are stored; the Physicals you have created, but </a:t>
            </a:r>
          </a:p>
          <a:p>
            <a:pPr algn="ctr"/>
            <a:r>
              <a:rPr lang="en-US" dirty="0" smtClean="0"/>
              <a:t>not yet submitted to NAMI.  </a:t>
            </a:r>
          </a:p>
          <a:p>
            <a:pPr algn="ctr"/>
            <a:r>
              <a:rPr lang="en-US" i="1" dirty="0" smtClean="0"/>
              <a:t>(It seems very self explanatory, since it is.  But, you, the end-user Flight Surgeons and AVTs, will be using this tool often enough that it deserves it’s own Slide)</a:t>
            </a:r>
            <a:endParaRPr lang="en-US"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1026"/>
                                        </p:tgtEl>
                                      </p:cBhvr>
                                    </p:animEffect>
                                    <p:set>
                                      <p:cBhvr>
                                        <p:cTn id="7" dur="1" fill="hold">
                                          <p:stCondLst>
                                            <p:cond delay="999"/>
                                          </p:stCondLst>
                                        </p:cTn>
                                        <p:tgtEl>
                                          <p:spTgt spid="102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6"/>
                                        </p:tgtEl>
                                      </p:cBhvr>
                                    </p:animEffect>
                                    <p:set>
                                      <p:cBhvr>
                                        <p:cTn id="10" dur="1" fill="hold">
                                          <p:stCondLst>
                                            <p:cond delay="999"/>
                                          </p:stCondLst>
                                        </p:cTn>
                                        <p:tgtEl>
                                          <p:spTgt spid="6"/>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t>Your AERO Tools, cont</a:t>
            </a:r>
            <a:endParaRPr lang="en-US" dirty="0"/>
          </a:p>
        </p:txBody>
      </p:sp>
      <p:sp>
        <p:nvSpPr>
          <p:cNvPr id="4" name="TextBox 3"/>
          <p:cNvSpPr txBox="1"/>
          <p:nvPr/>
        </p:nvSpPr>
        <p:spPr>
          <a:xfrm>
            <a:off x="533400" y="1143000"/>
            <a:ext cx="8229600" cy="5355312"/>
          </a:xfrm>
          <a:prstGeom prst="rect">
            <a:avLst/>
          </a:prstGeom>
          <a:noFill/>
        </p:spPr>
        <p:txBody>
          <a:bodyPr wrap="square" rtlCol="0">
            <a:spAutoFit/>
          </a:bodyPr>
          <a:lstStyle/>
          <a:p>
            <a:pPr algn="ctr"/>
            <a:r>
              <a:rPr lang="en-US" sz="2400" dirty="0" smtClean="0"/>
              <a:t>In regards to AERO Messaging, if you need to communicate with any of the NAMI Reviewers regarding a patient, the names to SEARCH for are:</a:t>
            </a:r>
          </a:p>
          <a:p>
            <a:endParaRPr lang="en-US" dirty="0" smtClean="0"/>
          </a:p>
          <a:p>
            <a:r>
              <a:rPr lang="en-US" dirty="0" smtClean="0"/>
              <a:t>HINKLEY DEBORAH	                  CAPT, MC (FS), OFFICER REVIEWER</a:t>
            </a:r>
          </a:p>
          <a:p>
            <a:r>
              <a:rPr lang="en-US" dirty="0" smtClean="0"/>
              <a:t>GREYDANUS TIMOTHY              COL, MC(FS), USAF, OFFICER REVIEWER</a:t>
            </a:r>
          </a:p>
          <a:p>
            <a:r>
              <a:rPr lang="en-US" dirty="0" smtClean="0"/>
              <a:t>GIBSON DAVID                           CDR, MC(FS), OFFICER REVIEWER</a:t>
            </a:r>
          </a:p>
          <a:p>
            <a:r>
              <a:rPr lang="en-US" dirty="0" smtClean="0"/>
              <a:t>KOPPY CORNELIUS                     CIVILIAN REVIEWER</a:t>
            </a:r>
          </a:p>
          <a:p>
            <a:r>
              <a:rPr lang="en-US" dirty="0" smtClean="0"/>
              <a:t>HASHEY BRIAN                           CIVILIAN REVIEWER</a:t>
            </a:r>
          </a:p>
          <a:p>
            <a:r>
              <a:rPr lang="en-US" dirty="0" smtClean="0"/>
              <a:t>GREULING PAMELA                   CIVILIAN SUPPORT STAFF</a:t>
            </a:r>
          </a:p>
          <a:p>
            <a:r>
              <a:rPr lang="en-US" dirty="0" smtClean="0"/>
              <a:t>JONES </a:t>
            </a:r>
            <a:r>
              <a:rPr lang="en-US" dirty="0" smtClean="0"/>
              <a:t>CHRISTOPHER                 HM1(AW/FMF), LPO, ENLISTED REVIEWER</a:t>
            </a:r>
          </a:p>
          <a:p>
            <a:r>
              <a:rPr lang="en-US" dirty="0" smtClean="0"/>
              <a:t>HUSINECKY BENNY                    HM2 (AW), ALPO, ENLISTED REVIEWER</a:t>
            </a:r>
          </a:p>
          <a:p>
            <a:r>
              <a:rPr lang="en-US" dirty="0" smtClean="0"/>
              <a:t>DOOLEY-BLACK ROBERT           HM2(AW/SW), ENLISTED REVIEWER </a:t>
            </a:r>
          </a:p>
          <a:p>
            <a:r>
              <a:rPr lang="en-US" dirty="0" smtClean="0"/>
              <a:t>PITTMAN NOAH                         </a:t>
            </a:r>
            <a:r>
              <a:rPr lang="en-US" dirty="0" err="1" smtClean="0"/>
              <a:t>SSgT</a:t>
            </a:r>
            <a:r>
              <a:rPr lang="en-US" dirty="0" smtClean="0"/>
              <a:t>, USAF LIASON, ENLISTED REVIEWER</a:t>
            </a:r>
          </a:p>
          <a:p>
            <a:r>
              <a:rPr lang="en-US" dirty="0" smtClean="0"/>
              <a:t>ADKINS DERRICK                        HM2(FMF), ADMINISTRATIVE TECHNICIAN</a:t>
            </a:r>
          </a:p>
          <a:p>
            <a:r>
              <a:rPr lang="en-US" dirty="0" smtClean="0"/>
              <a:t>PRICE ERIN                                  HM3(AW), ENLISTED REVIEWER</a:t>
            </a:r>
          </a:p>
          <a:p>
            <a:r>
              <a:rPr lang="en-US" dirty="0" smtClean="0"/>
              <a:t>BARNARD JACK                           HM3, ADMINISTRATIVE TECHNICIAN</a:t>
            </a:r>
          </a:p>
          <a:p>
            <a:endParaRPr lang="en-US" dirty="0"/>
          </a:p>
        </p:txBody>
      </p:sp>
      <p:sp>
        <p:nvSpPr>
          <p:cNvPr id="6" name="Action Button: Home 5">
            <a:hlinkClick r:id="rId2" action="ppaction://hlinksldjump" highlightClick="1"/>
          </p:cNvPr>
          <p:cNvSpPr/>
          <p:nvPr/>
        </p:nvSpPr>
        <p:spPr>
          <a:xfrm>
            <a:off x="8382000" y="6172200"/>
            <a:ext cx="533400" cy="457200"/>
          </a:xfrm>
          <a:prstGeom prst="actionButtonHome">
            <a:avLst/>
          </a:prstGeom>
          <a:solidFill>
            <a:srgbClr val="92D05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Click="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52800" y="228600"/>
            <a:ext cx="2745047" cy="923330"/>
          </a:xfrm>
          <a:prstGeom prst="rect">
            <a:avLst/>
          </a:prstGeom>
          <a:noFill/>
        </p:spPr>
        <p:txBody>
          <a:bodyPr wrap="none" lIns="91440" tIns="45720" rIns="91440" bIns="45720">
            <a:spAutoFit/>
          </a:bodyPr>
          <a:lstStyle/>
          <a:p>
            <a:pPr algn="ctr"/>
            <a:r>
              <a:rPr lang="en-US" sz="5400" b="1" cap="none" spc="0" dirty="0" smtClean="0">
                <a:ln w="10541" cmpd="sng">
                  <a:solidFill>
                    <a:srgbClr val="FFFF00"/>
                  </a:solidFill>
                  <a:prstDash val="solid"/>
                </a:ln>
                <a:solidFill>
                  <a:srgbClr val="00B0F0"/>
                </a:solidFill>
                <a:effectLst/>
              </a:rPr>
              <a:t>AVT Role</a:t>
            </a:r>
            <a:endParaRPr lang="en-US" sz="5400" b="1" cap="none" spc="0" dirty="0">
              <a:ln w="10541" cmpd="sng">
                <a:solidFill>
                  <a:srgbClr val="FFFF00"/>
                </a:solidFill>
                <a:prstDash val="solid"/>
              </a:ln>
              <a:solidFill>
                <a:srgbClr val="00B0F0"/>
              </a:solidFill>
              <a:effectLst/>
            </a:endParaRPr>
          </a:p>
        </p:txBody>
      </p:sp>
      <p:sp>
        <p:nvSpPr>
          <p:cNvPr id="7" name="Action Button: Forward or Next 6">
            <a:hlinkClick r:id="" action="ppaction://hlinkshowjump?jump=nextslide" highlightClick="1"/>
          </p:cNvPr>
          <p:cNvSpPr/>
          <p:nvPr/>
        </p:nvSpPr>
        <p:spPr>
          <a:xfrm>
            <a:off x="304800" y="1828800"/>
            <a:ext cx="228600" cy="3048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62000" y="1828800"/>
            <a:ext cx="1676400" cy="369332"/>
          </a:xfrm>
          <a:prstGeom prst="rect">
            <a:avLst/>
          </a:prstGeom>
          <a:noFill/>
        </p:spPr>
        <p:txBody>
          <a:bodyPr wrap="square" rtlCol="0">
            <a:spAutoFit/>
          </a:bodyPr>
          <a:lstStyle/>
          <a:p>
            <a:r>
              <a:rPr lang="en-US" u="sng" dirty="0" smtClean="0"/>
              <a:t>Introduction</a:t>
            </a:r>
            <a:endParaRPr lang="en-US" u="sng" dirty="0"/>
          </a:p>
        </p:txBody>
      </p:sp>
      <p:sp>
        <p:nvSpPr>
          <p:cNvPr id="9" name="Action Button: Forward or Next 8">
            <a:hlinkClick r:id="rId2" action="ppaction://hlinksldjump" highlightClick="1"/>
          </p:cNvPr>
          <p:cNvSpPr/>
          <p:nvPr/>
        </p:nvSpPr>
        <p:spPr>
          <a:xfrm>
            <a:off x="304800" y="2514600"/>
            <a:ext cx="228600" cy="3048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838200" y="2286000"/>
            <a:ext cx="7391400" cy="1954381"/>
          </a:xfrm>
          <a:prstGeom prst="rect">
            <a:avLst/>
          </a:prstGeom>
          <a:noFill/>
        </p:spPr>
        <p:txBody>
          <a:bodyPr wrap="square" rtlCol="0">
            <a:spAutoFit/>
          </a:bodyPr>
          <a:lstStyle/>
          <a:p>
            <a:r>
              <a:rPr lang="en-US" u="sng" dirty="0" smtClean="0"/>
              <a:t>Getting Started:  Entering the patient into AERO, </a:t>
            </a:r>
          </a:p>
          <a:p>
            <a:r>
              <a:rPr lang="en-US" u="sng" dirty="0" smtClean="0"/>
              <a:t>and transcribing preliminary studies</a:t>
            </a:r>
          </a:p>
          <a:p>
            <a:endParaRPr lang="en-US" sz="900" u="sng" dirty="0" smtClean="0"/>
          </a:p>
          <a:p>
            <a:endParaRPr lang="en-US" sz="1600" u="sng" dirty="0" smtClean="0"/>
          </a:p>
          <a:p>
            <a:r>
              <a:rPr lang="en-US" u="sng" dirty="0" smtClean="0"/>
              <a:t>Tracking Patient exams from </a:t>
            </a:r>
            <a:r>
              <a:rPr lang="en-US" u="sng" dirty="0" smtClean="0"/>
              <a:t>AERO</a:t>
            </a:r>
          </a:p>
          <a:p>
            <a:endParaRPr lang="en-US" sz="2400" u="sng" dirty="0" smtClean="0"/>
          </a:p>
          <a:p>
            <a:r>
              <a:rPr lang="en-US" dirty="0" smtClean="0"/>
              <a:t>AERO uses codes to identify Classes of Exams.  You can review them </a:t>
            </a:r>
            <a:r>
              <a:rPr lang="en-US" dirty="0" smtClean="0"/>
              <a:t>here.</a:t>
            </a:r>
            <a:endParaRPr lang="en-US" u="sng" dirty="0"/>
          </a:p>
        </p:txBody>
      </p:sp>
      <p:sp>
        <p:nvSpPr>
          <p:cNvPr id="11" name="TextBox 10"/>
          <p:cNvSpPr txBox="1"/>
          <p:nvPr/>
        </p:nvSpPr>
        <p:spPr>
          <a:xfrm>
            <a:off x="1066800" y="1143000"/>
            <a:ext cx="6781800" cy="369332"/>
          </a:xfrm>
          <a:prstGeom prst="rect">
            <a:avLst/>
          </a:prstGeom>
          <a:noFill/>
        </p:spPr>
        <p:txBody>
          <a:bodyPr wrap="square" rtlCol="0">
            <a:spAutoFit/>
          </a:bodyPr>
          <a:lstStyle/>
          <a:p>
            <a:r>
              <a:rPr lang="en-US" dirty="0" smtClean="0"/>
              <a:t>Click the         to jump to that section: </a:t>
            </a:r>
            <a:endParaRPr lang="en-US" dirty="0"/>
          </a:p>
        </p:txBody>
      </p:sp>
      <p:sp>
        <p:nvSpPr>
          <p:cNvPr id="12" name="Action Button: Forward or Next 11">
            <a:hlinkClick r:id="" action="ppaction://noaction" highlightClick="1"/>
          </p:cNvPr>
          <p:cNvSpPr/>
          <p:nvPr/>
        </p:nvSpPr>
        <p:spPr>
          <a:xfrm>
            <a:off x="2057400" y="1143000"/>
            <a:ext cx="228600" cy="3048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tion Button: Forward or Next 14">
            <a:hlinkClick r:id="rId3" action="ppaction://hlinksldjump" highlightClick="1"/>
          </p:cNvPr>
          <p:cNvSpPr/>
          <p:nvPr/>
        </p:nvSpPr>
        <p:spPr>
          <a:xfrm>
            <a:off x="304800" y="3276600"/>
            <a:ext cx="228600" cy="3048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ction Button: Home 12">
            <a:hlinkClick r:id="" action="ppaction://hlinkshowjump?jump=firstslide" highlightClick="1"/>
          </p:cNvPr>
          <p:cNvSpPr/>
          <p:nvPr/>
        </p:nvSpPr>
        <p:spPr>
          <a:xfrm>
            <a:off x="7848600" y="6172200"/>
            <a:ext cx="609600" cy="45720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ction Button: End 13">
            <a:hlinkClick r:id="" action="ppaction://hlinkshowjump?jump=lastslide" highlightClick="1"/>
          </p:cNvPr>
          <p:cNvSpPr/>
          <p:nvPr/>
        </p:nvSpPr>
        <p:spPr>
          <a:xfrm>
            <a:off x="304800" y="3886200"/>
            <a:ext cx="228600" cy="30480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Click="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52393" y="152396"/>
          <a:ext cx="8839206" cy="6553209"/>
        </p:xfrm>
        <a:graphic>
          <a:graphicData uri="http://schemas.openxmlformats.org/drawingml/2006/table">
            <a:tbl>
              <a:tblPr/>
              <a:tblGrid>
                <a:gridCol w="774431"/>
                <a:gridCol w="771094"/>
                <a:gridCol w="330470"/>
                <a:gridCol w="460655"/>
                <a:gridCol w="260369"/>
                <a:gridCol w="1542188"/>
                <a:gridCol w="230327"/>
                <a:gridCol w="774431"/>
                <a:gridCol w="774431"/>
                <a:gridCol w="350498"/>
                <a:gridCol w="774431"/>
                <a:gridCol w="253693"/>
                <a:gridCol w="771094"/>
                <a:gridCol w="771094"/>
              </a:tblGrid>
              <a:tr h="288588">
                <a:tc>
                  <a:txBody>
                    <a:bodyPr/>
                    <a:lstStyle/>
                    <a:p>
                      <a:pPr algn="l" fontAlgn="b"/>
                      <a:r>
                        <a:rPr lang="en-US" sz="1100" b="1" i="0" u="none" strike="noStrike" dirty="0">
                          <a:solidFill>
                            <a:srgbClr val="000000"/>
                          </a:solidFill>
                          <a:latin typeface="Calibri"/>
                        </a:rPr>
                        <a:t>AMS</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5">
                  <a:txBody>
                    <a:bodyPr/>
                    <a:lstStyle/>
                    <a:p>
                      <a:pPr algn="l" fontAlgn="b"/>
                      <a:r>
                        <a:rPr lang="en-US" sz="1100" b="0" i="0" u="none" strike="noStrike">
                          <a:solidFill>
                            <a:srgbClr val="000000"/>
                          </a:solidFill>
                          <a:latin typeface="Calibri"/>
                        </a:rPr>
                        <a:t>AEROMEDICAL SUMMARY</a:t>
                      </a:r>
                    </a:p>
                  </a:txBody>
                  <a:tcPr marL="5783" marR="5783" marT="5783"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100" b="0" i="0" u="none" strike="noStrike" dirty="0">
                          <a:solidFill>
                            <a:srgbClr val="000000"/>
                          </a:solidFill>
                          <a:latin typeface="Calibri"/>
                        </a:rPr>
                        <a:t> </a:t>
                      </a:r>
                    </a:p>
                  </a:txBody>
                  <a:tcPr marL="5783" marR="5783" marT="5783" marB="0" anchor="b">
                    <a:lnL w="6350" cap="flat" cmpd="sng" algn="ctr">
                      <a:solidFill>
                        <a:srgbClr val="000000"/>
                      </a:solidFill>
                      <a:prstDash val="solid"/>
                      <a:round/>
                      <a:headEnd type="none" w="med" len="med"/>
                      <a:tailEnd type="none" w="med" len="med"/>
                    </a:lnL>
                    <a:lnR>
                      <a:noFill/>
                    </a:lnR>
                    <a:lnT>
                      <a:noFill/>
                    </a:lnT>
                    <a:lnB>
                      <a:noFill/>
                    </a:lnB>
                    <a:solidFill>
                      <a:srgbClr val="D8D8D8"/>
                    </a:solidFill>
                  </a:tcPr>
                </a:tc>
                <a:tc>
                  <a:txBody>
                    <a:bodyPr/>
                    <a:lstStyle/>
                    <a:p>
                      <a:pPr algn="l" fontAlgn="b"/>
                      <a:r>
                        <a:rPr lang="en-US" sz="1100" b="1" i="0" u="none" strike="noStrike">
                          <a:solidFill>
                            <a:srgbClr val="000000"/>
                          </a:solidFill>
                          <a:latin typeface="Calibri"/>
                        </a:rPr>
                        <a:t>AM6N</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CLASS</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2</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NAEP</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b"/>
                      <a:r>
                        <a:rPr lang="en-US" sz="1100" b="0" i="0" u="none" strike="noStrike">
                          <a:solidFill>
                            <a:srgbClr val="000000"/>
                          </a:solidFill>
                          <a:latin typeface="Calibri"/>
                        </a:rPr>
                        <a:t>(ANNUAL)</a:t>
                      </a:r>
                    </a:p>
                  </a:txBody>
                  <a:tcPr marL="5783" marR="5783" marT="5783"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r>
              <a:tr h="288588">
                <a:tc>
                  <a:txBody>
                    <a:bodyPr/>
                    <a:lstStyle/>
                    <a:p>
                      <a:pPr algn="l" fontAlgn="b"/>
                      <a:r>
                        <a:rPr lang="en-US" sz="1100" b="1" i="0" u="none" strike="noStrike" dirty="0">
                          <a:solidFill>
                            <a:srgbClr val="000000"/>
                          </a:solidFill>
                          <a:latin typeface="Calibri"/>
                        </a:rPr>
                        <a:t>GND</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5">
                  <a:txBody>
                    <a:bodyPr/>
                    <a:lstStyle/>
                    <a:p>
                      <a:pPr algn="l" fontAlgn="b"/>
                      <a:r>
                        <a:rPr lang="en-US" sz="1100" b="0" i="0" u="none" strike="noStrike">
                          <a:solidFill>
                            <a:srgbClr val="000000"/>
                          </a:solidFill>
                          <a:latin typeface="Calibri"/>
                        </a:rPr>
                        <a:t>GROUNDING FOR ALL CLASSES</a:t>
                      </a:r>
                    </a:p>
                  </a:txBody>
                  <a:tcPr marL="5783" marR="5783" marT="5783"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100" b="0" i="0" u="none" strike="noStrike">
                          <a:solidFill>
                            <a:srgbClr val="000000"/>
                          </a:solidFill>
                          <a:latin typeface="Calibri"/>
                        </a:rPr>
                        <a:t> </a:t>
                      </a:r>
                    </a:p>
                  </a:txBody>
                  <a:tcPr marL="5783" marR="5783" marT="5783" marB="0" anchor="b">
                    <a:lnL w="6350" cap="flat" cmpd="sng" algn="ctr">
                      <a:solidFill>
                        <a:srgbClr val="000000"/>
                      </a:solidFill>
                      <a:prstDash val="solid"/>
                      <a:round/>
                      <a:headEnd type="none" w="med" len="med"/>
                      <a:tailEnd type="none" w="med" len="med"/>
                    </a:lnL>
                    <a:lnR>
                      <a:noFill/>
                    </a:lnR>
                    <a:lnT>
                      <a:noFill/>
                    </a:lnT>
                    <a:lnB>
                      <a:noFill/>
                    </a:lnB>
                    <a:solidFill>
                      <a:srgbClr val="D8D8D8"/>
                    </a:solidFill>
                  </a:tcPr>
                </a:tc>
                <a:tc>
                  <a:txBody>
                    <a:bodyPr/>
                    <a:lstStyle/>
                    <a:p>
                      <a:pPr algn="l" fontAlgn="b"/>
                      <a:r>
                        <a:rPr lang="en-US" sz="1100" b="1" i="0" u="none" strike="noStrike">
                          <a:solidFill>
                            <a:srgbClr val="000000"/>
                          </a:solidFill>
                          <a:latin typeface="Calibri"/>
                        </a:rPr>
                        <a:t>AM1A</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CLASS</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2</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SNFS</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b"/>
                      <a:r>
                        <a:rPr lang="en-US" sz="1100" b="0" i="0" u="none" strike="noStrike">
                          <a:solidFill>
                            <a:srgbClr val="000000"/>
                          </a:solidFill>
                          <a:latin typeface="Calibri"/>
                        </a:rPr>
                        <a:t>(APPLICANT)</a:t>
                      </a:r>
                    </a:p>
                  </a:txBody>
                  <a:tcPr marL="5783" marR="5783" marT="5783"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r>
              <a:tr h="288588">
                <a:tc>
                  <a:txBody>
                    <a:bodyPr/>
                    <a:lstStyle/>
                    <a:p>
                      <a:pPr algn="l" fontAlgn="b"/>
                      <a:r>
                        <a:rPr lang="en-US" sz="1100" b="1" i="0" u="none" strike="noStrike" dirty="0">
                          <a:solidFill>
                            <a:srgbClr val="000000"/>
                          </a:solidFill>
                          <a:latin typeface="Calibri"/>
                        </a:rPr>
                        <a:t>P2C</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CLASS</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1</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SG</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1</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(COMPLETE)</a:t>
                      </a:r>
                    </a:p>
                  </a:txBody>
                  <a:tcPr marL="5783" marR="5783" marT="5783"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latin typeface="Calibri"/>
                        </a:rPr>
                        <a:t> </a:t>
                      </a:r>
                    </a:p>
                  </a:txBody>
                  <a:tcPr marL="5783" marR="5783" marT="57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8D8D8"/>
                    </a:solidFill>
                  </a:tcPr>
                </a:tc>
                <a:tc>
                  <a:txBody>
                    <a:bodyPr/>
                    <a:lstStyle/>
                    <a:p>
                      <a:pPr algn="l" fontAlgn="b"/>
                      <a:r>
                        <a:rPr lang="en-US" sz="1100" b="1" i="0" u="none" strike="noStrike">
                          <a:solidFill>
                            <a:srgbClr val="000000"/>
                          </a:solidFill>
                          <a:latin typeface="Calibri"/>
                        </a:rPr>
                        <a:t>AM2A</a:t>
                      </a:r>
                    </a:p>
                  </a:txBody>
                  <a:tcPr marL="5783" marR="5783" marT="5783"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CLASS</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2</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SNAP</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b"/>
                      <a:r>
                        <a:rPr lang="en-US" sz="1100" b="0" i="0" u="none" strike="noStrike">
                          <a:solidFill>
                            <a:srgbClr val="000000"/>
                          </a:solidFill>
                          <a:latin typeface="Calibri"/>
                        </a:rPr>
                        <a:t>(APPLICANT)</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r>
              <a:tr h="288588">
                <a:tc>
                  <a:txBody>
                    <a:bodyPr/>
                    <a:lstStyle/>
                    <a:p>
                      <a:pPr algn="l" fontAlgn="b"/>
                      <a:r>
                        <a:rPr lang="en-US" sz="1100" b="1" i="0" u="none" strike="noStrike" dirty="0">
                          <a:solidFill>
                            <a:srgbClr val="000000"/>
                          </a:solidFill>
                          <a:latin typeface="Calibri"/>
                        </a:rPr>
                        <a:t>P2N</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CLASS</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1</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SG</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1</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(ANNUAL)</a:t>
                      </a:r>
                    </a:p>
                  </a:txBody>
                  <a:tcPr marL="5783" marR="5783" marT="5783"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5783" marR="5783" marT="57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8D8D8"/>
                    </a:solidFill>
                  </a:tcPr>
                </a:tc>
                <a:tc>
                  <a:txBody>
                    <a:bodyPr/>
                    <a:lstStyle/>
                    <a:p>
                      <a:pPr algn="l" fontAlgn="b"/>
                      <a:r>
                        <a:rPr lang="en-US" sz="1100" b="1" i="0" u="none" strike="noStrike">
                          <a:solidFill>
                            <a:srgbClr val="000000"/>
                          </a:solidFill>
                          <a:latin typeface="Calibri"/>
                        </a:rPr>
                        <a:t>AM3A</a:t>
                      </a:r>
                    </a:p>
                  </a:txBody>
                  <a:tcPr marL="5783" marR="5783" marT="5783"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CLASS</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2</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SNAEP</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b"/>
                      <a:r>
                        <a:rPr lang="en-US" sz="1100" b="0" i="0" u="none" strike="noStrike">
                          <a:solidFill>
                            <a:srgbClr val="000000"/>
                          </a:solidFill>
                          <a:latin typeface="Calibri"/>
                        </a:rPr>
                        <a:t>(APPLICANT)</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r>
              <a:tr h="288588">
                <a:tc>
                  <a:txBody>
                    <a:bodyPr/>
                    <a:lstStyle/>
                    <a:p>
                      <a:pPr algn="l" fontAlgn="b"/>
                      <a:r>
                        <a:rPr lang="en-US" sz="1100" b="1" i="0" u="none" strike="noStrike" dirty="0">
                          <a:solidFill>
                            <a:srgbClr val="000000"/>
                          </a:solidFill>
                          <a:latin typeface="Calibri"/>
                        </a:rPr>
                        <a:t>P3C</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CLASS</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1</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SG</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2</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(COMPLETE)</a:t>
                      </a:r>
                    </a:p>
                  </a:txBody>
                  <a:tcPr marL="5783" marR="5783" marT="5783"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5783" marR="5783" marT="57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8D8D8"/>
                    </a:solidFill>
                  </a:tcPr>
                </a:tc>
                <a:tc>
                  <a:txBody>
                    <a:bodyPr/>
                    <a:lstStyle/>
                    <a:p>
                      <a:pPr algn="l" fontAlgn="b"/>
                      <a:r>
                        <a:rPr lang="en-US" sz="1100" b="1" i="0" u="none" strike="noStrike">
                          <a:solidFill>
                            <a:srgbClr val="000000"/>
                          </a:solidFill>
                          <a:latin typeface="Calibri"/>
                        </a:rPr>
                        <a:t>A1A</a:t>
                      </a:r>
                    </a:p>
                  </a:txBody>
                  <a:tcPr marL="5783" marR="5783" marT="5783"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CLASS</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2</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NAC</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b"/>
                      <a:r>
                        <a:rPr lang="en-US" sz="1100" b="0" i="0" u="none" strike="noStrike">
                          <a:solidFill>
                            <a:srgbClr val="000000"/>
                          </a:solidFill>
                          <a:latin typeface="Calibri"/>
                        </a:rPr>
                        <a:t>(APPLICANT)</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r>
              <a:tr h="288588">
                <a:tc>
                  <a:txBody>
                    <a:bodyPr/>
                    <a:lstStyle/>
                    <a:p>
                      <a:pPr algn="l" fontAlgn="b"/>
                      <a:r>
                        <a:rPr lang="en-US" sz="1100" b="1" i="0" u="none" strike="noStrike">
                          <a:solidFill>
                            <a:srgbClr val="000000"/>
                          </a:solidFill>
                          <a:latin typeface="Calibri"/>
                        </a:rPr>
                        <a:t>P3N</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CLASS</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1</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SG</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2</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(ANNUAL)</a:t>
                      </a:r>
                    </a:p>
                  </a:txBody>
                  <a:tcPr marL="5783" marR="5783" marT="5783"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5783" marR="5783" marT="57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8D8D8"/>
                    </a:solidFill>
                  </a:tcPr>
                </a:tc>
                <a:tc>
                  <a:txBody>
                    <a:bodyPr/>
                    <a:lstStyle/>
                    <a:p>
                      <a:pPr algn="l" fontAlgn="b"/>
                      <a:r>
                        <a:rPr lang="en-US" sz="1100" b="1" i="0" u="none" strike="noStrike">
                          <a:solidFill>
                            <a:srgbClr val="000000"/>
                          </a:solidFill>
                          <a:latin typeface="Calibri"/>
                        </a:rPr>
                        <a:t>A1C</a:t>
                      </a:r>
                    </a:p>
                  </a:txBody>
                  <a:tcPr marL="5783" marR="5783" marT="5783"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CLASS</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2</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NAC</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b"/>
                      <a:r>
                        <a:rPr lang="en-US" sz="1100" b="0" i="0" u="none" strike="noStrike">
                          <a:solidFill>
                            <a:srgbClr val="000000"/>
                          </a:solidFill>
                          <a:latin typeface="Calibri"/>
                        </a:rPr>
                        <a:t>(COMPLETE)</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r>
              <a:tr h="288588">
                <a:tc>
                  <a:txBody>
                    <a:bodyPr/>
                    <a:lstStyle/>
                    <a:p>
                      <a:pPr algn="l" fontAlgn="b"/>
                      <a:r>
                        <a:rPr lang="en-US" sz="1100" b="1" i="0" u="none" strike="noStrike" dirty="0">
                          <a:solidFill>
                            <a:srgbClr val="000000"/>
                          </a:solidFill>
                          <a:latin typeface="Calibri"/>
                        </a:rPr>
                        <a:t>P4C</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CLASS</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1</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SG</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3</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(COMPLETE)</a:t>
                      </a:r>
                    </a:p>
                  </a:txBody>
                  <a:tcPr marL="5783" marR="5783" marT="5783"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5783" marR="5783" marT="57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8D8D8"/>
                    </a:solidFill>
                  </a:tcPr>
                </a:tc>
                <a:tc>
                  <a:txBody>
                    <a:bodyPr/>
                    <a:lstStyle/>
                    <a:p>
                      <a:pPr algn="l" fontAlgn="b"/>
                      <a:r>
                        <a:rPr lang="en-US" sz="1100" b="1" i="0" u="none" strike="noStrike">
                          <a:solidFill>
                            <a:srgbClr val="000000"/>
                          </a:solidFill>
                          <a:latin typeface="Calibri"/>
                        </a:rPr>
                        <a:t>A1N</a:t>
                      </a:r>
                    </a:p>
                  </a:txBody>
                  <a:tcPr marL="5783" marR="5783" marT="5783"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CLASS</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2</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NAC</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b"/>
                      <a:r>
                        <a:rPr lang="en-US" sz="1100" b="0" i="0" u="none" strike="noStrike">
                          <a:solidFill>
                            <a:srgbClr val="000000"/>
                          </a:solidFill>
                          <a:latin typeface="Calibri"/>
                        </a:rPr>
                        <a:t>(ANNUAL)</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r>
              <a:tr h="288588">
                <a:tc>
                  <a:txBody>
                    <a:bodyPr/>
                    <a:lstStyle/>
                    <a:p>
                      <a:pPr algn="l" fontAlgn="b"/>
                      <a:r>
                        <a:rPr lang="en-US" sz="1100" b="1" i="0" u="none" strike="noStrike" dirty="0">
                          <a:solidFill>
                            <a:srgbClr val="000000"/>
                          </a:solidFill>
                          <a:latin typeface="Calibri"/>
                        </a:rPr>
                        <a:t>P4N</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CLASS</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1</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SG</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3</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(ANNUAL)</a:t>
                      </a:r>
                    </a:p>
                  </a:txBody>
                  <a:tcPr marL="5783" marR="5783" marT="5783"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5783" marR="5783" marT="57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8D8D8"/>
                    </a:solidFill>
                  </a:tcPr>
                </a:tc>
                <a:tc>
                  <a:txBody>
                    <a:bodyPr/>
                    <a:lstStyle/>
                    <a:p>
                      <a:pPr algn="l" fontAlgn="b"/>
                      <a:r>
                        <a:rPr lang="en-US" sz="1100" b="1" i="0" u="none" strike="noStrike">
                          <a:solidFill>
                            <a:srgbClr val="000000"/>
                          </a:solidFill>
                          <a:latin typeface="Calibri"/>
                        </a:rPr>
                        <a:t>A2A</a:t>
                      </a:r>
                    </a:p>
                  </a:txBody>
                  <a:tcPr marL="5783" marR="5783" marT="5783"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CLASS</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2</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b"/>
                      <a:r>
                        <a:rPr lang="en-US" sz="1100" b="0" i="0" u="none" strike="noStrike">
                          <a:solidFill>
                            <a:srgbClr val="000000"/>
                          </a:solidFill>
                          <a:latin typeface="Calibri"/>
                        </a:rPr>
                        <a:t>NAC/FW</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l" fontAlgn="b"/>
                      <a:r>
                        <a:rPr lang="en-US" sz="1100" b="0" i="0" u="none" strike="noStrike">
                          <a:solidFill>
                            <a:srgbClr val="000000"/>
                          </a:solidFill>
                          <a:latin typeface="Calibri"/>
                        </a:rPr>
                        <a:t>(APPLICANT)</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r>
              <a:tr h="288588">
                <a:tc>
                  <a:txBody>
                    <a:bodyPr/>
                    <a:lstStyle/>
                    <a:p>
                      <a:pPr algn="l" fontAlgn="b"/>
                      <a:r>
                        <a:rPr lang="en-US" sz="1100" b="1" i="0" u="none" strike="noStrike">
                          <a:solidFill>
                            <a:srgbClr val="000000"/>
                          </a:solidFill>
                          <a:latin typeface="Calibri"/>
                        </a:rPr>
                        <a:t>P1A</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CLASS</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1</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b"/>
                      <a:r>
                        <a:rPr lang="en-US" sz="1100" b="0" i="0" u="none" strike="noStrike">
                          <a:solidFill>
                            <a:srgbClr val="000000"/>
                          </a:solidFill>
                          <a:latin typeface="Calibri"/>
                        </a:rPr>
                        <a:t>SNA</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l" fontAlgn="b"/>
                      <a:r>
                        <a:rPr lang="en-US" sz="1100" b="0" i="0" u="none" strike="noStrike">
                          <a:solidFill>
                            <a:srgbClr val="000000"/>
                          </a:solidFill>
                          <a:latin typeface="Calibri"/>
                        </a:rPr>
                        <a:t>(APPLICANT)</a:t>
                      </a:r>
                    </a:p>
                  </a:txBody>
                  <a:tcPr marL="5783" marR="5783" marT="5783"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5783" marR="5783" marT="57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8D8D8"/>
                    </a:solidFill>
                  </a:tcPr>
                </a:tc>
                <a:tc>
                  <a:txBody>
                    <a:bodyPr/>
                    <a:lstStyle/>
                    <a:p>
                      <a:pPr algn="l" fontAlgn="b"/>
                      <a:r>
                        <a:rPr lang="en-US" sz="1100" b="1" i="0" u="none" strike="noStrike">
                          <a:solidFill>
                            <a:srgbClr val="000000"/>
                          </a:solidFill>
                          <a:latin typeface="Calibri"/>
                        </a:rPr>
                        <a:t>A2C</a:t>
                      </a:r>
                    </a:p>
                  </a:txBody>
                  <a:tcPr marL="5783" marR="5783" marT="5783"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CLASS</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2</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b"/>
                      <a:r>
                        <a:rPr lang="en-US" sz="1100" b="0" i="0" u="none" strike="noStrike">
                          <a:solidFill>
                            <a:srgbClr val="000000"/>
                          </a:solidFill>
                          <a:latin typeface="Calibri"/>
                        </a:rPr>
                        <a:t>NAC/FW</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l" fontAlgn="b"/>
                      <a:r>
                        <a:rPr lang="en-US" sz="1100" b="0" i="0" u="none" strike="noStrike">
                          <a:solidFill>
                            <a:srgbClr val="000000"/>
                          </a:solidFill>
                          <a:latin typeface="Calibri"/>
                        </a:rPr>
                        <a:t>(COMPLETE)</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r>
              <a:tr h="288588">
                <a:tc>
                  <a:txBody>
                    <a:bodyPr/>
                    <a:lstStyle/>
                    <a:p>
                      <a:pPr algn="l" fontAlgn="b"/>
                      <a:r>
                        <a:rPr lang="en-US" sz="1100" b="1" i="0" u="none" strike="noStrike" dirty="0">
                          <a:solidFill>
                            <a:srgbClr val="000000"/>
                          </a:solidFill>
                          <a:latin typeface="Calibri"/>
                        </a:rPr>
                        <a:t>F2C</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CLASS</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2</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b"/>
                      <a:r>
                        <a:rPr lang="en-US" sz="1100" b="0" i="0" u="none" strike="noStrike">
                          <a:solidFill>
                            <a:srgbClr val="000000"/>
                          </a:solidFill>
                          <a:latin typeface="Calibri"/>
                        </a:rPr>
                        <a:t>NFO</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l" fontAlgn="b"/>
                      <a:r>
                        <a:rPr lang="en-US" sz="1100" b="0" i="0" u="none" strike="noStrike">
                          <a:solidFill>
                            <a:srgbClr val="000000"/>
                          </a:solidFill>
                          <a:latin typeface="Calibri"/>
                        </a:rPr>
                        <a:t>(COMPLETE)</a:t>
                      </a:r>
                    </a:p>
                  </a:txBody>
                  <a:tcPr marL="5783" marR="5783" marT="5783"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5783" marR="5783" marT="57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8D8D8"/>
                    </a:solidFill>
                  </a:tcPr>
                </a:tc>
                <a:tc>
                  <a:txBody>
                    <a:bodyPr/>
                    <a:lstStyle/>
                    <a:p>
                      <a:pPr algn="l" fontAlgn="b"/>
                      <a:r>
                        <a:rPr lang="en-US" sz="1100" b="1" i="0" u="none" strike="noStrike">
                          <a:solidFill>
                            <a:srgbClr val="000000"/>
                          </a:solidFill>
                          <a:latin typeface="Calibri"/>
                        </a:rPr>
                        <a:t>A2N</a:t>
                      </a:r>
                    </a:p>
                  </a:txBody>
                  <a:tcPr marL="5783" marR="5783" marT="5783"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CLASS</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2</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b"/>
                      <a:r>
                        <a:rPr lang="en-US" sz="1100" b="0" i="0" u="none" strike="noStrike">
                          <a:solidFill>
                            <a:srgbClr val="000000"/>
                          </a:solidFill>
                          <a:latin typeface="Calibri"/>
                        </a:rPr>
                        <a:t>NAC/FW</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l" fontAlgn="b"/>
                      <a:r>
                        <a:rPr lang="en-US" sz="1100" b="0" i="0" u="none" strike="noStrike">
                          <a:solidFill>
                            <a:srgbClr val="000000"/>
                          </a:solidFill>
                          <a:latin typeface="Calibri"/>
                        </a:rPr>
                        <a:t>(ANNUAL)</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r>
              <a:tr h="288588">
                <a:tc>
                  <a:txBody>
                    <a:bodyPr/>
                    <a:lstStyle/>
                    <a:p>
                      <a:pPr algn="l" fontAlgn="b"/>
                      <a:r>
                        <a:rPr lang="en-US" sz="1100" b="1" i="0" u="none" strike="noStrike" dirty="0">
                          <a:solidFill>
                            <a:srgbClr val="000000"/>
                          </a:solidFill>
                          <a:latin typeface="Calibri"/>
                        </a:rPr>
                        <a:t>F2N</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CLASS</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2</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b"/>
                      <a:r>
                        <a:rPr lang="en-US" sz="1100" b="0" i="0" u="none" strike="noStrike">
                          <a:solidFill>
                            <a:srgbClr val="000000"/>
                          </a:solidFill>
                          <a:latin typeface="Calibri"/>
                        </a:rPr>
                        <a:t>NFO</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l" fontAlgn="b"/>
                      <a:r>
                        <a:rPr lang="en-US" sz="1100" b="0" i="0" u="none" strike="noStrike">
                          <a:solidFill>
                            <a:srgbClr val="000000"/>
                          </a:solidFill>
                          <a:latin typeface="Calibri"/>
                        </a:rPr>
                        <a:t>(ANNUAL)</a:t>
                      </a:r>
                    </a:p>
                  </a:txBody>
                  <a:tcPr marL="5783" marR="5783" marT="5783"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5783" marR="5783" marT="57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8D8D8"/>
                    </a:solidFill>
                  </a:tcPr>
                </a:tc>
                <a:tc>
                  <a:txBody>
                    <a:bodyPr/>
                    <a:lstStyle/>
                    <a:p>
                      <a:pPr algn="l" fontAlgn="b"/>
                      <a:r>
                        <a:rPr lang="en-US" sz="1100" b="1" i="0" u="none" strike="noStrike">
                          <a:solidFill>
                            <a:srgbClr val="000000"/>
                          </a:solidFill>
                          <a:latin typeface="Calibri"/>
                        </a:rPr>
                        <a:t>C1A</a:t>
                      </a:r>
                    </a:p>
                  </a:txBody>
                  <a:tcPr marL="5783" marR="5783" marT="5783"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CLASS</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3</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ATC</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b"/>
                      <a:r>
                        <a:rPr lang="en-US" sz="1100" b="0" i="0" u="none" strike="noStrike">
                          <a:solidFill>
                            <a:srgbClr val="000000"/>
                          </a:solidFill>
                          <a:latin typeface="Calibri"/>
                        </a:rPr>
                        <a:t>(APPLICANT)</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r>
              <a:tr h="288588">
                <a:tc>
                  <a:txBody>
                    <a:bodyPr/>
                    <a:lstStyle/>
                    <a:p>
                      <a:pPr algn="l" fontAlgn="b"/>
                      <a:r>
                        <a:rPr lang="en-US" sz="1100" b="1" i="0" u="none" strike="noStrike" dirty="0">
                          <a:solidFill>
                            <a:srgbClr val="000000"/>
                          </a:solidFill>
                          <a:latin typeface="Calibri"/>
                        </a:rPr>
                        <a:t>F1A</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CLASS</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2</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b"/>
                      <a:r>
                        <a:rPr lang="en-US" sz="1100" b="0" i="0" u="none" strike="noStrike">
                          <a:solidFill>
                            <a:srgbClr val="000000"/>
                          </a:solidFill>
                          <a:latin typeface="Calibri"/>
                        </a:rPr>
                        <a:t>SNFO</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l" fontAlgn="b"/>
                      <a:r>
                        <a:rPr lang="en-US" sz="1100" b="0" i="0" u="none" strike="noStrike">
                          <a:solidFill>
                            <a:srgbClr val="000000"/>
                          </a:solidFill>
                          <a:latin typeface="Calibri"/>
                        </a:rPr>
                        <a:t>(APPLICANT)</a:t>
                      </a:r>
                    </a:p>
                  </a:txBody>
                  <a:tcPr marL="5783" marR="5783" marT="5783"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5783" marR="5783" marT="57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8D8D8"/>
                    </a:solidFill>
                  </a:tcPr>
                </a:tc>
                <a:tc>
                  <a:txBody>
                    <a:bodyPr/>
                    <a:lstStyle/>
                    <a:p>
                      <a:pPr algn="l" fontAlgn="b"/>
                      <a:r>
                        <a:rPr lang="en-US" sz="1100" b="1" i="0" u="none" strike="noStrike">
                          <a:solidFill>
                            <a:srgbClr val="000000"/>
                          </a:solidFill>
                          <a:latin typeface="Calibri"/>
                        </a:rPr>
                        <a:t>C1C</a:t>
                      </a:r>
                    </a:p>
                  </a:txBody>
                  <a:tcPr marL="5783" marR="5783" marT="5783"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CLASS</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3</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ATC</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b"/>
                      <a:r>
                        <a:rPr lang="en-US" sz="1100" b="0" i="0" u="none" strike="noStrike">
                          <a:solidFill>
                            <a:srgbClr val="000000"/>
                          </a:solidFill>
                          <a:latin typeface="Calibri"/>
                        </a:rPr>
                        <a:t>(COMPLETE)</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r>
              <a:tr h="288588">
                <a:tc>
                  <a:txBody>
                    <a:bodyPr/>
                    <a:lstStyle/>
                    <a:p>
                      <a:pPr algn="l" fontAlgn="b"/>
                      <a:r>
                        <a:rPr lang="en-US" sz="1100" b="1" i="0" u="none" strike="noStrike">
                          <a:solidFill>
                            <a:srgbClr val="000000"/>
                          </a:solidFill>
                          <a:latin typeface="Calibri"/>
                        </a:rPr>
                        <a:t>AM8C</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CLASS</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2</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APT</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(COMPLETE)</a:t>
                      </a:r>
                    </a:p>
                  </a:txBody>
                  <a:tcPr marL="5783" marR="5783" marT="5783"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5783" marR="5783" marT="57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8D8D8"/>
                    </a:solidFill>
                  </a:tcPr>
                </a:tc>
                <a:tc>
                  <a:txBody>
                    <a:bodyPr/>
                    <a:lstStyle/>
                    <a:p>
                      <a:pPr algn="l" fontAlgn="b"/>
                      <a:r>
                        <a:rPr lang="en-US" sz="1100" b="1" i="0" u="none" strike="noStrike">
                          <a:solidFill>
                            <a:srgbClr val="000000"/>
                          </a:solidFill>
                          <a:latin typeface="Calibri"/>
                        </a:rPr>
                        <a:t>C1N</a:t>
                      </a:r>
                    </a:p>
                  </a:txBody>
                  <a:tcPr marL="5783" marR="5783" marT="5783"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CLASS</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3</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ATC</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b"/>
                      <a:r>
                        <a:rPr lang="en-US" sz="1100" b="0" i="0" u="none" strike="noStrike">
                          <a:solidFill>
                            <a:srgbClr val="000000"/>
                          </a:solidFill>
                          <a:latin typeface="Calibri"/>
                        </a:rPr>
                        <a:t>(ANNUAL)</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r>
              <a:tr h="288588">
                <a:tc>
                  <a:txBody>
                    <a:bodyPr/>
                    <a:lstStyle/>
                    <a:p>
                      <a:pPr algn="l" fontAlgn="b"/>
                      <a:r>
                        <a:rPr lang="en-US" sz="1100" b="1" i="0" u="none" strike="noStrike">
                          <a:solidFill>
                            <a:srgbClr val="000000"/>
                          </a:solidFill>
                          <a:latin typeface="Calibri"/>
                        </a:rPr>
                        <a:t>AM8N</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CLASS</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2</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APT</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(ANNUAL)</a:t>
                      </a:r>
                    </a:p>
                  </a:txBody>
                  <a:tcPr marL="5783" marR="5783" marT="5783"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5783" marR="5783" marT="57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8D8D8"/>
                    </a:solidFill>
                  </a:tcPr>
                </a:tc>
                <a:tc>
                  <a:txBody>
                    <a:bodyPr/>
                    <a:lstStyle/>
                    <a:p>
                      <a:pPr algn="l" fontAlgn="b"/>
                      <a:r>
                        <a:rPr lang="en-US" sz="1100" b="1" i="0" u="none" strike="noStrike">
                          <a:solidFill>
                            <a:srgbClr val="000000"/>
                          </a:solidFill>
                          <a:latin typeface="Calibri"/>
                        </a:rPr>
                        <a:t>P7A</a:t>
                      </a:r>
                    </a:p>
                  </a:txBody>
                  <a:tcPr marL="5783" marR="5783" marT="5783"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CLASS</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3</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UAV</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b"/>
                      <a:r>
                        <a:rPr lang="en-US" sz="1100" b="0" i="0" u="none" strike="noStrike">
                          <a:solidFill>
                            <a:srgbClr val="000000"/>
                          </a:solidFill>
                          <a:latin typeface="Calibri"/>
                        </a:rPr>
                        <a:t>(APPLICANT)</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r>
              <a:tr h="288588">
                <a:tc>
                  <a:txBody>
                    <a:bodyPr/>
                    <a:lstStyle/>
                    <a:p>
                      <a:pPr algn="l" fontAlgn="b"/>
                      <a:r>
                        <a:rPr lang="en-US" sz="1100" b="1" i="0" u="none" strike="noStrike">
                          <a:solidFill>
                            <a:srgbClr val="000000"/>
                          </a:solidFill>
                          <a:latin typeface="Calibri"/>
                        </a:rPr>
                        <a:t>AM7A</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CLASS</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2</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APT</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(APPLICANT)</a:t>
                      </a:r>
                    </a:p>
                  </a:txBody>
                  <a:tcPr marL="5783" marR="5783" marT="5783"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5783" marR="5783" marT="57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8D8D8"/>
                    </a:solidFill>
                  </a:tcPr>
                </a:tc>
                <a:tc>
                  <a:txBody>
                    <a:bodyPr/>
                    <a:lstStyle/>
                    <a:p>
                      <a:pPr algn="l" fontAlgn="b"/>
                      <a:r>
                        <a:rPr lang="en-US" sz="1100" b="1" i="0" u="none" strike="noStrike">
                          <a:solidFill>
                            <a:srgbClr val="000000"/>
                          </a:solidFill>
                          <a:latin typeface="Calibri"/>
                        </a:rPr>
                        <a:t>P7C</a:t>
                      </a:r>
                    </a:p>
                  </a:txBody>
                  <a:tcPr marL="5783" marR="5783" marT="5783"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CLASS</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3</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UAV</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b"/>
                      <a:r>
                        <a:rPr lang="en-US" sz="1100" b="0" i="0" u="none" strike="noStrike">
                          <a:solidFill>
                            <a:srgbClr val="000000"/>
                          </a:solidFill>
                          <a:latin typeface="Calibri"/>
                        </a:rPr>
                        <a:t>(COMPLETE)</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r>
              <a:tr h="288588">
                <a:tc>
                  <a:txBody>
                    <a:bodyPr/>
                    <a:lstStyle/>
                    <a:p>
                      <a:pPr algn="l" fontAlgn="b"/>
                      <a:r>
                        <a:rPr lang="en-US" sz="1100" b="1" i="0" u="none" strike="noStrike">
                          <a:solidFill>
                            <a:srgbClr val="000000"/>
                          </a:solidFill>
                          <a:latin typeface="Calibri"/>
                        </a:rPr>
                        <a:t>AM4C</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CLASS</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2</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NFS</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(COMPLETE)</a:t>
                      </a:r>
                    </a:p>
                  </a:txBody>
                  <a:tcPr marL="5783" marR="5783" marT="5783"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5783" marR="5783" marT="57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8D8D8"/>
                    </a:solidFill>
                  </a:tcPr>
                </a:tc>
                <a:tc>
                  <a:txBody>
                    <a:bodyPr/>
                    <a:lstStyle/>
                    <a:p>
                      <a:pPr algn="l" fontAlgn="b"/>
                      <a:r>
                        <a:rPr lang="en-US" sz="1100" b="1" i="0" u="none" strike="noStrike">
                          <a:solidFill>
                            <a:srgbClr val="000000"/>
                          </a:solidFill>
                          <a:latin typeface="Calibri"/>
                        </a:rPr>
                        <a:t>P7N</a:t>
                      </a:r>
                    </a:p>
                  </a:txBody>
                  <a:tcPr marL="5783" marR="5783" marT="5783"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CLASS</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3</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UAV</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b"/>
                      <a:r>
                        <a:rPr lang="en-US" sz="1100" b="0" i="0" u="none" strike="noStrike">
                          <a:solidFill>
                            <a:srgbClr val="000000"/>
                          </a:solidFill>
                          <a:latin typeface="Calibri"/>
                        </a:rPr>
                        <a:t>(ANNUAL)</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r>
              <a:tr h="549071">
                <a:tc>
                  <a:txBody>
                    <a:bodyPr/>
                    <a:lstStyle/>
                    <a:p>
                      <a:pPr algn="l" fontAlgn="b"/>
                      <a:r>
                        <a:rPr lang="en-US" sz="1100" b="1" i="0" u="none" strike="noStrike">
                          <a:solidFill>
                            <a:srgbClr val="000000"/>
                          </a:solidFill>
                          <a:latin typeface="Calibri"/>
                        </a:rPr>
                        <a:t>AM4N</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CLASS</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2</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NFS</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(ANNUAL)</a:t>
                      </a:r>
                    </a:p>
                  </a:txBody>
                  <a:tcPr marL="5783" marR="5783" marT="5783"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5783" marR="5783" marT="57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8D8D8"/>
                    </a:solidFill>
                  </a:tcPr>
                </a:tc>
                <a:tc>
                  <a:txBody>
                    <a:bodyPr/>
                    <a:lstStyle/>
                    <a:p>
                      <a:pPr algn="l" fontAlgn="b"/>
                      <a:r>
                        <a:rPr lang="en-US" sz="1100" b="1" i="0" u="none" strike="noStrike">
                          <a:solidFill>
                            <a:srgbClr val="000000"/>
                          </a:solidFill>
                          <a:latin typeface="Calibri"/>
                        </a:rPr>
                        <a:t>WSA</a:t>
                      </a:r>
                    </a:p>
                  </a:txBody>
                  <a:tcPr marL="5783" marR="5783" marT="5783"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CLASS</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3T</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l" fontAlgn="b"/>
                      <a:r>
                        <a:rPr lang="en-US" sz="1100" b="0" i="0" u="none" strike="noStrike">
                          <a:solidFill>
                            <a:srgbClr val="000000"/>
                          </a:solidFill>
                          <a:latin typeface="Calibri"/>
                        </a:rPr>
                        <a:t>WATER SURVIVAL (APPLICANT)</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549071">
                <a:tc>
                  <a:txBody>
                    <a:bodyPr/>
                    <a:lstStyle/>
                    <a:p>
                      <a:pPr algn="l" fontAlgn="b"/>
                      <a:r>
                        <a:rPr lang="en-US" sz="1100" b="1" i="0" u="none" strike="noStrike">
                          <a:solidFill>
                            <a:srgbClr val="000000"/>
                          </a:solidFill>
                          <a:latin typeface="Calibri"/>
                        </a:rPr>
                        <a:t>AM5C</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CLASS</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2</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b"/>
                      <a:r>
                        <a:rPr lang="en-US" sz="1100" b="0" i="0" u="none" strike="noStrike">
                          <a:solidFill>
                            <a:srgbClr val="000000"/>
                          </a:solidFill>
                          <a:latin typeface="Calibri"/>
                        </a:rPr>
                        <a:t>NAP</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l" fontAlgn="b"/>
                      <a:r>
                        <a:rPr lang="en-US" sz="1100" b="0" i="0" u="none" strike="noStrike">
                          <a:solidFill>
                            <a:srgbClr val="000000"/>
                          </a:solidFill>
                          <a:latin typeface="Calibri"/>
                        </a:rPr>
                        <a:t>(COMPLETE)</a:t>
                      </a:r>
                    </a:p>
                  </a:txBody>
                  <a:tcPr marL="5783" marR="5783" marT="5783"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5783" marR="5783" marT="57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8D8D8"/>
                    </a:solidFill>
                  </a:tcPr>
                </a:tc>
                <a:tc>
                  <a:txBody>
                    <a:bodyPr/>
                    <a:lstStyle/>
                    <a:p>
                      <a:pPr algn="l" fontAlgn="b"/>
                      <a:r>
                        <a:rPr lang="en-US" sz="1100" b="1" i="0" u="none" strike="noStrike">
                          <a:solidFill>
                            <a:srgbClr val="000000"/>
                          </a:solidFill>
                          <a:latin typeface="Calibri"/>
                        </a:rPr>
                        <a:t>WSC</a:t>
                      </a:r>
                    </a:p>
                  </a:txBody>
                  <a:tcPr marL="5783" marR="5783" marT="5783"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CLASS</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3T</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l" fontAlgn="b"/>
                      <a:r>
                        <a:rPr lang="en-US" sz="1100" b="0" i="0" u="none" strike="noStrike">
                          <a:solidFill>
                            <a:srgbClr val="000000"/>
                          </a:solidFill>
                          <a:latin typeface="Calibri"/>
                        </a:rPr>
                        <a:t>WATER SURVIVAL (COMPLETE)</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549071">
                <a:tc>
                  <a:txBody>
                    <a:bodyPr/>
                    <a:lstStyle/>
                    <a:p>
                      <a:pPr algn="l" fontAlgn="b"/>
                      <a:r>
                        <a:rPr lang="en-US" sz="1100" b="1" i="0" u="none" strike="noStrike">
                          <a:solidFill>
                            <a:srgbClr val="000000"/>
                          </a:solidFill>
                          <a:latin typeface="Calibri"/>
                        </a:rPr>
                        <a:t>AM5N</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CLASS</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2</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b"/>
                      <a:r>
                        <a:rPr lang="en-US" sz="1100" b="0" i="0" u="none" strike="noStrike">
                          <a:solidFill>
                            <a:srgbClr val="000000"/>
                          </a:solidFill>
                          <a:latin typeface="Calibri"/>
                        </a:rPr>
                        <a:t>NAP</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l" fontAlgn="b"/>
                      <a:r>
                        <a:rPr lang="en-US" sz="1100" b="0" i="0" u="none" strike="noStrike">
                          <a:solidFill>
                            <a:srgbClr val="000000"/>
                          </a:solidFill>
                          <a:latin typeface="Calibri"/>
                        </a:rPr>
                        <a:t>(ANNUAL)</a:t>
                      </a:r>
                    </a:p>
                  </a:txBody>
                  <a:tcPr marL="5783" marR="5783" marT="5783"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5783" marR="5783" marT="57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8D8D8"/>
                    </a:solidFill>
                  </a:tcPr>
                </a:tc>
                <a:tc>
                  <a:txBody>
                    <a:bodyPr/>
                    <a:lstStyle/>
                    <a:p>
                      <a:pPr algn="l" fontAlgn="b"/>
                      <a:r>
                        <a:rPr lang="en-US" sz="1100" b="1" i="0" u="none" strike="noStrike">
                          <a:solidFill>
                            <a:srgbClr val="000000"/>
                          </a:solidFill>
                          <a:latin typeface="Calibri"/>
                        </a:rPr>
                        <a:t>WSN</a:t>
                      </a:r>
                    </a:p>
                  </a:txBody>
                  <a:tcPr marL="5783" marR="5783" marT="5783"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CLASS</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3T</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l" fontAlgn="b"/>
                      <a:r>
                        <a:rPr lang="en-US" sz="1100" b="0" i="0" u="none" strike="noStrike">
                          <a:solidFill>
                            <a:srgbClr val="000000"/>
                          </a:solidFill>
                          <a:latin typeface="Calibri"/>
                        </a:rPr>
                        <a:t>WATER SURVIVAL (ANNUAL)</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288588">
                <a:tc>
                  <a:txBody>
                    <a:bodyPr/>
                    <a:lstStyle/>
                    <a:p>
                      <a:pPr algn="l" fontAlgn="b"/>
                      <a:r>
                        <a:rPr lang="en-US" sz="1100" b="1" i="0" u="none" strike="noStrike">
                          <a:solidFill>
                            <a:srgbClr val="000000"/>
                          </a:solidFill>
                          <a:latin typeface="Calibri"/>
                        </a:rPr>
                        <a:t>AM6C</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CLASS</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2</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b"/>
                      <a:r>
                        <a:rPr lang="en-US" sz="1100" b="0" i="0" u="none" strike="noStrike">
                          <a:solidFill>
                            <a:srgbClr val="000000"/>
                          </a:solidFill>
                          <a:latin typeface="Calibri"/>
                        </a:rPr>
                        <a:t>NAEP</a:t>
                      </a:r>
                    </a:p>
                  </a:txBody>
                  <a:tcPr marL="5783" marR="5783" marT="578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l" fontAlgn="b"/>
                      <a:r>
                        <a:rPr lang="en-US" sz="1100" b="0" i="0" u="none" strike="noStrike">
                          <a:solidFill>
                            <a:srgbClr val="000000"/>
                          </a:solidFill>
                          <a:latin typeface="Calibri"/>
                        </a:rPr>
                        <a:t>(COMPLETE)</a:t>
                      </a:r>
                    </a:p>
                  </a:txBody>
                  <a:tcPr marL="5783" marR="5783" marT="5783"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5783" marR="5783" marT="5783" marB="0" anchor="b">
                    <a:lnL w="6350" cap="flat" cmpd="sng" algn="ctr">
                      <a:solidFill>
                        <a:srgbClr val="000000"/>
                      </a:solidFill>
                      <a:prstDash val="solid"/>
                      <a:round/>
                      <a:headEnd type="none" w="med" len="med"/>
                      <a:tailEnd type="none" w="med" len="med"/>
                    </a:lnL>
                    <a:lnR>
                      <a:noFill/>
                    </a:lnR>
                    <a:lnT>
                      <a:noFill/>
                    </a:lnT>
                    <a:lnB>
                      <a:noFill/>
                    </a:lnB>
                    <a:solidFill>
                      <a:srgbClr val="D8D8D8"/>
                    </a:solidFill>
                  </a:tcPr>
                </a:tc>
                <a:tc>
                  <a:txBody>
                    <a:bodyPr/>
                    <a:lstStyle/>
                    <a:p>
                      <a:pPr algn="l" fontAlgn="b"/>
                      <a:endParaRPr lang="en-US" sz="1100" b="1" i="0" u="none" strike="noStrike">
                        <a:solidFill>
                          <a:srgbClr val="000000"/>
                        </a:solidFill>
                        <a:latin typeface="Calibri"/>
                      </a:endParaRPr>
                    </a:p>
                  </a:txBody>
                  <a:tcPr marL="5783" marR="5783" marT="578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latin typeface="Calibri"/>
                      </a:endParaRPr>
                    </a:p>
                  </a:txBody>
                  <a:tcPr marL="5783" marR="5783" marT="578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latin typeface="Calibri"/>
                      </a:endParaRPr>
                    </a:p>
                  </a:txBody>
                  <a:tcPr marL="5783" marR="5783" marT="578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latin typeface="Calibri"/>
                      </a:endParaRPr>
                    </a:p>
                  </a:txBody>
                  <a:tcPr marL="5783" marR="5783" marT="578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latin typeface="Calibri"/>
                      </a:endParaRPr>
                    </a:p>
                  </a:txBody>
                  <a:tcPr marL="5783" marR="5783" marT="578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latin typeface="Calibri"/>
                      </a:endParaRPr>
                    </a:p>
                  </a:txBody>
                  <a:tcPr marL="5783" marR="5783" marT="578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dirty="0">
                        <a:solidFill>
                          <a:srgbClr val="000000"/>
                        </a:solidFill>
                        <a:latin typeface="Calibri"/>
                      </a:endParaRPr>
                    </a:p>
                  </a:txBody>
                  <a:tcPr marL="5783" marR="5783" marT="5783" marB="0" anchor="b">
                    <a:lnL>
                      <a:noFill/>
                    </a:lnL>
                    <a:lnR>
                      <a:noFill/>
                    </a:lnR>
                    <a:lnT w="6350" cap="flat" cmpd="sng" algn="ctr">
                      <a:solidFill>
                        <a:srgbClr val="000000"/>
                      </a:solidFill>
                      <a:prstDash val="solid"/>
                      <a:round/>
                      <a:headEnd type="none" w="med" len="med"/>
                      <a:tailEnd type="none" w="med" len="med"/>
                    </a:lnT>
                    <a:lnB>
                      <a:noFill/>
                    </a:lnB>
                  </a:tcPr>
                </a:tc>
              </a:tr>
            </a:tbl>
          </a:graphicData>
        </a:graphic>
      </p:graphicFrame>
      <p:sp>
        <p:nvSpPr>
          <p:cNvPr id="7" name="Action Button: Return 6">
            <a:hlinkClick r:id="" action="ppaction://hlinkshowjump?jump=lastslideviewed" highlightClick="1"/>
          </p:cNvPr>
          <p:cNvSpPr/>
          <p:nvPr/>
        </p:nvSpPr>
        <p:spPr>
          <a:xfrm>
            <a:off x="8382000" y="6248400"/>
            <a:ext cx="533400" cy="381000"/>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Introduction</a:t>
            </a:r>
            <a:endParaRPr lang="en-US" u="sng" dirty="0"/>
          </a:p>
        </p:txBody>
      </p:sp>
      <p:sp>
        <p:nvSpPr>
          <p:cNvPr id="3" name="Content Placeholder 2"/>
          <p:cNvSpPr>
            <a:spLocks noGrp="1"/>
          </p:cNvSpPr>
          <p:nvPr>
            <p:ph idx="1"/>
          </p:nvPr>
        </p:nvSpPr>
        <p:spPr/>
        <p:txBody>
          <a:bodyPr>
            <a:normAutofit fontScale="92500" lnSpcReduction="10000"/>
          </a:bodyPr>
          <a:lstStyle/>
          <a:p>
            <a:r>
              <a:rPr lang="en-US" dirty="0" smtClean="0"/>
              <a:t>AVT Role is called  “NCOIC” in AERO</a:t>
            </a:r>
          </a:p>
          <a:p>
            <a:r>
              <a:rPr lang="en-US" dirty="0" smtClean="0"/>
              <a:t>Purpose is to transcribe completed physical exams into AERO Program.  </a:t>
            </a:r>
          </a:p>
          <a:p>
            <a:r>
              <a:rPr lang="en-US" dirty="0" smtClean="0"/>
              <a:t>NCOIC Role </a:t>
            </a:r>
            <a:r>
              <a:rPr lang="en-US" u="sng" dirty="0" smtClean="0"/>
              <a:t>CANNOT</a:t>
            </a:r>
            <a:r>
              <a:rPr lang="en-US" dirty="0" smtClean="0"/>
              <a:t> submit examinations to NAMI.</a:t>
            </a:r>
          </a:p>
          <a:p>
            <a:r>
              <a:rPr lang="en-US" dirty="0" smtClean="0"/>
              <a:t>AVTs with NCOIC role must notify the Flight Surgeons that the patient is ready to be seen, once data entry is completed.  There are no queues that the patient’s encounter will automatically flow into.</a:t>
            </a:r>
          </a:p>
          <a:p>
            <a:endParaRPr lang="en-US" dirty="0"/>
          </a:p>
        </p:txBody>
      </p:sp>
      <p:sp>
        <p:nvSpPr>
          <p:cNvPr id="8" name="Action Button: Home 7">
            <a:hlinkClick r:id="rId2" action="ppaction://hlinksldjump" highlightClick="1"/>
          </p:cNvPr>
          <p:cNvSpPr/>
          <p:nvPr/>
        </p:nvSpPr>
        <p:spPr>
          <a:xfrm>
            <a:off x="8229600" y="6172200"/>
            <a:ext cx="533400" cy="457200"/>
          </a:xfrm>
          <a:prstGeom prst="actionButtonHome">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Click="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Entering Patients into AERO</a:t>
            </a:r>
            <a:endParaRPr lang="en-US" dirty="0"/>
          </a:p>
        </p:txBody>
      </p:sp>
      <p:pic>
        <p:nvPicPr>
          <p:cNvPr id="2049" name="Picture 1"/>
          <p:cNvPicPr>
            <a:picLocks noChangeAspect="1" noChangeArrowheads="1"/>
          </p:cNvPicPr>
          <p:nvPr/>
        </p:nvPicPr>
        <p:blipFill>
          <a:blip r:embed="rId2" cstate="print"/>
          <a:srcRect l="49999"/>
          <a:stretch>
            <a:fillRect/>
          </a:stretch>
        </p:blipFill>
        <p:spPr bwMode="auto">
          <a:xfrm>
            <a:off x="2438400" y="1371600"/>
            <a:ext cx="6527800" cy="4895850"/>
          </a:xfrm>
          <a:prstGeom prst="rect">
            <a:avLst/>
          </a:prstGeom>
          <a:noFill/>
          <a:ln w="9525">
            <a:noFill/>
            <a:miter lim="800000"/>
            <a:headEnd/>
            <a:tailEnd/>
          </a:ln>
        </p:spPr>
      </p:pic>
      <p:sp>
        <p:nvSpPr>
          <p:cNvPr id="5" name="TextBox 4"/>
          <p:cNvSpPr txBox="1"/>
          <p:nvPr/>
        </p:nvSpPr>
        <p:spPr>
          <a:xfrm>
            <a:off x="0" y="1524000"/>
            <a:ext cx="2514600" cy="3539430"/>
          </a:xfrm>
          <a:prstGeom prst="rect">
            <a:avLst/>
          </a:prstGeom>
          <a:noFill/>
        </p:spPr>
        <p:txBody>
          <a:bodyPr wrap="square" rtlCol="0">
            <a:spAutoFit/>
          </a:bodyPr>
          <a:lstStyle/>
          <a:p>
            <a:r>
              <a:rPr lang="en-US" sz="1600" dirty="0" smtClean="0"/>
              <a:t>-The Home Screen</a:t>
            </a:r>
          </a:p>
          <a:p>
            <a:r>
              <a:rPr lang="en-US" sz="1600" dirty="0" smtClean="0"/>
              <a:t>--Confirm that you are “Logged in as US NAVY”</a:t>
            </a:r>
          </a:p>
          <a:p>
            <a:endParaRPr lang="en-US" sz="1600" dirty="0"/>
          </a:p>
          <a:p>
            <a:endParaRPr lang="en-US" sz="1600" dirty="0" smtClean="0"/>
          </a:p>
          <a:p>
            <a:r>
              <a:rPr lang="en-US" sz="1600" dirty="0" smtClean="0"/>
              <a:t>--If you have only 1 role, you will not have “Change to:”</a:t>
            </a:r>
          </a:p>
          <a:p>
            <a:endParaRPr lang="en-US" sz="1600" dirty="0"/>
          </a:p>
          <a:p>
            <a:endParaRPr lang="en-US" sz="1600" dirty="0" smtClean="0"/>
          </a:p>
          <a:p>
            <a:endParaRPr lang="en-US" sz="1600" dirty="0"/>
          </a:p>
          <a:p>
            <a:r>
              <a:rPr lang="en-US" sz="1600" dirty="0" smtClean="0"/>
              <a:t>--Enter the patient SSN.  Click Enter</a:t>
            </a:r>
          </a:p>
          <a:p>
            <a:endParaRPr lang="en-US" sz="1600" dirty="0"/>
          </a:p>
        </p:txBody>
      </p:sp>
      <p:cxnSp>
        <p:nvCxnSpPr>
          <p:cNvPr id="7" name="Straight Arrow Connector 6"/>
          <p:cNvCxnSpPr/>
          <p:nvPr/>
        </p:nvCxnSpPr>
        <p:spPr>
          <a:xfrm rot="16200000" flipH="1">
            <a:off x="2057400" y="3429000"/>
            <a:ext cx="457200" cy="4572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8" name="Straight Arrow Connector 7"/>
          <p:cNvCxnSpPr/>
          <p:nvPr/>
        </p:nvCxnSpPr>
        <p:spPr>
          <a:xfrm flipV="1">
            <a:off x="2057400" y="3733800"/>
            <a:ext cx="2971800" cy="8382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Entering Patients into AERO, cont…</a:t>
            </a:r>
            <a:endParaRPr lang="en-US" dirty="0"/>
          </a:p>
        </p:txBody>
      </p:sp>
      <p:pic>
        <p:nvPicPr>
          <p:cNvPr id="18434" name="Picture 2"/>
          <p:cNvPicPr>
            <a:picLocks noChangeAspect="1" noChangeArrowheads="1"/>
          </p:cNvPicPr>
          <p:nvPr/>
        </p:nvPicPr>
        <p:blipFill>
          <a:blip r:embed="rId2" cstate="print"/>
          <a:srcRect l="50000"/>
          <a:stretch>
            <a:fillRect/>
          </a:stretch>
        </p:blipFill>
        <p:spPr bwMode="auto">
          <a:xfrm>
            <a:off x="2209800" y="1143000"/>
            <a:ext cx="6781800" cy="5257800"/>
          </a:xfrm>
          <a:prstGeom prst="rect">
            <a:avLst/>
          </a:prstGeom>
          <a:noFill/>
          <a:ln w="9525">
            <a:noFill/>
            <a:miter lim="800000"/>
            <a:headEnd/>
            <a:tailEnd/>
          </a:ln>
        </p:spPr>
      </p:pic>
      <p:sp>
        <p:nvSpPr>
          <p:cNvPr id="5" name="TextBox 4"/>
          <p:cNvSpPr txBox="1"/>
          <p:nvPr/>
        </p:nvSpPr>
        <p:spPr>
          <a:xfrm>
            <a:off x="0" y="1524000"/>
            <a:ext cx="2362200" cy="4616648"/>
          </a:xfrm>
          <a:prstGeom prst="rect">
            <a:avLst/>
          </a:prstGeom>
          <a:noFill/>
        </p:spPr>
        <p:txBody>
          <a:bodyPr wrap="square" rtlCol="0">
            <a:spAutoFit/>
          </a:bodyPr>
          <a:lstStyle/>
          <a:p>
            <a:r>
              <a:rPr lang="en-US" sz="1400" dirty="0" smtClean="0"/>
              <a:t>-If this is a new patient, you will be taken to this screen to enter Patient information</a:t>
            </a:r>
          </a:p>
          <a:p>
            <a:endParaRPr lang="en-US" sz="1400" dirty="0"/>
          </a:p>
          <a:p>
            <a:r>
              <a:rPr lang="en-US" sz="1400" dirty="0" smtClean="0"/>
              <a:t>--All dates entered into AERO must be in YYYYMMDD format</a:t>
            </a:r>
          </a:p>
          <a:p>
            <a:endParaRPr lang="en-US" sz="1400" dirty="0"/>
          </a:p>
          <a:p>
            <a:endParaRPr lang="en-US" sz="1400" dirty="0" smtClean="0"/>
          </a:p>
          <a:p>
            <a:endParaRPr lang="en-US" sz="1400" dirty="0"/>
          </a:p>
          <a:p>
            <a:endParaRPr lang="en-US" sz="1400" dirty="0" smtClean="0"/>
          </a:p>
          <a:p>
            <a:endParaRPr lang="en-US" sz="1400" dirty="0"/>
          </a:p>
          <a:p>
            <a:endParaRPr lang="en-US" sz="1400" dirty="0" smtClean="0"/>
          </a:p>
          <a:p>
            <a:r>
              <a:rPr lang="en-US" sz="1400" dirty="0" smtClean="0"/>
              <a:t>Click :Insert</a:t>
            </a:r>
          </a:p>
          <a:p>
            <a:endParaRPr lang="en-US" sz="1400" dirty="0" smtClean="0"/>
          </a:p>
          <a:p>
            <a:endParaRPr lang="en-US" sz="1400" dirty="0" smtClean="0"/>
          </a:p>
          <a:p>
            <a:endParaRPr lang="en-US" sz="1400" dirty="0"/>
          </a:p>
          <a:p>
            <a:r>
              <a:rPr lang="en-US" sz="1400" dirty="0" smtClean="0"/>
              <a:t>(You will be asked to confirm branch of service after clicking "insert”)</a:t>
            </a:r>
          </a:p>
          <a:p>
            <a:endParaRPr lang="en-US" sz="1400" dirty="0"/>
          </a:p>
        </p:txBody>
      </p:sp>
      <p:cxnSp>
        <p:nvCxnSpPr>
          <p:cNvPr id="7" name="Straight Arrow Connector 6"/>
          <p:cNvCxnSpPr/>
          <p:nvPr/>
        </p:nvCxnSpPr>
        <p:spPr>
          <a:xfrm>
            <a:off x="762000" y="2971800"/>
            <a:ext cx="2133600" cy="6096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9" name="Straight Arrow Connector 8"/>
          <p:cNvCxnSpPr/>
          <p:nvPr/>
        </p:nvCxnSpPr>
        <p:spPr>
          <a:xfrm>
            <a:off x="990600" y="4495800"/>
            <a:ext cx="1905000" cy="6096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Entering Patients into AERO, cont…</a:t>
            </a:r>
            <a:endParaRPr lang="en-US" dirty="0"/>
          </a:p>
        </p:txBody>
      </p:sp>
      <p:pic>
        <p:nvPicPr>
          <p:cNvPr id="19458" name="Picture 2"/>
          <p:cNvPicPr>
            <a:picLocks noChangeAspect="1" noChangeArrowheads="1"/>
          </p:cNvPicPr>
          <p:nvPr/>
        </p:nvPicPr>
        <p:blipFill>
          <a:blip r:embed="rId2" cstate="print"/>
          <a:srcRect l="50000"/>
          <a:stretch>
            <a:fillRect/>
          </a:stretch>
        </p:blipFill>
        <p:spPr bwMode="auto">
          <a:xfrm>
            <a:off x="2209800" y="1543050"/>
            <a:ext cx="6781800" cy="5086350"/>
          </a:xfrm>
          <a:prstGeom prst="rect">
            <a:avLst/>
          </a:prstGeom>
          <a:noFill/>
          <a:ln w="9525">
            <a:noFill/>
            <a:miter lim="800000"/>
            <a:headEnd/>
            <a:tailEnd/>
          </a:ln>
        </p:spPr>
      </p:pic>
      <p:sp>
        <p:nvSpPr>
          <p:cNvPr id="5" name="TextBox 4"/>
          <p:cNvSpPr txBox="1"/>
          <p:nvPr/>
        </p:nvSpPr>
        <p:spPr>
          <a:xfrm>
            <a:off x="0" y="2895600"/>
            <a:ext cx="1600200" cy="1477328"/>
          </a:xfrm>
          <a:prstGeom prst="rect">
            <a:avLst/>
          </a:prstGeom>
          <a:solidFill>
            <a:schemeClr val="tx2">
              <a:lumMod val="20000"/>
              <a:lumOff val="80000"/>
            </a:schemeClr>
          </a:solidFill>
          <a:ln>
            <a:solidFill>
              <a:schemeClr val="tx1"/>
            </a:solidFill>
          </a:ln>
        </p:spPr>
        <p:txBody>
          <a:bodyPr wrap="square" rtlCol="0">
            <a:spAutoFit/>
          </a:bodyPr>
          <a:lstStyle/>
          <a:p>
            <a:r>
              <a:rPr lang="en-US" dirty="0" smtClean="0"/>
              <a:t>Enter the pertinent data into the appropriate fields:</a:t>
            </a:r>
            <a:endParaRPr lang="en-US" dirty="0"/>
          </a:p>
        </p:txBody>
      </p:sp>
      <p:sp>
        <p:nvSpPr>
          <p:cNvPr id="8" name="Left Brace 7"/>
          <p:cNvSpPr/>
          <p:nvPr/>
        </p:nvSpPr>
        <p:spPr>
          <a:xfrm>
            <a:off x="1447800" y="2819400"/>
            <a:ext cx="838200" cy="1600200"/>
          </a:xfrm>
          <a:prstGeom prst="lef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Entering Patients into AERO, cont…</a:t>
            </a:r>
            <a:endParaRPr lang="en-US" dirty="0"/>
          </a:p>
        </p:txBody>
      </p:sp>
      <p:sp>
        <p:nvSpPr>
          <p:cNvPr id="16" name="TextBox 15"/>
          <p:cNvSpPr txBox="1"/>
          <p:nvPr/>
        </p:nvSpPr>
        <p:spPr>
          <a:xfrm>
            <a:off x="0" y="2362200"/>
            <a:ext cx="2209800" cy="3231654"/>
          </a:xfrm>
          <a:prstGeom prst="rect">
            <a:avLst/>
          </a:prstGeom>
          <a:solidFill>
            <a:schemeClr val="tx2">
              <a:lumMod val="20000"/>
              <a:lumOff val="80000"/>
            </a:schemeClr>
          </a:solidFill>
          <a:ln>
            <a:solidFill>
              <a:schemeClr val="tx1"/>
            </a:solidFill>
          </a:ln>
        </p:spPr>
        <p:txBody>
          <a:bodyPr wrap="square" rtlCol="0">
            <a:spAutoFit/>
          </a:bodyPr>
          <a:lstStyle/>
          <a:p>
            <a:r>
              <a:rPr lang="en-US" sz="1200" dirty="0" smtClean="0"/>
              <a:t>From the exam, transcribe  the data onto the forms here</a:t>
            </a:r>
          </a:p>
          <a:p>
            <a:endParaRPr lang="en-US" sz="1200" dirty="0" smtClean="0"/>
          </a:p>
          <a:p>
            <a:r>
              <a:rPr lang="en-US" sz="1200" dirty="0" smtClean="0"/>
              <a:t>The information will </a:t>
            </a:r>
          </a:p>
          <a:p>
            <a:r>
              <a:rPr lang="en-US" sz="1200" dirty="0" smtClean="0"/>
              <a:t>correspond into AERO  fairly accurately.  To access each form, click the titles.</a:t>
            </a:r>
          </a:p>
          <a:p>
            <a:endParaRPr lang="en-US" sz="1200" dirty="0" smtClean="0"/>
          </a:p>
          <a:p>
            <a:endParaRPr lang="en-US" sz="1200" dirty="0" smtClean="0"/>
          </a:p>
          <a:p>
            <a:pPr algn="r"/>
            <a:r>
              <a:rPr lang="en-US" sz="1200" dirty="0" smtClean="0"/>
              <a:t>Or, if entering the data while performing the studies on the patient, you may want to use the “Transcription” option for data entry</a:t>
            </a:r>
          </a:p>
          <a:p>
            <a:pPr algn="r"/>
            <a:endParaRPr lang="en-US" sz="1200" dirty="0" smtClean="0"/>
          </a:p>
          <a:p>
            <a:r>
              <a:rPr lang="en-US" sz="1200" dirty="0" smtClean="0"/>
              <a:t>Both methods will get the job done equally well. </a:t>
            </a:r>
            <a:endParaRPr lang="en-US" sz="1200" dirty="0"/>
          </a:p>
        </p:txBody>
      </p:sp>
      <p:cxnSp>
        <p:nvCxnSpPr>
          <p:cNvPr id="31" name="Straight Arrow Connector 30"/>
          <p:cNvCxnSpPr/>
          <p:nvPr/>
        </p:nvCxnSpPr>
        <p:spPr>
          <a:xfrm>
            <a:off x="1676400" y="2743200"/>
            <a:ext cx="1066800" cy="914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2050" name="Picture 2"/>
          <p:cNvPicPr>
            <a:picLocks noChangeAspect="1" noChangeArrowheads="1"/>
          </p:cNvPicPr>
          <p:nvPr/>
        </p:nvPicPr>
        <p:blipFill>
          <a:blip r:embed="rId2" cstate="print"/>
          <a:srcRect l="50000"/>
          <a:stretch>
            <a:fillRect/>
          </a:stretch>
        </p:blipFill>
        <p:spPr bwMode="auto">
          <a:xfrm>
            <a:off x="2743200" y="1524000"/>
            <a:ext cx="6096000" cy="4572000"/>
          </a:xfrm>
          <a:prstGeom prst="rect">
            <a:avLst/>
          </a:prstGeom>
          <a:noFill/>
          <a:ln w="9525">
            <a:noFill/>
            <a:miter lim="800000"/>
            <a:headEnd/>
            <a:tailEnd/>
          </a:ln>
        </p:spPr>
      </p:pic>
      <p:cxnSp>
        <p:nvCxnSpPr>
          <p:cNvPr id="10" name="Straight Arrow Connector 9"/>
          <p:cNvCxnSpPr/>
          <p:nvPr/>
        </p:nvCxnSpPr>
        <p:spPr>
          <a:xfrm rot="5400000" flipH="1" flipV="1">
            <a:off x="2019300" y="4076700"/>
            <a:ext cx="990600" cy="6096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9C11965FB62414393BF5C550ED4D214" ma:contentTypeVersion="1" ma:contentTypeDescription="Create a new document." ma:contentTypeScope="" ma:versionID="0087a291003a791c8e3b72e28617a241">
  <xsd:schema xmlns:xsd="http://www.w3.org/2001/XMLSchema" xmlns:xs="http://www.w3.org/2001/XMLSchema" xmlns:p="http://schemas.microsoft.com/office/2006/metadata/properties" xmlns:ns1="http://schemas.microsoft.com/sharepoint/v3" xmlns:ns2="75687c3e-5b44-41fd-8616-68325ebfa0a3" targetNamespace="http://schemas.microsoft.com/office/2006/metadata/properties" ma:root="true" ma:fieldsID="ea9670ef829d0e2a70b7349edc4ae2a5" ns1:_="" ns2:_="">
    <xsd:import namespace="http://schemas.microsoft.com/sharepoint/v3"/>
    <xsd:import namespace="75687c3e-5b44-41fd-8616-68325ebfa0a3"/>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internalName="PublishingStartDate">
      <xsd:simpleType>
        <xsd:restriction base="dms:Unknown"/>
      </xsd:simpleType>
    </xsd:element>
    <xsd:element name="PublishingExpirationDate" ma:index="9" nillable="true" ma:displayName="Scheduling End Dat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5687c3e-5b44-41fd-8616-68325ebfa0a3"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_dlc_DocId xmlns="75687c3e-5b44-41fd-8616-68325ebfa0a3">WHZAEYJK4MX2-22-24</_dlc_DocId>
    <_dlc_DocIdUrl xmlns="75687c3e-5b44-41fd-8616-68325ebfa0a3">
      <Url>https://www.med.navy.mil/sites/nmotc/nami/arwg/_layouts/DocIdRedir.aspx?ID=WHZAEYJK4MX2-22-24</Url>
      <Description>WHZAEYJK4MX2-22-24</Description>
    </_dlc_DocIdUrl>
  </documentManagement>
</p:properties>
</file>

<file path=customXml/itemProps1.xml><?xml version="1.0" encoding="utf-8"?>
<ds:datastoreItem xmlns:ds="http://schemas.openxmlformats.org/officeDocument/2006/customXml" ds:itemID="{3B4ECB1E-A306-44E1-B69B-D3D5AB456D88}"/>
</file>

<file path=customXml/itemProps2.xml><?xml version="1.0" encoding="utf-8"?>
<ds:datastoreItem xmlns:ds="http://schemas.openxmlformats.org/officeDocument/2006/customXml" ds:itemID="{CCCD8583-75A9-42C3-AA52-C1D6064AA093}"/>
</file>

<file path=customXml/itemProps3.xml><?xml version="1.0" encoding="utf-8"?>
<ds:datastoreItem xmlns:ds="http://schemas.openxmlformats.org/officeDocument/2006/customXml" ds:itemID="{B7A31D44-DCDD-4D25-A7BE-2063B117D3C7}"/>
</file>

<file path=customXml/itemProps4.xml><?xml version="1.0" encoding="utf-8"?>
<ds:datastoreItem xmlns:ds="http://schemas.openxmlformats.org/officeDocument/2006/customXml" ds:itemID="{E0137D81-344D-4EF6-8549-4F39A2DC7D4B}"/>
</file>

<file path=docProps/app.xml><?xml version="1.0" encoding="utf-8"?>
<Properties xmlns="http://schemas.openxmlformats.org/officeDocument/2006/extended-properties" xmlns:vt="http://schemas.openxmlformats.org/officeDocument/2006/docPropsVTypes">
  <TotalTime>4126</TotalTime>
  <Words>2716</Words>
  <Application>Microsoft Office PowerPoint</Application>
  <PresentationFormat>On-screen Show (4:3)</PresentationFormat>
  <Paragraphs>465</Paragraphs>
  <Slides>40</Slides>
  <Notes>1</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Naval Aerospace Medical Institute</vt:lpstr>
      <vt:lpstr>Using this Trainer</vt:lpstr>
      <vt:lpstr>Flight Surgeon Role</vt:lpstr>
      <vt:lpstr>Slide 4</vt:lpstr>
      <vt:lpstr>Introduction</vt:lpstr>
      <vt:lpstr>Entering Patients into AERO</vt:lpstr>
      <vt:lpstr>Entering Patients into AERO, cont…</vt:lpstr>
      <vt:lpstr>Entering Patients into AERO, cont…</vt:lpstr>
      <vt:lpstr>Entering Patients into AERO, cont…</vt:lpstr>
      <vt:lpstr>Entering Patients into AERO, cont…</vt:lpstr>
      <vt:lpstr>Entering Patients into AERO, cont…</vt:lpstr>
      <vt:lpstr>Tracking Patients</vt:lpstr>
      <vt:lpstr>Tracking Patients cont…</vt:lpstr>
      <vt:lpstr>Slide 14</vt:lpstr>
      <vt:lpstr>Flight Surgeon Role</vt:lpstr>
      <vt:lpstr>Submitting Exams to NAMI</vt:lpstr>
      <vt:lpstr>Submitting Exams to NAMI, cont…</vt:lpstr>
      <vt:lpstr>Submitting Exams to NAMI, cont…</vt:lpstr>
      <vt:lpstr>Submitting Exams to NAMI, cont…</vt:lpstr>
      <vt:lpstr>Creating an AMS</vt:lpstr>
      <vt:lpstr>Creating an AMS, cont…</vt:lpstr>
      <vt:lpstr>Creating an AMS, cont…</vt:lpstr>
      <vt:lpstr>Creating an AMS, cont…</vt:lpstr>
      <vt:lpstr>Creating an AMS, cont…</vt:lpstr>
      <vt:lpstr>Creating an AMS, cont…</vt:lpstr>
      <vt:lpstr>Facility Search</vt:lpstr>
      <vt:lpstr>Facility Search, cont…</vt:lpstr>
      <vt:lpstr>“DI”: Disqualified Incomplete</vt:lpstr>
      <vt:lpstr>“DI”: Disqualified Incomplete, cont</vt:lpstr>
      <vt:lpstr>“DI”: Disqualified Incomplete, cont</vt:lpstr>
      <vt:lpstr>“DI”: Disqualified Incomplete, cont</vt:lpstr>
      <vt:lpstr>“DI”: Disqualified Incomplete, cont</vt:lpstr>
      <vt:lpstr>“DI”: Disqualified Incomplete, cont</vt:lpstr>
      <vt:lpstr>“DI”: Disqualified Incomplete, cont</vt:lpstr>
      <vt:lpstr>“DI”: Disqualified Incomplete, cont</vt:lpstr>
      <vt:lpstr>Your AERO Tools</vt:lpstr>
      <vt:lpstr>Your AERO Tools, cont</vt:lpstr>
      <vt:lpstr>Your AERO Tools, cont</vt:lpstr>
      <vt:lpstr>Your AERO Tools, cont</vt:lpstr>
      <vt:lpstr>Slide 40</vt:lpstr>
    </vt:vector>
  </TitlesOfParts>
  <Company>NOMI</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Christopher.Jones</dc:creator>
  <cp:lastModifiedBy>Christopher.Jones</cp:lastModifiedBy>
  <cp:revision>397</cp:revision>
  <dcterms:created xsi:type="dcterms:W3CDTF">2011-08-17T18:26:17Z</dcterms:created>
  <dcterms:modified xsi:type="dcterms:W3CDTF">2011-10-28T13:26:50Z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0x01010089C11965FB62414393BF5C550ED4D214</vt:lpwstr>
  </property>
  <property fmtid="{D5CDD505-2E9C-101B-9397-08002B2CF9AE}" pid="3" name="_dlc_DocIdItemGuid">
    <vt:lpwstr>e166e2e6-0a76-414b-8787-ff1c42d46fff</vt:lpwstr>
  </property>
</Properties>
</file>