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8" r:id="rId5"/>
  </p:sldMasterIdLst>
  <p:notesMasterIdLst>
    <p:notesMasterId r:id="rId27"/>
  </p:notesMasterIdLst>
  <p:handoutMasterIdLst>
    <p:handoutMasterId r:id="rId28"/>
  </p:handoutMasterIdLst>
  <p:sldIdLst>
    <p:sldId id="342" r:id="rId6"/>
    <p:sldId id="256" r:id="rId7"/>
    <p:sldId id="257" r:id="rId8"/>
    <p:sldId id="339" r:id="rId9"/>
    <p:sldId id="296" r:id="rId10"/>
    <p:sldId id="346" r:id="rId11"/>
    <p:sldId id="335" r:id="rId12"/>
    <p:sldId id="329" r:id="rId13"/>
    <p:sldId id="316" r:id="rId14"/>
    <p:sldId id="317" r:id="rId15"/>
    <p:sldId id="318" r:id="rId16"/>
    <p:sldId id="332" r:id="rId17"/>
    <p:sldId id="333" r:id="rId18"/>
    <p:sldId id="323" r:id="rId19"/>
    <p:sldId id="324" r:id="rId20"/>
    <p:sldId id="325" r:id="rId21"/>
    <p:sldId id="326" r:id="rId22"/>
    <p:sldId id="327" r:id="rId23"/>
    <p:sldId id="328" r:id="rId24"/>
    <p:sldId id="345" r:id="rId25"/>
    <p:sldId id="331" r:id="rId26"/>
  </p:sldIdLst>
  <p:sldSz cx="9144000" cy="6858000" type="screen4x3"/>
  <p:notesSz cx="7023100" cy="93091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2E48136-0098-B3D5-F720-0B5D5A0851A8}" name="Toone, Kimberly Pearcy CAPT USN NAVMEDOPTRACTR PNS (USA)" initials="T(" userId="S::kimberly.p.toone.mil@health.mil::ce0123fb-f61f-45db-8bc3-7d1335e90667" providerId="AD"/>
  <p188:author id="{A2E62C6B-1AE4-CE66-7DB7-D218E19FB6C0}" name="Littel, Corey J CAPT USN NAVMED OTC NAMI FL (USA)" initials="CL" userId="S::corey.j.littel.mil@health.mil::232cd0f5-2918-48d3-a06a-e7a491b86da8" providerId="AD"/>
  <p188:author id="{231699CE-070F-B16E-CA48-768D6E9D9251}" name="Leahy, Robert M CIV USN NAVMEDOPTRACTR PNS (USA)" initials="L(" userId="S::robert.m.leahy8.civ@health.mil::fafc6d8d-8a72-496c-8058-0e6b8a717a38" providerId="AD"/>
  <p188:author id="{D490A8F6-60A5-0EC0-9E62-A7F0722B227C}" name="Abuzeid, Colleen L CDR USN NAVMEDOPTRACTR PNS (USA)" initials="A(" userId="S::colleen.l.abuzeid.mil@health.mil::b27e45cd-9896-4ae9-9e91-e647613bf5d5" providerId="AD"/>
  <p188:author id="{3EAAE2FF-69E0-4AAD-E6CB-76E8EA8A65A5}" name="Lenfert, Amber A LCDR USN NAVMEDOPTRACTR PNS (USA)" initials="L(" userId="S::amber.a.lenfert.mil@health.mil::c7a3837b-91b7-456a-8051-4a28fdb87fc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A1E"/>
    <a:srgbClr val="001642"/>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947" autoAdjust="0"/>
    <p:restoredTop sz="94660"/>
  </p:normalViewPr>
  <p:slideViewPr>
    <p:cSldViewPr snapToGrid="0">
      <p:cViewPr varScale="1">
        <p:scale>
          <a:sx n="106" d="100"/>
          <a:sy n="106" d="100"/>
        </p:scale>
        <p:origin x="1362" y="78"/>
      </p:cViewPr>
      <p:guideLst/>
    </p:cSldViewPr>
  </p:slideViewPr>
  <p:notesTextViewPr>
    <p:cViewPr>
      <p:scale>
        <a:sx n="1" d="1"/>
        <a:sy n="1" d="1"/>
      </p:scale>
      <p:origin x="0" y="0"/>
    </p:cViewPr>
  </p:notesTextViewPr>
  <p:notesViewPr>
    <p:cSldViewPr snapToGrid="0">
      <p:cViewPr>
        <p:scale>
          <a:sx n="1" d="2"/>
          <a:sy n="1" d="2"/>
        </p:scale>
        <p:origin x="4602" y="108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ahy, Robert M CIV USN NAVMEDOPTRACTR PNS (USA)" userId="fafc6d8d-8a72-496c-8058-0e6b8a717a38" providerId="ADAL" clId="{DF22B16D-CC9B-44A7-BB17-9BFEDBECA156}"/>
    <pc:docChg chg="custSel modSld">
      <pc:chgData name="Leahy, Robert M CIV USN NAVMEDOPTRACTR PNS (USA)" userId="fafc6d8d-8a72-496c-8058-0e6b8a717a38" providerId="ADAL" clId="{DF22B16D-CC9B-44A7-BB17-9BFEDBECA156}" dt="2025-06-20T15:41:43.891" v="298" actId="20577"/>
      <pc:docMkLst>
        <pc:docMk/>
      </pc:docMkLst>
      <pc:sldChg chg="modNotesTx">
        <pc:chgData name="Leahy, Robert M CIV USN NAVMEDOPTRACTR PNS (USA)" userId="fafc6d8d-8a72-496c-8058-0e6b8a717a38" providerId="ADAL" clId="{DF22B16D-CC9B-44A7-BB17-9BFEDBECA156}" dt="2025-06-20T15:41:43.891" v="298" actId="20577"/>
        <pc:sldMkLst>
          <pc:docMk/>
          <pc:sldMk cId="2023009732" sldId="335"/>
        </pc:sldMkLst>
      </pc:sldChg>
    </pc:docChg>
  </pc:docChgLst>
  <pc:docChgLst>
    <pc:chgData name="Leahy, Robert M CIV USN NAVMEDOPTRACTR PNS (USA)" userId="fafc6d8d-8a72-496c-8058-0e6b8a717a38" providerId="ADAL" clId="{9533C3DF-13FC-4A69-9FB0-401D03AD88A5}"/>
    <pc:docChg chg="modSld">
      <pc:chgData name="Leahy, Robert M CIV USN NAVMEDOPTRACTR PNS (USA)" userId="fafc6d8d-8a72-496c-8058-0e6b8a717a38" providerId="ADAL" clId="{9533C3DF-13FC-4A69-9FB0-401D03AD88A5}" dt="2025-08-14T15:19:22.933" v="0" actId="20577"/>
      <pc:docMkLst>
        <pc:docMk/>
      </pc:docMkLst>
      <pc:sldChg chg="modSp mod">
        <pc:chgData name="Leahy, Robert M CIV USN NAVMEDOPTRACTR PNS (USA)" userId="fafc6d8d-8a72-496c-8058-0e6b8a717a38" providerId="ADAL" clId="{9533C3DF-13FC-4A69-9FB0-401D03AD88A5}" dt="2025-08-14T15:19:22.933" v="0" actId="20577"/>
        <pc:sldMkLst>
          <pc:docMk/>
          <pc:sldMk cId="2519607299" sldId="296"/>
        </pc:sldMkLst>
        <pc:spChg chg="mod">
          <ac:chgData name="Leahy, Robert M CIV USN NAVMEDOPTRACTR PNS (USA)" userId="fafc6d8d-8a72-496c-8058-0e6b8a717a38" providerId="ADAL" clId="{9533C3DF-13FC-4A69-9FB0-401D03AD88A5}" dt="2025-08-14T15:19:22.933" v="0" actId="20577"/>
          <ac:spMkLst>
            <pc:docMk/>
            <pc:sldMk cId="2519607299" sldId="296"/>
            <ac:spMk id="313"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2626CF-C433-4B67-BAF2-53FA603A6EC1}"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US"/>
        </a:p>
      </dgm:t>
    </dgm:pt>
    <dgm:pt modelId="{94C10E28-B442-45F0-B733-161BC89E9022}">
      <dgm:prSet phldrT="[Text]"/>
      <dgm:spPr/>
      <dgm:t>
        <a:bodyPr/>
        <a:lstStyle/>
        <a:p>
          <a:r>
            <a:rPr lang="en-US" dirty="0"/>
            <a:t>C4</a:t>
          </a:r>
        </a:p>
      </dgm:t>
    </dgm:pt>
    <dgm:pt modelId="{8E1D2BBA-177F-4CD6-933B-579095EBD841}" type="parTrans" cxnId="{7D1C7392-7288-4D63-AC1D-D7D91E26BDF2}">
      <dgm:prSet/>
      <dgm:spPr/>
      <dgm:t>
        <a:bodyPr/>
        <a:lstStyle/>
        <a:p>
          <a:endParaRPr lang="en-US"/>
        </a:p>
      </dgm:t>
    </dgm:pt>
    <dgm:pt modelId="{A20141B3-6AED-40A9-898C-13C594C67D4E}" type="sibTrans" cxnId="{7D1C7392-7288-4D63-AC1D-D7D91E26BDF2}">
      <dgm:prSet/>
      <dgm:spPr/>
      <dgm:t>
        <a:bodyPr/>
        <a:lstStyle/>
        <a:p>
          <a:endParaRPr lang="en-US"/>
        </a:p>
      </dgm:t>
    </dgm:pt>
    <dgm:pt modelId="{8FD6CC39-0348-440F-A3E8-C679FEB59137}">
      <dgm:prSet phldrT="[Text]" custT="1"/>
      <dgm:spPr/>
      <dgm:t>
        <a:bodyPr/>
        <a:lstStyle/>
        <a:p>
          <a:r>
            <a:rPr lang="en-US" sz="1050" dirty="0"/>
            <a:t>Character</a:t>
          </a:r>
        </a:p>
      </dgm:t>
    </dgm:pt>
    <dgm:pt modelId="{D917DB76-1FCA-4E9E-AAF0-09DEE443210F}" type="parTrans" cxnId="{CF6A5D42-521A-4180-928F-58D7B92E0118}">
      <dgm:prSet/>
      <dgm:spPr/>
      <dgm:t>
        <a:bodyPr/>
        <a:lstStyle/>
        <a:p>
          <a:endParaRPr lang="en-US"/>
        </a:p>
      </dgm:t>
    </dgm:pt>
    <dgm:pt modelId="{34651A38-6AAA-4D7D-A461-4F9ECD75F4F0}" type="sibTrans" cxnId="{CF6A5D42-521A-4180-928F-58D7B92E0118}">
      <dgm:prSet/>
      <dgm:spPr/>
      <dgm:t>
        <a:bodyPr/>
        <a:lstStyle/>
        <a:p>
          <a:endParaRPr lang="en-US"/>
        </a:p>
      </dgm:t>
    </dgm:pt>
    <dgm:pt modelId="{762ABCE0-4BAA-495C-AF74-6BC4FE3EE0D5}">
      <dgm:prSet phldrT="[Text]" custT="1"/>
      <dgm:spPr/>
      <dgm:t>
        <a:bodyPr/>
        <a:lstStyle/>
        <a:p>
          <a:r>
            <a:rPr lang="en-US" sz="1000" dirty="0"/>
            <a:t>Commitment</a:t>
          </a:r>
          <a:endParaRPr lang="en-US" sz="700" dirty="0"/>
        </a:p>
      </dgm:t>
    </dgm:pt>
    <dgm:pt modelId="{F8E55BA2-157C-4CC5-BE8C-DC9FED9BE8E7}" type="parTrans" cxnId="{DD8B8FD7-7991-4025-B4F1-DA5EDC66B902}">
      <dgm:prSet/>
      <dgm:spPr/>
      <dgm:t>
        <a:bodyPr/>
        <a:lstStyle/>
        <a:p>
          <a:endParaRPr lang="en-US"/>
        </a:p>
      </dgm:t>
    </dgm:pt>
    <dgm:pt modelId="{6A2804A9-F8CD-4E86-86FE-9B807A4537B2}" type="sibTrans" cxnId="{DD8B8FD7-7991-4025-B4F1-DA5EDC66B902}">
      <dgm:prSet/>
      <dgm:spPr/>
      <dgm:t>
        <a:bodyPr/>
        <a:lstStyle/>
        <a:p>
          <a:endParaRPr lang="en-US"/>
        </a:p>
      </dgm:t>
    </dgm:pt>
    <dgm:pt modelId="{614305F1-474C-4ADD-B3BA-944C301212BD}">
      <dgm:prSet phldrT="[Text]" custT="1"/>
      <dgm:spPr/>
      <dgm:t>
        <a:bodyPr/>
        <a:lstStyle/>
        <a:p>
          <a:r>
            <a:rPr lang="en-US" sz="1000" dirty="0"/>
            <a:t>Competency</a:t>
          </a:r>
        </a:p>
      </dgm:t>
    </dgm:pt>
    <dgm:pt modelId="{B613CC3C-682F-4FF4-A7D6-DD9D40EE5EA9}" type="parTrans" cxnId="{9286880B-F830-45A9-ABBC-F8C93DC51AA0}">
      <dgm:prSet/>
      <dgm:spPr/>
      <dgm:t>
        <a:bodyPr/>
        <a:lstStyle/>
        <a:p>
          <a:endParaRPr lang="en-US"/>
        </a:p>
      </dgm:t>
    </dgm:pt>
    <dgm:pt modelId="{E5DD7793-F038-4944-B74E-5A0D2F614974}" type="sibTrans" cxnId="{9286880B-F830-45A9-ABBC-F8C93DC51AA0}">
      <dgm:prSet/>
      <dgm:spPr/>
      <dgm:t>
        <a:bodyPr/>
        <a:lstStyle/>
        <a:p>
          <a:endParaRPr lang="en-US"/>
        </a:p>
      </dgm:t>
    </dgm:pt>
    <dgm:pt modelId="{70B4DFCF-7839-4B6E-A5FE-8E0F37D918B2}">
      <dgm:prSet phldrT="[Text]" custT="1"/>
      <dgm:spPr/>
      <dgm:t>
        <a:bodyPr/>
        <a:lstStyle/>
        <a:p>
          <a:r>
            <a:rPr lang="en-US" sz="1000" dirty="0"/>
            <a:t>Culture</a:t>
          </a:r>
        </a:p>
      </dgm:t>
    </dgm:pt>
    <dgm:pt modelId="{EBA98830-B2BF-422B-A92D-48CFB94D8BAE}" type="parTrans" cxnId="{608BBE94-60E3-40F1-AA05-DF51E8700BCD}">
      <dgm:prSet/>
      <dgm:spPr/>
      <dgm:t>
        <a:bodyPr/>
        <a:lstStyle/>
        <a:p>
          <a:endParaRPr lang="en-US"/>
        </a:p>
      </dgm:t>
    </dgm:pt>
    <dgm:pt modelId="{E17D1ADE-14B2-4E8D-990F-5D7DB466DF1A}" type="sibTrans" cxnId="{608BBE94-60E3-40F1-AA05-DF51E8700BCD}">
      <dgm:prSet/>
      <dgm:spPr/>
      <dgm:t>
        <a:bodyPr/>
        <a:lstStyle/>
        <a:p>
          <a:endParaRPr lang="en-US"/>
        </a:p>
      </dgm:t>
    </dgm:pt>
    <dgm:pt modelId="{87745AA4-8DEA-49E6-83DC-99E39E3A66F8}" type="pres">
      <dgm:prSet presAssocID="{502626CF-C433-4B67-BAF2-53FA603A6EC1}" presName="Name0" presStyleCnt="0">
        <dgm:presLayoutVars>
          <dgm:chMax val="1"/>
          <dgm:dir/>
          <dgm:animLvl val="ctr"/>
          <dgm:resizeHandles val="exact"/>
        </dgm:presLayoutVars>
      </dgm:prSet>
      <dgm:spPr/>
    </dgm:pt>
    <dgm:pt modelId="{CF2908C7-57CD-4074-85C5-C3969D74722D}" type="pres">
      <dgm:prSet presAssocID="{94C10E28-B442-45F0-B733-161BC89E9022}" presName="centerShape" presStyleLbl="node0" presStyleIdx="0" presStyleCnt="1"/>
      <dgm:spPr/>
    </dgm:pt>
    <dgm:pt modelId="{A80BF2CB-EF96-469D-A59C-DBA1C35C1943}" type="pres">
      <dgm:prSet presAssocID="{8FD6CC39-0348-440F-A3E8-C679FEB59137}" presName="node" presStyleLbl="node1" presStyleIdx="0" presStyleCnt="4">
        <dgm:presLayoutVars>
          <dgm:bulletEnabled val="1"/>
        </dgm:presLayoutVars>
      </dgm:prSet>
      <dgm:spPr/>
    </dgm:pt>
    <dgm:pt modelId="{CA3B7710-51ED-4694-9C26-37B54EB66828}" type="pres">
      <dgm:prSet presAssocID="{8FD6CC39-0348-440F-A3E8-C679FEB59137}" presName="dummy" presStyleCnt="0"/>
      <dgm:spPr/>
    </dgm:pt>
    <dgm:pt modelId="{4B154D8F-AF73-420D-B5C1-A3B3F84B7837}" type="pres">
      <dgm:prSet presAssocID="{34651A38-6AAA-4D7D-A461-4F9ECD75F4F0}" presName="sibTrans" presStyleLbl="sibTrans2D1" presStyleIdx="0" presStyleCnt="4"/>
      <dgm:spPr/>
    </dgm:pt>
    <dgm:pt modelId="{72C24B6C-5EC3-4E55-BB1C-DB626911B30A}" type="pres">
      <dgm:prSet presAssocID="{762ABCE0-4BAA-495C-AF74-6BC4FE3EE0D5}" presName="node" presStyleLbl="node1" presStyleIdx="1" presStyleCnt="4">
        <dgm:presLayoutVars>
          <dgm:bulletEnabled val="1"/>
        </dgm:presLayoutVars>
      </dgm:prSet>
      <dgm:spPr/>
    </dgm:pt>
    <dgm:pt modelId="{71023121-EA32-48F3-8719-3BE4E18534E9}" type="pres">
      <dgm:prSet presAssocID="{762ABCE0-4BAA-495C-AF74-6BC4FE3EE0D5}" presName="dummy" presStyleCnt="0"/>
      <dgm:spPr/>
    </dgm:pt>
    <dgm:pt modelId="{2DB8B896-6AA0-48DD-AD2B-C5CFE5D3F612}" type="pres">
      <dgm:prSet presAssocID="{6A2804A9-F8CD-4E86-86FE-9B807A4537B2}" presName="sibTrans" presStyleLbl="sibTrans2D1" presStyleIdx="1" presStyleCnt="4"/>
      <dgm:spPr/>
    </dgm:pt>
    <dgm:pt modelId="{CEC8D8AD-9B0E-430D-8EC8-E8878D6059A3}" type="pres">
      <dgm:prSet presAssocID="{614305F1-474C-4ADD-B3BA-944C301212BD}" presName="node" presStyleLbl="node1" presStyleIdx="2" presStyleCnt="4">
        <dgm:presLayoutVars>
          <dgm:bulletEnabled val="1"/>
        </dgm:presLayoutVars>
      </dgm:prSet>
      <dgm:spPr/>
    </dgm:pt>
    <dgm:pt modelId="{2376AA69-D516-486A-B16A-871BA2A9D58F}" type="pres">
      <dgm:prSet presAssocID="{614305F1-474C-4ADD-B3BA-944C301212BD}" presName="dummy" presStyleCnt="0"/>
      <dgm:spPr/>
    </dgm:pt>
    <dgm:pt modelId="{F056D8AE-2FAA-44B0-9AD9-C8CBD20D2A9B}" type="pres">
      <dgm:prSet presAssocID="{E5DD7793-F038-4944-B74E-5A0D2F614974}" presName="sibTrans" presStyleLbl="sibTrans2D1" presStyleIdx="2" presStyleCnt="4"/>
      <dgm:spPr/>
    </dgm:pt>
    <dgm:pt modelId="{913FD5E9-9E54-4431-8ED1-62191CA1FCC9}" type="pres">
      <dgm:prSet presAssocID="{70B4DFCF-7839-4B6E-A5FE-8E0F37D918B2}" presName="node" presStyleLbl="node1" presStyleIdx="3" presStyleCnt="4">
        <dgm:presLayoutVars>
          <dgm:bulletEnabled val="1"/>
        </dgm:presLayoutVars>
      </dgm:prSet>
      <dgm:spPr/>
    </dgm:pt>
    <dgm:pt modelId="{CE7083C2-21B0-468B-ABCF-AB10B257C98F}" type="pres">
      <dgm:prSet presAssocID="{70B4DFCF-7839-4B6E-A5FE-8E0F37D918B2}" presName="dummy" presStyleCnt="0"/>
      <dgm:spPr/>
    </dgm:pt>
    <dgm:pt modelId="{E51F6EF4-5F38-4291-8DCE-1BAB2897566C}" type="pres">
      <dgm:prSet presAssocID="{E17D1ADE-14B2-4E8D-990F-5D7DB466DF1A}" presName="sibTrans" presStyleLbl="sibTrans2D1" presStyleIdx="3" presStyleCnt="4"/>
      <dgm:spPr/>
    </dgm:pt>
  </dgm:ptLst>
  <dgm:cxnLst>
    <dgm:cxn modelId="{9286880B-F830-45A9-ABBC-F8C93DC51AA0}" srcId="{94C10E28-B442-45F0-B733-161BC89E9022}" destId="{614305F1-474C-4ADD-B3BA-944C301212BD}" srcOrd="2" destOrd="0" parTransId="{B613CC3C-682F-4FF4-A7D6-DD9D40EE5EA9}" sibTransId="{E5DD7793-F038-4944-B74E-5A0D2F614974}"/>
    <dgm:cxn modelId="{37E6B03B-6DA1-46F4-A61E-F0FA6F58994B}" type="presOf" srcId="{34651A38-6AAA-4D7D-A461-4F9ECD75F4F0}" destId="{4B154D8F-AF73-420D-B5C1-A3B3F84B7837}" srcOrd="0" destOrd="0" presId="urn:microsoft.com/office/officeart/2005/8/layout/radial6"/>
    <dgm:cxn modelId="{086A1C41-FD14-4F2D-BBBF-B83C49507CBD}" type="presOf" srcId="{E17D1ADE-14B2-4E8D-990F-5D7DB466DF1A}" destId="{E51F6EF4-5F38-4291-8DCE-1BAB2897566C}" srcOrd="0" destOrd="0" presId="urn:microsoft.com/office/officeart/2005/8/layout/radial6"/>
    <dgm:cxn modelId="{CF6A5D42-521A-4180-928F-58D7B92E0118}" srcId="{94C10E28-B442-45F0-B733-161BC89E9022}" destId="{8FD6CC39-0348-440F-A3E8-C679FEB59137}" srcOrd="0" destOrd="0" parTransId="{D917DB76-1FCA-4E9E-AAF0-09DEE443210F}" sibTransId="{34651A38-6AAA-4D7D-A461-4F9ECD75F4F0}"/>
    <dgm:cxn modelId="{0A489642-081D-49C5-8510-E24DE83F139E}" type="presOf" srcId="{502626CF-C433-4B67-BAF2-53FA603A6EC1}" destId="{87745AA4-8DEA-49E6-83DC-99E39E3A66F8}" srcOrd="0" destOrd="0" presId="urn:microsoft.com/office/officeart/2005/8/layout/radial6"/>
    <dgm:cxn modelId="{1E973646-C898-4558-96FD-E60106DBF3C6}" type="presOf" srcId="{614305F1-474C-4ADD-B3BA-944C301212BD}" destId="{CEC8D8AD-9B0E-430D-8EC8-E8878D6059A3}" srcOrd="0" destOrd="0" presId="urn:microsoft.com/office/officeart/2005/8/layout/radial6"/>
    <dgm:cxn modelId="{95B0BC6C-597F-4A0F-870C-63A7D396FE6A}" type="presOf" srcId="{94C10E28-B442-45F0-B733-161BC89E9022}" destId="{CF2908C7-57CD-4074-85C5-C3969D74722D}" srcOrd="0" destOrd="0" presId="urn:microsoft.com/office/officeart/2005/8/layout/radial6"/>
    <dgm:cxn modelId="{ADE3367F-FE93-41A0-9B07-A529AFBF7A6F}" type="presOf" srcId="{E5DD7793-F038-4944-B74E-5A0D2F614974}" destId="{F056D8AE-2FAA-44B0-9AD9-C8CBD20D2A9B}" srcOrd="0" destOrd="0" presId="urn:microsoft.com/office/officeart/2005/8/layout/radial6"/>
    <dgm:cxn modelId="{7D1C7392-7288-4D63-AC1D-D7D91E26BDF2}" srcId="{502626CF-C433-4B67-BAF2-53FA603A6EC1}" destId="{94C10E28-B442-45F0-B733-161BC89E9022}" srcOrd="0" destOrd="0" parTransId="{8E1D2BBA-177F-4CD6-933B-579095EBD841}" sibTransId="{A20141B3-6AED-40A9-898C-13C594C67D4E}"/>
    <dgm:cxn modelId="{608BBE94-60E3-40F1-AA05-DF51E8700BCD}" srcId="{94C10E28-B442-45F0-B733-161BC89E9022}" destId="{70B4DFCF-7839-4B6E-A5FE-8E0F37D918B2}" srcOrd="3" destOrd="0" parTransId="{EBA98830-B2BF-422B-A92D-48CFB94D8BAE}" sibTransId="{E17D1ADE-14B2-4E8D-990F-5D7DB466DF1A}"/>
    <dgm:cxn modelId="{CE89129C-03CB-44D8-9D5E-8FF42355469F}" type="presOf" srcId="{762ABCE0-4BAA-495C-AF74-6BC4FE3EE0D5}" destId="{72C24B6C-5EC3-4E55-BB1C-DB626911B30A}" srcOrd="0" destOrd="0" presId="urn:microsoft.com/office/officeart/2005/8/layout/radial6"/>
    <dgm:cxn modelId="{9E26CA9F-7FE5-45B1-8401-BF1D27F8D58A}" type="presOf" srcId="{70B4DFCF-7839-4B6E-A5FE-8E0F37D918B2}" destId="{913FD5E9-9E54-4431-8ED1-62191CA1FCC9}" srcOrd="0" destOrd="0" presId="urn:microsoft.com/office/officeart/2005/8/layout/radial6"/>
    <dgm:cxn modelId="{DD8B8FD7-7991-4025-B4F1-DA5EDC66B902}" srcId="{94C10E28-B442-45F0-B733-161BC89E9022}" destId="{762ABCE0-4BAA-495C-AF74-6BC4FE3EE0D5}" srcOrd="1" destOrd="0" parTransId="{F8E55BA2-157C-4CC5-BE8C-DC9FED9BE8E7}" sibTransId="{6A2804A9-F8CD-4E86-86FE-9B807A4537B2}"/>
    <dgm:cxn modelId="{259B6AE0-FF39-41EE-BF7A-96EB8F03C146}" type="presOf" srcId="{6A2804A9-F8CD-4E86-86FE-9B807A4537B2}" destId="{2DB8B896-6AA0-48DD-AD2B-C5CFE5D3F612}" srcOrd="0" destOrd="0" presId="urn:microsoft.com/office/officeart/2005/8/layout/radial6"/>
    <dgm:cxn modelId="{03E402F3-4F5C-459B-9C88-0A21BBB7E56F}" type="presOf" srcId="{8FD6CC39-0348-440F-A3E8-C679FEB59137}" destId="{A80BF2CB-EF96-469D-A59C-DBA1C35C1943}" srcOrd="0" destOrd="0" presId="urn:microsoft.com/office/officeart/2005/8/layout/radial6"/>
    <dgm:cxn modelId="{52FF0DE4-AAD3-4346-B117-F461037241E4}" type="presParOf" srcId="{87745AA4-8DEA-49E6-83DC-99E39E3A66F8}" destId="{CF2908C7-57CD-4074-85C5-C3969D74722D}" srcOrd="0" destOrd="0" presId="urn:microsoft.com/office/officeart/2005/8/layout/radial6"/>
    <dgm:cxn modelId="{4B44A69F-2D95-4590-9DF1-A196C5C59646}" type="presParOf" srcId="{87745AA4-8DEA-49E6-83DC-99E39E3A66F8}" destId="{A80BF2CB-EF96-469D-A59C-DBA1C35C1943}" srcOrd="1" destOrd="0" presId="urn:microsoft.com/office/officeart/2005/8/layout/radial6"/>
    <dgm:cxn modelId="{49713F88-0533-4EF8-A56C-153A8DFAD93C}" type="presParOf" srcId="{87745AA4-8DEA-49E6-83DC-99E39E3A66F8}" destId="{CA3B7710-51ED-4694-9C26-37B54EB66828}" srcOrd="2" destOrd="0" presId="urn:microsoft.com/office/officeart/2005/8/layout/radial6"/>
    <dgm:cxn modelId="{BC80E5E9-FA98-4105-90BB-1C2B5D8824D3}" type="presParOf" srcId="{87745AA4-8DEA-49E6-83DC-99E39E3A66F8}" destId="{4B154D8F-AF73-420D-B5C1-A3B3F84B7837}" srcOrd="3" destOrd="0" presId="urn:microsoft.com/office/officeart/2005/8/layout/radial6"/>
    <dgm:cxn modelId="{F6D88709-EAD5-4464-B4D9-92CF7943375B}" type="presParOf" srcId="{87745AA4-8DEA-49E6-83DC-99E39E3A66F8}" destId="{72C24B6C-5EC3-4E55-BB1C-DB626911B30A}" srcOrd="4" destOrd="0" presId="urn:microsoft.com/office/officeart/2005/8/layout/radial6"/>
    <dgm:cxn modelId="{D1D34AE4-4357-4812-9BC3-BD6AC99A07B2}" type="presParOf" srcId="{87745AA4-8DEA-49E6-83DC-99E39E3A66F8}" destId="{71023121-EA32-48F3-8719-3BE4E18534E9}" srcOrd="5" destOrd="0" presId="urn:microsoft.com/office/officeart/2005/8/layout/radial6"/>
    <dgm:cxn modelId="{1FC3A077-A42D-4426-951D-731D2FC2765F}" type="presParOf" srcId="{87745AA4-8DEA-49E6-83DC-99E39E3A66F8}" destId="{2DB8B896-6AA0-48DD-AD2B-C5CFE5D3F612}" srcOrd="6" destOrd="0" presId="urn:microsoft.com/office/officeart/2005/8/layout/radial6"/>
    <dgm:cxn modelId="{0610FADE-0DCB-47AE-B08C-B33E380EB38F}" type="presParOf" srcId="{87745AA4-8DEA-49E6-83DC-99E39E3A66F8}" destId="{CEC8D8AD-9B0E-430D-8EC8-E8878D6059A3}" srcOrd="7" destOrd="0" presId="urn:microsoft.com/office/officeart/2005/8/layout/radial6"/>
    <dgm:cxn modelId="{A5A2516B-D9E1-4CB7-9BDB-076AAF3878D9}" type="presParOf" srcId="{87745AA4-8DEA-49E6-83DC-99E39E3A66F8}" destId="{2376AA69-D516-486A-B16A-871BA2A9D58F}" srcOrd="8" destOrd="0" presId="urn:microsoft.com/office/officeart/2005/8/layout/radial6"/>
    <dgm:cxn modelId="{CEE0A4EA-FE92-42B5-A991-1D40D8031A6E}" type="presParOf" srcId="{87745AA4-8DEA-49E6-83DC-99E39E3A66F8}" destId="{F056D8AE-2FAA-44B0-9AD9-C8CBD20D2A9B}" srcOrd="9" destOrd="0" presId="urn:microsoft.com/office/officeart/2005/8/layout/radial6"/>
    <dgm:cxn modelId="{180CC025-6357-493A-819E-82F3A68D009B}" type="presParOf" srcId="{87745AA4-8DEA-49E6-83DC-99E39E3A66F8}" destId="{913FD5E9-9E54-4431-8ED1-62191CA1FCC9}" srcOrd="10" destOrd="0" presId="urn:microsoft.com/office/officeart/2005/8/layout/radial6"/>
    <dgm:cxn modelId="{8BA81ED3-6C00-4DFD-8AE9-1AAF6732885A}" type="presParOf" srcId="{87745AA4-8DEA-49E6-83DC-99E39E3A66F8}" destId="{CE7083C2-21B0-468B-ABCF-AB10B257C98F}" srcOrd="11" destOrd="0" presId="urn:microsoft.com/office/officeart/2005/8/layout/radial6"/>
    <dgm:cxn modelId="{0ABD0726-6167-4E7F-A0C8-CEB77B3CC557}" type="presParOf" srcId="{87745AA4-8DEA-49E6-83DC-99E39E3A66F8}" destId="{E51F6EF4-5F38-4291-8DCE-1BAB2897566C}"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1F6EF4-5F38-4291-8DCE-1BAB2897566C}">
      <dsp:nvSpPr>
        <dsp:cNvPr id="0" name=""/>
        <dsp:cNvSpPr/>
      </dsp:nvSpPr>
      <dsp:spPr>
        <a:xfrm>
          <a:off x="1794624" y="499224"/>
          <a:ext cx="3340939" cy="3340939"/>
        </a:xfrm>
        <a:prstGeom prst="blockArc">
          <a:avLst>
            <a:gd name="adj1" fmla="val 10800000"/>
            <a:gd name="adj2" fmla="val 16200000"/>
            <a:gd name="adj3" fmla="val 463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056D8AE-2FAA-44B0-9AD9-C8CBD20D2A9B}">
      <dsp:nvSpPr>
        <dsp:cNvPr id="0" name=""/>
        <dsp:cNvSpPr/>
      </dsp:nvSpPr>
      <dsp:spPr>
        <a:xfrm>
          <a:off x="1794624" y="499224"/>
          <a:ext cx="3340939" cy="3340939"/>
        </a:xfrm>
        <a:prstGeom prst="blockArc">
          <a:avLst>
            <a:gd name="adj1" fmla="val 5400000"/>
            <a:gd name="adj2" fmla="val 10800000"/>
            <a:gd name="adj3" fmla="val 463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DB8B896-6AA0-48DD-AD2B-C5CFE5D3F612}">
      <dsp:nvSpPr>
        <dsp:cNvPr id="0" name=""/>
        <dsp:cNvSpPr/>
      </dsp:nvSpPr>
      <dsp:spPr>
        <a:xfrm>
          <a:off x="1794624" y="499224"/>
          <a:ext cx="3340939" cy="3340939"/>
        </a:xfrm>
        <a:prstGeom prst="blockArc">
          <a:avLst>
            <a:gd name="adj1" fmla="val 0"/>
            <a:gd name="adj2" fmla="val 5400000"/>
            <a:gd name="adj3" fmla="val 463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B154D8F-AF73-420D-B5C1-A3B3F84B7837}">
      <dsp:nvSpPr>
        <dsp:cNvPr id="0" name=""/>
        <dsp:cNvSpPr/>
      </dsp:nvSpPr>
      <dsp:spPr>
        <a:xfrm>
          <a:off x="1794624" y="499224"/>
          <a:ext cx="3340939" cy="3340939"/>
        </a:xfrm>
        <a:prstGeom prst="blockArc">
          <a:avLst>
            <a:gd name="adj1" fmla="val 16200000"/>
            <a:gd name="adj2" fmla="val 0"/>
            <a:gd name="adj3" fmla="val 463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F2908C7-57CD-4074-85C5-C3969D74722D}">
      <dsp:nvSpPr>
        <dsp:cNvPr id="0" name=""/>
        <dsp:cNvSpPr/>
      </dsp:nvSpPr>
      <dsp:spPr>
        <a:xfrm>
          <a:off x="2696953" y="1401552"/>
          <a:ext cx="1536282" cy="153628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r>
            <a:rPr lang="en-US" sz="5700" kern="1200" dirty="0"/>
            <a:t>C4</a:t>
          </a:r>
        </a:p>
      </dsp:txBody>
      <dsp:txXfrm>
        <a:off x="2921936" y="1626535"/>
        <a:ext cx="1086316" cy="1086316"/>
      </dsp:txXfrm>
    </dsp:sp>
    <dsp:sp modelId="{A80BF2CB-EF96-469D-A59C-DBA1C35C1943}">
      <dsp:nvSpPr>
        <dsp:cNvPr id="0" name=""/>
        <dsp:cNvSpPr/>
      </dsp:nvSpPr>
      <dsp:spPr>
        <a:xfrm>
          <a:off x="2927395" y="239"/>
          <a:ext cx="1075397" cy="107539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dirty="0"/>
            <a:t>Character</a:t>
          </a:r>
        </a:p>
      </dsp:txBody>
      <dsp:txXfrm>
        <a:off x="3084883" y="157727"/>
        <a:ext cx="760421" cy="760421"/>
      </dsp:txXfrm>
    </dsp:sp>
    <dsp:sp modelId="{72C24B6C-5EC3-4E55-BB1C-DB626911B30A}">
      <dsp:nvSpPr>
        <dsp:cNvPr id="0" name=""/>
        <dsp:cNvSpPr/>
      </dsp:nvSpPr>
      <dsp:spPr>
        <a:xfrm>
          <a:off x="4559151" y="1631995"/>
          <a:ext cx="1075397" cy="107539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Commitment</a:t>
          </a:r>
          <a:endParaRPr lang="en-US" sz="700" kern="1200" dirty="0"/>
        </a:p>
      </dsp:txBody>
      <dsp:txXfrm>
        <a:off x="4716639" y="1789483"/>
        <a:ext cx="760421" cy="760421"/>
      </dsp:txXfrm>
    </dsp:sp>
    <dsp:sp modelId="{CEC8D8AD-9B0E-430D-8EC8-E8878D6059A3}">
      <dsp:nvSpPr>
        <dsp:cNvPr id="0" name=""/>
        <dsp:cNvSpPr/>
      </dsp:nvSpPr>
      <dsp:spPr>
        <a:xfrm>
          <a:off x="2927395" y="3263750"/>
          <a:ext cx="1075397" cy="107539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Competency</a:t>
          </a:r>
        </a:p>
      </dsp:txBody>
      <dsp:txXfrm>
        <a:off x="3084883" y="3421238"/>
        <a:ext cx="760421" cy="760421"/>
      </dsp:txXfrm>
    </dsp:sp>
    <dsp:sp modelId="{913FD5E9-9E54-4431-8ED1-62191CA1FCC9}">
      <dsp:nvSpPr>
        <dsp:cNvPr id="0" name=""/>
        <dsp:cNvSpPr/>
      </dsp:nvSpPr>
      <dsp:spPr>
        <a:xfrm>
          <a:off x="1295640" y="1631995"/>
          <a:ext cx="1075397" cy="107539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Culture</a:t>
          </a:r>
        </a:p>
      </dsp:txBody>
      <dsp:txXfrm>
        <a:off x="1453128" y="1789483"/>
        <a:ext cx="760421" cy="760421"/>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73164FEA-D148-49D6-AB38-85F99D152DEF}" type="datetimeFigureOut">
              <a:rPr lang="en-US" smtClean="0"/>
              <a:t>8/14/2025</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69AE080F-BC34-4D87-B4EE-EE07AEEF1825}" type="slidenum">
              <a:rPr lang="en-US" smtClean="0"/>
              <a:t>‹#›</a:t>
            </a:fld>
            <a:endParaRPr lang="en-US"/>
          </a:p>
        </p:txBody>
      </p:sp>
    </p:spTree>
    <p:extLst>
      <p:ext uri="{BB962C8B-B14F-4D97-AF65-F5344CB8AC3E}">
        <p14:creationId xmlns:p14="http://schemas.microsoft.com/office/powerpoint/2010/main" val="23362430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5" name="Shape 245"/>
          <p:cNvSpPr>
            <a:spLocks noGrp="1" noRot="1" noChangeAspect="1"/>
          </p:cNvSpPr>
          <p:nvPr>
            <p:ph type="sldImg"/>
          </p:nvPr>
        </p:nvSpPr>
        <p:spPr>
          <a:xfrm>
            <a:off x="1184275" y="698500"/>
            <a:ext cx="4654550" cy="3490913"/>
          </a:xfrm>
          <a:prstGeom prst="rect">
            <a:avLst/>
          </a:prstGeom>
        </p:spPr>
        <p:txBody>
          <a:bodyPr lIns="93317" tIns="46659" rIns="93317" bIns="46659"/>
          <a:lstStyle/>
          <a:p>
            <a:endParaRPr/>
          </a:p>
        </p:txBody>
      </p:sp>
      <p:sp>
        <p:nvSpPr>
          <p:cNvPr id="246" name="Shape 246"/>
          <p:cNvSpPr>
            <a:spLocks noGrp="1"/>
          </p:cNvSpPr>
          <p:nvPr>
            <p:ph type="body" sz="quarter" idx="1"/>
          </p:nvPr>
        </p:nvSpPr>
        <p:spPr>
          <a:xfrm>
            <a:off x="936414" y="4421823"/>
            <a:ext cx="5150273" cy="4189095"/>
          </a:xfrm>
          <a:prstGeom prst="rect">
            <a:avLst/>
          </a:prstGeom>
        </p:spPr>
        <p:txBody>
          <a:bodyPr lIns="93317" tIns="46659" rIns="93317" bIns="46659"/>
          <a:lstStyle/>
          <a:p>
            <a:endParaRPr/>
          </a:p>
        </p:txBody>
      </p:sp>
    </p:spTree>
    <p:extLst>
      <p:ext uri="{BB962C8B-B14F-4D97-AF65-F5344CB8AC3E}">
        <p14:creationId xmlns:p14="http://schemas.microsoft.com/office/powerpoint/2010/main" val="4194133799"/>
      </p:ext>
    </p:extLst>
  </p:cSld>
  <p:clrMap bg1="lt1" tx1="dk1" bg2="lt2" tx2="dk2" accent1="accent1" accent2="accent2" accent3="accent3" accent4="accent4" accent5="accent5" accent6="accent6" hlink="hlink" folHlink="folHlink"/>
  <p:hf hdr="0" ftr="0"/>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74390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877613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sz="1600"/>
            </a:pPr>
            <a:r>
              <a:rPr lang="en-US"/>
              <a:t>5.  Naval Aviation Water Survival Instructor </a:t>
            </a:r>
          </a:p>
          <a:p>
            <a:pPr>
              <a:defRPr sz="1600"/>
            </a:pPr>
            <a:r>
              <a:rPr lang="en-US"/>
              <a:t>     (NAWSTI-NEC 806A)</a:t>
            </a:r>
          </a:p>
          <a:p>
            <a:pPr>
              <a:defRPr sz="1600"/>
            </a:pPr>
            <a:r>
              <a:rPr lang="en-US"/>
              <a:t>6.  L07A Internship Program</a:t>
            </a:r>
          </a:p>
          <a:p>
            <a:endParaRPr lang="en-US"/>
          </a:p>
        </p:txBody>
      </p:sp>
    </p:spTree>
    <p:extLst>
      <p:ext uri="{BB962C8B-B14F-4D97-AF65-F5344CB8AC3E}">
        <p14:creationId xmlns:p14="http://schemas.microsoft.com/office/powerpoint/2010/main" val="9416501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711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235009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Change photo on bottom left.</a:t>
            </a:r>
          </a:p>
        </p:txBody>
      </p:sp>
    </p:spTree>
    <p:extLst>
      <p:ext uri="{BB962C8B-B14F-4D97-AF65-F5344CB8AC3E}">
        <p14:creationId xmlns:p14="http://schemas.microsoft.com/office/powerpoint/2010/main" val="17133855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023254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A11E63-4867-7748-1157-7D688C1AE8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BBFB36-CDFD-9EF5-5D16-D97A5C218B37}"/>
              </a:ext>
            </a:extLst>
          </p:cNvPr>
          <p:cNvSpPr>
            <a:spLocks noGrp="1" noRot="1" noChangeAspect="1"/>
          </p:cNvSpPr>
          <p:nvPr>
            <p:ph type="sldImg"/>
          </p:nvPr>
        </p:nvSpPr>
        <p:spPr>
          <a:xfrm>
            <a:off x="1184275" y="698500"/>
            <a:ext cx="4654550" cy="3490913"/>
          </a:xfrm>
        </p:spPr>
      </p:sp>
      <p:sp>
        <p:nvSpPr>
          <p:cNvPr id="3" name="Notes Placeholder 2">
            <a:extLst>
              <a:ext uri="{FF2B5EF4-FFF2-40B4-BE49-F238E27FC236}">
                <a16:creationId xmlns:a16="http://schemas.microsoft.com/office/drawing/2014/main" id="{BBC3CD1E-CACD-FD80-720F-81234DAE506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361432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03321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65408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14154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73157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pPr marL="0" indent="0">
              <a:buFontTx/>
              <a:buNone/>
              <a:defRPr/>
            </a:pPr>
            <a:r>
              <a:rPr lang="en-US" dirty="0"/>
              <a:t>UPENN Transitioned under NMFL (NMRTC Great Lakes) on 1 Jun 2025.  UIC, Activities/Centers, Locations, States, and Civilian Training Institutions #’s updated. </a:t>
            </a:r>
          </a:p>
        </p:txBody>
      </p:sp>
      <p:sp>
        <p:nvSpPr>
          <p:cNvPr id="4" name="Slide Number Placeholder 3"/>
          <p:cNvSpPr>
            <a:spLocks noGrp="1"/>
          </p:cNvSpPr>
          <p:nvPr>
            <p:ph type="sldNum" sz="quarter" idx="10"/>
          </p:nvPr>
        </p:nvSpPr>
        <p:spPr>
          <a:xfrm>
            <a:off x="3984737" y="8853818"/>
            <a:ext cx="3049493" cy="466409"/>
          </a:xfrm>
          <a:prstGeom prst="rect">
            <a:avLst/>
          </a:prstGeom>
        </p:spPr>
        <p:txBody>
          <a:bodyPr lIns="91577" tIns="45789" rIns="91577" bIns="45789"/>
          <a:lstStyle/>
          <a:p>
            <a:fld id="{56759AD8-0B4E-465E-A646-C4E3F4595329}" type="slidenum">
              <a:rPr lang="en-US" smtClean="0"/>
              <a:t>7</a:t>
            </a:fld>
            <a:endParaRPr lang="en-US"/>
          </a:p>
        </p:txBody>
      </p:sp>
    </p:spTree>
    <p:extLst>
      <p:ext uri="{BB962C8B-B14F-4D97-AF65-F5344CB8AC3E}">
        <p14:creationId xmlns:p14="http://schemas.microsoft.com/office/powerpoint/2010/main" val="1682422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Authorized 33</a:t>
            </a:r>
          </a:p>
          <a:p>
            <a:r>
              <a:rPr lang="en-US"/>
              <a:t>Onboard 25 (to include 2 Reservist)</a:t>
            </a:r>
          </a:p>
        </p:txBody>
      </p:sp>
    </p:spTree>
    <p:extLst>
      <p:ext uri="{BB962C8B-B14F-4D97-AF65-F5344CB8AC3E}">
        <p14:creationId xmlns:p14="http://schemas.microsoft.com/office/powerpoint/2010/main" val="879918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60257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*Notes from NAMI 07DEC2021: 122 accounts for AMD manning with new protocol of RAMs counted as staff. We have 114 onboard, missing (1) FS/Clinical Psychiatrist (per AMD, though SL/detailer not tracking gap on their side); (2) Aerospace Experimental Psychologist; (1) Aeromedical Physician Assistant; (2) SAR Med Techs; (1) Dive Med Tech; and (1) Instructional Systems Specialist.*</a:t>
            </a:r>
            <a:endParaRPr lang="en-US">
              <a:solidFill>
                <a:srgbClr val="000000"/>
              </a:solidFill>
              <a:latin typeface="Calibri"/>
              <a:cs typeface="Calibri"/>
            </a:endParaRPr>
          </a:p>
          <a:p>
            <a:pPr>
              <a:defRPr/>
            </a:pPr>
            <a:endParaRPr lang="en-US"/>
          </a:p>
          <a:p>
            <a:pPr>
              <a:defRPr/>
            </a:pPr>
            <a:endParaRPr lang="en-US"/>
          </a:p>
          <a:p>
            <a:pPr>
              <a:defRPr/>
            </a:pPr>
            <a:r>
              <a:rPr lang="en-US"/>
              <a:t>NSTI: 12. Aerospace Physiologist Internship Program</a:t>
            </a:r>
          </a:p>
          <a:p>
            <a:r>
              <a:rPr lang="en-US"/>
              <a:t>1.  SAR Medical L00A</a:t>
            </a:r>
          </a:p>
          <a:p>
            <a:r>
              <a:rPr lang="en-US"/>
              <a:t>Aerospace Medicine Technician (NEC L04A)</a:t>
            </a:r>
          </a:p>
          <a:p>
            <a:r>
              <a:rPr lang="en-US"/>
              <a:t>Aerospace Physiology Technician (NEC L07A)</a:t>
            </a:r>
          </a:p>
          <a:p>
            <a:endParaRPr lang="en-US"/>
          </a:p>
          <a:p>
            <a:r>
              <a:rPr lang="en-US"/>
              <a:t>Aerospace Medical Officer</a:t>
            </a:r>
          </a:p>
          <a:p>
            <a:r>
              <a:rPr lang="en-US"/>
              <a:t>    - Aerospace Medicine Flight Surgeon</a:t>
            </a:r>
          </a:p>
          <a:p>
            <a:r>
              <a:rPr lang="en-US"/>
              <a:t>    -   Aerospace Physiologist</a:t>
            </a:r>
          </a:p>
          <a:p>
            <a:r>
              <a:rPr lang="en-US"/>
              <a:t>    - Aerospace Experimental Psychologist    </a:t>
            </a:r>
          </a:p>
          <a:p>
            <a:r>
              <a:rPr lang="en-US"/>
              <a:t>    - Aerospace Optometrist</a:t>
            </a:r>
          </a:p>
          <a:p>
            <a:r>
              <a:rPr lang="en-US"/>
              <a:t>    - Aeromedical Physician Assistant</a:t>
            </a:r>
          </a:p>
          <a:p>
            <a:r>
              <a:rPr lang="en-US"/>
              <a:t>    - Naval Aviation Medical Examiner</a:t>
            </a:r>
          </a:p>
          <a:p>
            <a:r>
              <a:rPr lang="en-US"/>
              <a:t>2.  Residency in Aerospace Medicine </a:t>
            </a:r>
          </a:p>
          <a:p>
            <a:r>
              <a:rPr lang="en-US"/>
              <a:t>3.  Flight Surgeon Refresher Training</a:t>
            </a:r>
          </a:p>
          <a:p>
            <a:r>
              <a:rPr lang="en-US"/>
              <a:t>4.  Flight Medic Course </a:t>
            </a:r>
          </a:p>
          <a:p>
            <a:r>
              <a:rPr lang="en-US"/>
              <a:t>5.  Joint Enroute Critical Care (Ft. Rucker) </a:t>
            </a:r>
          </a:p>
          <a:p>
            <a:endParaRPr lang="en-US"/>
          </a:p>
        </p:txBody>
      </p:sp>
    </p:spTree>
    <p:extLst>
      <p:ext uri="{BB962C8B-B14F-4D97-AF65-F5344CB8AC3E}">
        <p14:creationId xmlns:p14="http://schemas.microsoft.com/office/powerpoint/2010/main" val="31233862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23" name="Shape 23"/>
          <p:cNvSpPr>
            <a:spLocks noGrp="1"/>
          </p:cNvSpPr>
          <p:nvPr>
            <p:ph type="title"/>
          </p:nvPr>
        </p:nvSpPr>
        <p:spPr>
          <a:prstGeom prst="rect">
            <a:avLst/>
          </a:prstGeom>
        </p:spPr>
        <p:txBody>
          <a:bodyPr/>
          <a:lstStyle/>
          <a:p>
            <a:r>
              <a:t>Title Text</a:t>
            </a:r>
          </a:p>
        </p:txBody>
      </p:sp>
      <p:sp>
        <p:nvSpPr>
          <p:cNvPr id="24" name="Shape 24"/>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 name="Rectangle 9">
            <a:extLst>
              <a:ext uri="{FF2B5EF4-FFF2-40B4-BE49-F238E27FC236}">
                <a16:creationId xmlns:a16="http://schemas.microsoft.com/office/drawing/2014/main" id="{2EA452FB-D4D9-47D9-A94A-1E7D9EE7D89B}"/>
              </a:ext>
            </a:extLst>
          </p:cNvPr>
          <p:cNvSpPr/>
          <p:nvPr userDrawn="1"/>
        </p:nvSpPr>
        <p:spPr>
          <a:xfrm>
            <a:off x="152401" y="6479264"/>
            <a:ext cx="8848165" cy="353941"/>
          </a:xfrm>
          <a:prstGeom prst="rect">
            <a:avLst/>
          </a:prstGeom>
          <a:solidFill>
            <a:schemeClr val="accent1">
              <a:lumMod val="50000"/>
            </a:schemeClr>
          </a:solidFill>
          <a:ln w="25400" cap="flat">
            <a:solidFill>
              <a:schemeClr val="accent1">
                <a:lumMod val="50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sz="400" b="0" i="0" u="none" strike="noStrike" cap="none" spc="0" normalizeH="0" baseline="0">
              <a:ln>
                <a:noFill/>
              </a:ln>
              <a:solidFill>
                <a:schemeClr val="bg1"/>
              </a:solidFill>
              <a:effectLst/>
              <a:uFillTx/>
              <a:latin typeface="Lucida Calligraphy" panose="03010101010101010101" pitchFamily="66" charset="0"/>
              <a:ea typeface="+mj-ea"/>
              <a:cs typeface="+mj-cs"/>
              <a:sym typeface="Calibri"/>
            </a:endParaRPr>
          </a:p>
          <a:p>
            <a:pPr marL="0" marR="0" indent="0" algn="ctr" defTabSz="914400" rtl="0" fontAlgn="auto" latinLnBrk="0" hangingPunct="0">
              <a:lnSpc>
                <a:spcPct val="100000"/>
              </a:lnSpc>
              <a:spcBef>
                <a:spcPts val="0"/>
              </a:spcBef>
              <a:spcAft>
                <a:spcPts val="0"/>
              </a:spcAft>
              <a:buClrTx/>
              <a:buSzTx/>
              <a:buFontTx/>
              <a:buNone/>
              <a:tabLst/>
            </a:pPr>
            <a:r>
              <a:rPr kumimoji="0" lang="en-US" sz="900" b="0" i="0" u="none" strike="noStrike" cap="none" spc="0" normalizeH="0" baseline="0">
                <a:ln>
                  <a:noFill/>
                </a:ln>
                <a:solidFill>
                  <a:schemeClr val="bg1"/>
                </a:solidFill>
                <a:effectLst/>
                <a:uFillTx/>
                <a:latin typeface="Lucida Calligraphy" panose="03010101010101010101" pitchFamily="66" charset="0"/>
                <a:ea typeface="+mj-ea"/>
                <a:cs typeface="+mj-cs"/>
                <a:sym typeface="Calibri"/>
              </a:rPr>
              <a:t>Medical Readiness Starts Here</a:t>
            </a:r>
          </a:p>
          <a:p>
            <a:pPr marL="0" marR="0" indent="0" algn="ctr" defTabSz="914400" rtl="0" fontAlgn="auto" latinLnBrk="0" hangingPunct="0">
              <a:lnSpc>
                <a:spcPct val="100000"/>
              </a:lnSpc>
              <a:spcBef>
                <a:spcPts val="0"/>
              </a:spcBef>
              <a:spcAft>
                <a:spcPts val="0"/>
              </a:spcAft>
              <a:buClrTx/>
              <a:buSzTx/>
              <a:buFontTx/>
              <a:buNone/>
              <a:tabLst/>
            </a:pPr>
            <a:endParaRPr kumimoji="0" lang="en-US" sz="400" b="0" i="0" u="none" strike="noStrike" cap="none" spc="0" normalizeH="0" baseline="0">
              <a:ln>
                <a:noFill/>
              </a:ln>
              <a:solidFill>
                <a:schemeClr val="bg1"/>
              </a:solidFill>
              <a:effectLst/>
              <a:uFillTx/>
              <a:latin typeface="Lucida Calligraphy" panose="03010101010101010101" pitchFamily="66" charset="0"/>
              <a:ea typeface="+mj-ea"/>
              <a:cs typeface="+mj-cs"/>
              <a:sym typeface="Calibri"/>
            </a:endParaRPr>
          </a:p>
        </p:txBody>
      </p:sp>
      <p:cxnSp>
        <p:nvCxnSpPr>
          <p:cNvPr id="11" name="Straight Connector 10">
            <a:extLst>
              <a:ext uri="{FF2B5EF4-FFF2-40B4-BE49-F238E27FC236}">
                <a16:creationId xmlns:a16="http://schemas.microsoft.com/office/drawing/2014/main" id="{91C6BCF6-73E0-4CAD-B362-21A5D0F892B7}"/>
              </a:ext>
            </a:extLst>
          </p:cNvPr>
          <p:cNvCxnSpPr/>
          <p:nvPr userDrawn="1"/>
        </p:nvCxnSpPr>
        <p:spPr>
          <a:xfrm>
            <a:off x="774700" y="6596160"/>
            <a:ext cx="2743200" cy="0"/>
          </a:xfrm>
          <a:prstGeom prst="line">
            <a:avLst/>
          </a:prstGeom>
          <a:noFill/>
          <a:ln w="25400" cap="flat">
            <a:solidFill>
              <a:srgbClr val="C00000"/>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12" name="Straight Connector 11">
            <a:extLst>
              <a:ext uri="{FF2B5EF4-FFF2-40B4-BE49-F238E27FC236}">
                <a16:creationId xmlns:a16="http://schemas.microsoft.com/office/drawing/2014/main" id="{44CBC995-0796-4A99-8C77-D84381959A68}"/>
              </a:ext>
            </a:extLst>
          </p:cNvPr>
          <p:cNvCxnSpPr/>
          <p:nvPr userDrawn="1"/>
        </p:nvCxnSpPr>
        <p:spPr>
          <a:xfrm>
            <a:off x="5624597" y="6596160"/>
            <a:ext cx="2560320" cy="0"/>
          </a:xfrm>
          <a:prstGeom prst="line">
            <a:avLst/>
          </a:prstGeom>
          <a:noFill/>
          <a:ln w="25400" cap="flat">
            <a:solidFill>
              <a:srgbClr val="C00000"/>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pic>
        <p:nvPicPr>
          <p:cNvPr id="3" name="Picture 2">
            <a:extLst>
              <a:ext uri="{FF2B5EF4-FFF2-40B4-BE49-F238E27FC236}">
                <a16:creationId xmlns:a16="http://schemas.microsoft.com/office/drawing/2014/main" id="{3B3FBE5F-8F09-0138-4865-38DF3B028D7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75039" y="183357"/>
            <a:ext cx="568961" cy="1047837"/>
          </a:xfrm>
          <a:prstGeom prst="rect">
            <a:avLst/>
          </a:prstGeom>
        </p:spPr>
      </p:pic>
      <p:sp>
        <p:nvSpPr>
          <p:cNvPr id="4" name="TextBox 3">
            <a:extLst>
              <a:ext uri="{FF2B5EF4-FFF2-40B4-BE49-F238E27FC236}">
                <a16:creationId xmlns:a16="http://schemas.microsoft.com/office/drawing/2014/main" id="{7640BFDC-0317-0311-0651-0763E588B0AC}"/>
              </a:ext>
            </a:extLst>
          </p:cNvPr>
          <p:cNvSpPr txBox="1"/>
          <p:nvPr userDrawn="1"/>
        </p:nvSpPr>
        <p:spPr>
          <a:xfrm>
            <a:off x="3166333" y="22578"/>
            <a:ext cx="2819400" cy="338554"/>
          </a:xfrm>
          <a:prstGeom prst="rect">
            <a:avLst/>
          </a:prstGeom>
          <a:noFill/>
        </p:spPr>
        <p:txBody>
          <a:bodyPr wrap="square" rtlCol="0" anchor="ctr">
            <a:spAutoFit/>
          </a:bodyPr>
          <a:lstStyle/>
          <a:p>
            <a:pPr algn="ctr">
              <a:defRPr/>
            </a:pPr>
            <a:r>
              <a:rPr lang="en-US" sz="1600" b="1" dirty="0">
                <a:solidFill>
                  <a:schemeClr val="bg1">
                    <a:lumMod val="75000"/>
                  </a:schemeClr>
                </a:solidFill>
                <a:latin typeface="Calibri" panose="020F0502020204030204" pitchFamily="34" charset="0"/>
                <a:cs typeface="Calibri" panose="020F0502020204030204" pitchFamily="34" charset="0"/>
              </a:rPr>
              <a:t> </a:t>
            </a:r>
          </a:p>
        </p:txBody>
      </p:sp>
      <p:pic>
        <p:nvPicPr>
          <p:cNvPr id="2" name="Picture 1">
            <a:extLst>
              <a:ext uri="{FF2B5EF4-FFF2-40B4-BE49-F238E27FC236}">
                <a16:creationId xmlns:a16="http://schemas.microsoft.com/office/drawing/2014/main" id="{4283ADBE-852F-73E3-1E7C-A60A92BE7B4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17638" y="114232"/>
            <a:ext cx="1133544" cy="1132864"/>
          </a:xfrm>
          <a:prstGeom prst="rect">
            <a:avLst/>
          </a:prstGeom>
        </p:spPr>
      </p:pic>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60" name="Shape 60"/>
          <p:cNvSpPr>
            <a:spLocks noGrp="1"/>
          </p:cNvSpPr>
          <p:nvPr>
            <p:ph type="title"/>
          </p:nvPr>
        </p:nvSpPr>
        <p:spPr>
          <a:prstGeom prst="rect">
            <a:avLst/>
          </a:prstGeom>
        </p:spPr>
        <p:txBody>
          <a:bodyPr/>
          <a:lstStyle/>
          <a:p>
            <a:r>
              <a:t>Title Text</a:t>
            </a:r>
          </a:p>
        </p:txBody>
      </p:sp>
      <p:sp>
        <p:nvSpPr>
          <p:cNvPr id="7" name="Rectangle 6">
            <a:extLst>
              <a:ext uri="{FF2B5EF4-FFF2-40B4-BE49-F238E27FC236}">
                <a16:creationId xmlns:a16="http://schemas.microsoft.com/office/drawing/2014/main" id="{E1595E61-D023-4384-9E71-295D20601B01}"/>
              </a:ext>
            </a:extLst>
          </p:cNvPr>
          <p:cNvSpPr/>
          <p:nvPr userDrawn="1"/>
        </p:nvSpPr>
        <p:spPr>
          <a:xfrm>
            <a:off x="152401" y="6479264"/>
            <a:ext cx="8848165" cy="353941"/>
          </a:xfrm>
          <a:prstGeom prst="rect">
            <a:avLst/>
          </a:prstGeom>
          <a:solidFill>
            <a:schemeClr val="accent1">
              <a:lumMod val="50000"/>
            </a:schemeClr>
          </a:solidFill>
          <a:ln w="25400" cap="flat">
            <a:solidFill>
              <a:schemeClr val="accent1">
                <a:lumMod val="50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sz="400" b="0" i="0" u="none" strike="noStrike" cap="none" spc="0" normalizeH="0" baseline="0">
              <a:ln>
                <a:noFill/>
              </a:ln>
              <a:solidFill>
                <a:schemeClr val="bg1"/>
              </a:solidFill>
              <a:effectLst/>
              <a:uFillTx/>
              <a:latin typeface="Lucida Calligraphy" panose="03010101010101010101" pitchFamily="66" charset="0"/>
              <a:ea typeface="+mj-ea"/>
              <a:cs typeface="+mj-cs"/>
              <a:sym typeface="Calibri"/>
            </a:endParaRPr>
          </a:p>
          <a:p>
            <a:pPr marL="0" marR="0" indent="0" algn="ctr" defTabSz="914400" rtl="0" fontAlgn="auto" latinLnBrk="0" hangingPunct="0">
              <a:lnSpc>
                <a:spcPct val="100000"/>
              </a:lnSpc>
              <a:spcBef>
                <a:spcPts val="0"/>
              </a:spcBef>
              <a:spcAft>
                <a:spcPts val="0"/>
              </a:spcAft>
              <a:buClrTx/>
              <a:buSzTx/>
              <a:buFontTx/>
              <a:buNone/>
              <a:tabLst/>
            </a:pPr>
            <a:r>
              <a:rPr kumimoji="0" lang="en-US" sz="900" b="0" i="0" u="none" strike="noStrike" cap="none" spc="0" normalizeH="0" baseline="0">
                <a:ln>
                  <a:noFill/>
                </a:ln>
                <a:solidFill>
                  <a:schemeClr val="bg1"/>
                </a:solidFill>
                <a:effectLst/>
                <a:uFillTx/>
                <a:latin typeface="Lucida Calligraphy" panose="03010101010101010101" pitchFamily="66" charset="0"/>
                <a:ea typeface="+mj-ea"/>
                <a:cs typeface="+mj-cs"/>
                <a:sym typeface="Calibri"/>
              </a:rPr>
              <a:t>Medical Readiness Starts Here</a:t>
            </a:r>
          </a:p>
          <a:p>
            <a:pPr marL="0" marR="0" indent="0" algn="ctr" defTabSz="914400" rtl="0" fontAlgn="auto" latinLnBrk="0" hangingPunct="0">
              <a:lnSpc>
                <a:spcPct val="100000"/>
              </a:lnSpc>
              <a:spcBef>
                <a:spcPts val="0"/>
              </a:spcBef>
              <a:spcAft>
                <a:spcPts val="0"/>
              </a:spcAft>
              <a:buClrTx/>
              <a:buSzTx/>
              <a:buFontTx/>
              <a:buNone/>
              <a:tabLst/>
            </a:pPr>
            <a:endParaRPr kumimoji="0" lang="en-US" sz="400" b="0" i="0" u="none" strike="noStrike" cap="none" spc="0" normalizeH="0" baseline="0">
              <a:ln>
                <a:noFill/>
              </a:ln>
              <a:solidFill>
                <a:schemeClr val="bg1"/>
              </a:solidFill>
              <a:effectLst/>
              <a:uFillTx/>
              <a:latin typeface="Lucida Calligraphy" panose="03010101010101010101" pitchFamily="66" charset="0"/>
              <a:ea typeface="+mj-ea"/>
              <a:cs typeface="+mj-cs"/>
              <a:sym typeface="Calibri"/>
            </a:endParaRPr>
          </a:p>
        </p:txBody>
      </p:sp>
      <p:cxnSp>
        <p:nvCxnSpPr>
          <p:cNvPr id="8" name="Straight Connector 7">
            <a:extLst>
              <a:ext uri="{FF2B5EF4-FFF2-40B4-BE49-F238E27FC236}">
                <a16:creationId xmlns:a16="http://schemas.microsoft.com/office/drawing/2014/main" id="{C8BEE68E-8AFD-4CF2-A8C6-DFA6E1066074}"/>
              </a:ext>
            </a:extLst>
          </p:cNvPr>
          <p:cNvCxnSpPr/>
          <p:nvPr userDrawn="1"/>
        </p:nvCxnSpPr>
        <p:spPr>
          <a:xfrm>
            <a:off x="774700" y="6596160"/>
            <a:ext cx="2743200" cy="0"/>
          </a:xfrm>
          <a:prstGeom prst="line">
            <a:avLst/>
          </a:prstGeom>
          <a:noFill/>
          <a:ln w="25400" cap="flat">
            <a:solidFill>
              <a:srgbClr val="C00000"/>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10" name="Straight Connector 9">
            <a:extLst>
              <a:ext uri="{FF2B5EF4-FFF2-40B4-BE49-F238E27FC236}">
                <a16:creationId xmlns:a16="http://schemas.microsoft.com/office/drawing/2014/main" id="{A486F5BD-4A34-4147-82FE-A18C576D11B7}"/>
              </a:ext>
            </a:extLst>
          </p:cNvPr>
          <p:cNvCxnSpPr/>
          <p:nvPr userDrawn="1"/>
        </p:nvCxnSpPr>
        <p:spPr>
          <a:xfrm>
            <a:off x="5624597" y="6596160"/>
            <a:ext cx="2560320" cy="0"/>
          </a:xfrm>
          <a:prstGeom prst="line">
            <a:avLst/>
          </a:prstGeom>
          <a:noFill/>
          <a:ln w="25400" cap="flat">
            <a:solidFill>
              <a:srgbClr val="C00000"/>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pic>
        <p:nvPicPr>
          <p:cNvPr id="2" name="Picture 1">
            <a:extLst>
              <a:ext uri="{FF2B5EF4-FFF2-40B4-BE49-F238E27FC236}">
                <a16:creationId xmlns:a16="http://schemas.microsoft.com/office/drawing/2014/main" id="{93370ED4-0248-700B-8F4A-3C4BCA104BA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75039" y="183357"/>
            <a:ext cx="568961" cy="1047837"/>
          </a:xfrm>
          <a:prstGeom prst="rect">
            <a:avLst/>
          </a:prstGeom>
        </p:spPr>
      </p:pic>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Blank">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9200A50-DBE8-4D1C-BB64-338207DC4B56}"/>
              </a:ext>
            </a:extLst>
          </p:cNvPr>
          <p:cNvSpPr/>
          <p:nvPr userDrawn="1"/>
        </p:nvSpPr>
        <p:spPr>
          <a:xfrm>
            <a:off x="152401" y="6479264"/>
            <a:ext cx="8848165" cy="353941"/>
          </a:xfrm>
          <a:prstGeom prst="rect">
            <a:avLst/>
          </a:prstGeom>
          <a:solidFill>
            <a:schemeClr val="accent1">
              <a:lumMod val="50000"/>
            </a:schemeClr>
          </a:solidFill>
          <a:ln w="25400" cap="flat">
            <a:solidFill>
              <a:schemeClr val="accent1">
                <a:lumMod val="50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sz="400" b="0" i="0" u="none" strike="noStrike" cap="none" spc="0" normalizeH="0" baseline="0">
              <a:ln>
                <a:noFill/>
              </a:ln>
              <a:solidFill>
                <a:schemeClr val="bg1"/>
              </a:solidFill>
              <a:effectLst/>
              <a:uFillTx/>
              <a:latin typeface="Lucida Calligraphy" panose="03010101010101010101" pitchFamily="66" charset="0"/>
              <a:ea typeface="+mj-ea"/>
              <a:cs typeface="+mj-cs"/>
              <a:sym typeface="Calibri"/>
            </a:endParaRPr>
          </a:p>
          <a:p>
            <a:pPr marL="0" marR="0" indent="0" algn="ctr" defTabSz="914400" rtl="0" fontAlgn="auto" latinLnBrk="0" hangingPunct="0">
              <a:lnSpc>
                <a:spcPct val="100000"/>
              </a:lnSpc>
              <a:spcBef>
                <a:spcPts val="0"/>
              </a:spcBef>
              <a:spcAft>
                <a:spcPts val="0"/>
              </a:spcAft>
              <a:buClrTx/>
              <a:buSzTx/>
              <a:buFontTx/>
              <a:buNone/>
              <a:tabLst/>
            </a:pPr>
            <a:r>
              <a:rPr kumimoji="0" lang="en-US" sz="900" b="0" i="0" u="none" strike="noStrike" cap="none" spc="0" normalizeH="0" baseline="0">
                <a:ln>
                  <a:noFill/>
                </a:ln>
                <a:solidFill>
                  <a:schemeClr val="bg1"/>
                </a:solidFill>
                <a:effectLst/>
                <a:uFillTx/>
                <a:latin typeface="Lucida Calligraphy" panose="03010101010101010101" pitchFamily="66" charset="0"/>
                <a:ea typeface="+mj-ea"/>
                <a:cs typeface="+mj-cs"/>
                <a:sym typeface="Calibri"/>
              </a:rPr>
              <a:t>Medical Readiness Starts Here</a:t>
            </a:r>
          </a:p>
          <a:p>
            <a:pPr marL="0" marR="0" indent="0" algn="ctr" defTabSz="914400" rtl="0" fontAlgn="auto" latinLnBrk="0" hangingPunct="0">
              <a:lnSpc>
                <a:spcPct val="100000"/>
              </a:lnSpc>
              <a:spcBef>
                <a:spcPts val="0"/>
              </a:spcBef>
              <a:spcAft>
                <a:spcPts val="0"/>
              </a:spcAft>
              <a:buClrTx/>
              <a:buSzTx/>
              <a:buFontTx/>
              <a:buNone/>
              <a:tabLst/>
            </a:pPr>
            <a:endParaRPr kumimoji="0" lang="en-US" sz="400" b="0" i="0" u="none" strike="noStrike" cap="none" spc="0" normalizeH="0" baseline="0">
              <a:ln>
                <a:noFill/>
              </a:ln>
              <a:solidFill>
                <a:schemeClr val="bg1"/>
              </a:solidFill>
              <a:effectLst/>
              <a:uFillTx/>
              <a:latin typeface="Lucida Calligraphy" panose="03010101010101010101" pitchFamily="66" charset="0"/>
              <a:ea typeface="+mj-ea"/>
              <a:cs typeface="+mj-cs"/>
              <a:sym typeface="Calibri"/>
            </a:endParaRPr>
          </a:p>
        </p:txBody>
      </p:sp>
      <p:cxnSp>
        <p:nvCxnSpPr>
          <p:cNvPr id="8" name="Straight Connector 7">
            <a:extLst>
              <a:ext uri="{FF2B5EF4-FFF2-40B4-BE49-F238E27FC236}">
                <a16:creationId xmlns:a16="http://schemas.microsoft.com/office/drawing/2014/main" id="{597EE673-4A4B-499D-B292-1DDF53CF0C18}"/>
              </a:ext>
            </a:extLst>
          </p:cNvPr>
          <p:cNvCxnSpPr/>
          <p:nvPr userDrawn="1"/>
        </p:nvCxnSpPr>
        <p:spPr>
          <a:xfrm>
            <a:off x="774700" y="6596160"/>
            <a:ext cx="2743200" cy="0"/>
          </a:xfrm>
          <a:prstGeom prst="line">
            <a:avLst/>
          </a:prstGeom>
          <a:noFill/>
          <a:ln w="25400" cap="flat">
            <a:solidFill>
              <a:srgbClr val="C00000"/>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10" name="Straight Connector 9">
            <a:extLst>
              <a:ext uri="{FF2B5EF4-FFF2-40B4-BE49-F238E27FC236}">
                <a16:creationId xmlns:a16="http://schemas.microsoft.com/office/drawing/2014/main" id="{023D3C9A-00E8-494C-B3F1-0D3BF68D2CB2}"/>
              </a:ext>
            </a:extLst>
          </p:cNvPr>
          <p:cNvCxnSpPr/>
          <p:nvPr userDrawn="1"/>
        </p:nvCxnSpPr>
        <p:spPr>
          <a:xfrm>
            <a:off x="5624597" y="6596160"/>
            <a:ext cx="2560320" cy="0"/>
          </a:xfrm>
          <a:prstGeom prst="line">
            <a:avLst/>
          </a:prstGeom>
          <a:noFill/>
          <a:ln w="25400" cap="flat">
            <a:solidFill>
              <a:srgbClr val="C00000"/>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pic>
        <p:nvPicPr>
          <p:cNvPr id="3" name="Picture 2">
            <a:extLst>
              <a:ext uri="{FF2B5EF4-FFF2-40B4-BE49-F238E27FC236}">
                <a16:creationId xmlns:a16="http://schemas.microsoft.com/office/drawing/2014/main" id="{74DED095-46F0-22BB-19CB-A7752F64D27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75039" y="183357"/>
            <a:ext cx="568961" cy="1047837"/>
          </a:xfrm>
          <a:prstGeom prst="rect">
            <a:avLst/>
          </a:prstGeom>
        </p:spPr>
      </p:pic>
      <p:pic>
        <p:nvPicPr>
          <p:cNvPr id="4" name="Picture 3">
            <a:extLst>
              <a:ext uri="{FF2B5EF4-FFF2-40B4-BE49-F238E27FC236}">
                <a16:creationId xmlns:a16="http://schemas.microsoft.com/office/drawing/2014/main" id="{2A93AC66-F45C-F29B-C430-15362FB1B1DA}"/>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17638" y="114232"/>
            <a:ext cx="1133544" cy="1132864"/>
          </a:xfrm>
          <a:prstGeom prst="rect">
            <a:avLst/>
          </a:prstGeom>
        </p:spPr>
      </p:pic>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153" name="Shape 153"/>
          <p:cNvSpPr>
            <a:spLocks noGrp="1"/>
          </p:cNvSpPr>
          <p:nvPr>
            <p:ph type="title"/>
          </p:nvPr>
        </p:nvSpPr>
        <p:spPr>
          <a:xfrm>
            <a:off x="722312" y="4406902"/>
            <a:ext cx="7772402" cy="1362075"/>
          </a:xfrm>
          <a:prstGeom prst="rect">
            <a:avLst/>
          </a:prstGeom>
        </p:spPr>
        <p:txBody>
          <a:bodyPr/>
          <a:lstStyle>
            <a:lvl1pPr algn="l">
              <a:defRPr sz="4000" b="1" cap="all"/>
            </a:lvl1pPr>
          </a:lstStyle>
          <a:p>
            <a:r>
              <a:t>Title Text</a:t>
            </a:r>
          </a:p>
        </p:txBody>
      </p:sp>
      <p:sp>
        <p:nvSpPr>
          <p:cNvPr id="154" name="Shape 154"/>
          <p:cNvSpPr>
            <a:spLocks noGrp="1"/>
          </p:cNvSpPr>
          <p:nvPr>
            <p:ph type="body" sz="quarter" idx="1"/>
          </p:nvPr>
        </p:nvSpPr>
        <p:spPr>
          <a:xfrm>
            <a:off x="722312" y="2906714"/>
            <a:ext cx="7772402"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55" name="Shape 155"/>
          <p:cNvSpPr>
            <a:spLocks noGrp="1"/>
          </p:cNvSpPr>
          <p:nvPr>
            <p:ph type="sldNum" sz="quarter" idx="2"/>
          </p:nvPr>
        </p:nvSpPr>
        <p:spPr>
          <a:xfrm>
            <a:off x="8422819" y="6404296"/>
            <a:ext cx="263983" cy="269241"/>
          </a:xfrm>
          <a:prstGeom prst="rect">
            <a:avLst/>
          </a:prstGeom>
        </p:spPr>
        <p:txBody>
          <a:bodyPr anchor="ctr"/>
          <a:lstStyle>
            <a:lvl1pPr algn="r">
              <a:defRPr sz="1200">
                <a:solidFill>
                  <a:srgbClr val="888888"/>
                </a:solidFill>
              </a:defRPr>
            </a:lvl1pPr>
          </a:lstStyle>
          <a:p>
            <a:fld id="{86CB4B4D-7CA3-9044-876B-883B54F8677D}" type="slidenum">
              <a:t>‹#›</a:t>
            </a:fld>
            <a:endParaRPr/>
          </a:p>
        </p:txBody>
      </p:sp>
      <p:sp>
        <p:nvSpPr>
          <p:cNvPr id="9" name="Rectangle 8">
            <a:extLst>
              <a:ext uri="{FF2B5EF4-FFF2-40B4-BE49-F238E27FC236}">
                <a16:creationId xmlns:a16="http://schemas.microsoft.com/office/drawing/2014/main" id="{7CCBAAB5-397F-4B2C-9578-ECF2EC310800}"/>
              </a:ext>
            </a:extLst>
          </p:cNvPr>
          <p:cNvSpPr/>
          <p:nvPr userDrawn="1"/>
        </p:nvSpPr>
        <p:spPr>
          <a:xfrm>
            <a:off x="152401" y="6479264"/>
            <a:ext cx="8848165" cy="353941"/>
          </a:xfrm>
          <a:prstGeom prst="rect">
            <a:avLst/>
          </a:prstGeom>
          <a:solidFill>
            <a:schemeClr val="accent1">
              <a:lumMod val="50000"/>
            </a:schemeClr>
          </a:solidFill>
          <a:ln w="25400" cap="flat">
            <a:solidFill>
              <a:schemeClr val="accent1">
                <a:lumMod val="50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sz="400" b="0" i="0" u="none" strike="noStrike" cap="none" spc="0" normalizeH="0" baseline="0">
              <a:ln>
                <a:noFill/>
              </a:ln>
              <a:solidFill>
                <a:schemeClr val="bg1"/>
              </a:solidFill>
              <a:effectLst/>
              <a:uFillTx/>
              <a:latin typeface="Lucida Calligraphy" panose="03010101010101010101" pitchFamily="66" charset="0"/>
              <a:ea typeface="+mj-ea"/>
              <a:cs typeface="+mj-cs"/>
              <a:sym typeface="Calibri"/>
            </a:endParaRPr>
          </a:p>
          <a:p>
            <a:pPr marL="0" marR="0" indent="0" algn="ctr" defTabSz="914400" rtl="0" fontAlgn="auto" latinLnBrk="0" hangingPunct="0">
              <a:lnSpc>
                <a:spcPct val="100000"/>
              </a:lnSpc>
              <a:spcBef>
                <a:spcPts val="0"/>
              </a:spcBef>
              <a:spcAft>
                <a:spcPts val="0"/>
              </a:spcAft>
              <a:buClrTx/>
              <a:buSzTx/>
              <a:buFontTx/>
              <a:buNone/>
              <a:tabLst/>
            </a:pPr>
            <a:r>
              <a:rPr kumimoji="0" lang="en-US" sz="900" b="0" i="0" u="none" strike="noStrike" cap="none" spc="0" normalizeH="0" baseline="0">
                <a:ln>
                  <a:noFill/>
                </a:ln>
                <a:solidFill>
                  <a:schemeClr val="bg1"/>
                </a:solidFill>
                <a:effectLst/>
                <a:uFillTx/>
                <a:latin typeface="Lucida Calligraphy" panose="03010101010101010101" pitchFamily="66" charset="0"/>
                <a:ea typeface="+mj-ea"/>
                <a:cs typeface="+mj-cs"/>
                <a:sym typeface="Calibri"/>
              </a:rPr>
              <a:t>Medical Readiness Starts Here</a:t>
            </a:r>
          </a:p>
          <a:p>
            <a:pPr marL="0" marR="0" indent="0" algn="ctr" defTabSz="914400" rtl="0" fontAlgn="auto" latinLnBrk="0" hangingPunct="0">
              <a:lnSpc>
                <a:spcPct val="100000"/>
              </a:lnSpc>
              <a:spcBef>
                <a:spcPts val="0"/>
              </a:spcBef>
              <a:spcAft>
                <a:spcPts val="0"/>
              </a:spcAft>
              <a:buClrTx/>
              <a:buSzTx/>
              <a:buFontTx/>
              <a:buNone/>
              <a:tabLst/>
            </a:pPr>
            <a:endParaRPr kumimoji="0" lang="en-US" sz="400" b="0" i="0" u="none" strike="noStrike" cap="none" spc="0" normalizeH="0" baseline="0">
              <a:ln>
                <a:noFill/>
              </a:ln>
              <a:solidFill>
                <a:schemeClr val="bg1"/>
              </a:solidFill>
              <a:effectLst/>
              <a:uFillTx/>
              <a:latin typeface="Lucida Calligraphy" panose="03010101010101010101" pitchFamily="66" charset="0"/>
              <a:ea typeface="+mj-ea"/>
              <a:cs typeface="+mj-cs"/>
              <a:sym typeface="Calibri"/>
            </a:endParaRPr>
          </a:p>
        </p:txBody>
      </p:sp>
      <p:cxnSp>
        <p:nvCxnSpPr>
          <p:cNvPr id="10" name="Straight Connector 9">
            <a:extLst>
              <a:ext uri="{FF2B5EF4-FFF2-40B4-BE49-F238E27FC236}">
                <a16:creationId xmlns:a16="http://schemas.microsoft.com/office/drawing/2014/main" id="{281D6B38-EE8B-4DBF-AA95-70B6016E15E8}"/>
              </a:ext>
            </a:extLst>
          </p:cNvPr>
          <p:cNvCxnSpPr/>
          <p:nvPr userDrawn="1"/>
        </p:nvCxnSpPr>
        <p:spPr>
          <a:xfrm>
            <a:off x="774700" y="6596160"/>
            <a:ext cx="2743200" cy="0"/>
          </a:xfrm>
          <a:prstGeom prst="line">
            <a:avLst/>
          </a:prstGeom>
          <a:noFill/>
          <a:ln w="25400" cap="flat">
            <a:solidFill>
              <a:srgbClr val="C00000"/>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11" name="Straight Connector 10">
            <a:extLst>
              <a:ext uri="{FF2B5EF4-FFF2-40B4-BE49-F238E27FC236}">
                <a16:creationId xmlns:a16="http://schemas.microsoft.com/office/drawing/2014/main" id="{C6AAD745-648E-4AE4-95CC-0560D5A36419}"/>
              </a:ext>
            </a:extLst>
          </p:cNvPr>
          <p:cNvCxnSpPr/>
          <p:nvPr userDrawn="1"/>
        </p:nvCxnSpPr>
        <p:spPr>
          <a:xfrm>
            <a:off x="5624597" y="6596160"/>
            <a:ext cx="2560320" cy="0"/>
          </a:xfrm>
          <a:prstGeom prst="line">
            <a:avLst/>
          </a:prstGeom>
          <a:noFill/>
          <a:ln w="25400" cap="flat">
            <a:solidFill>
              <a:srgbClr val="C00000"/>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B660A19C-E1FE-4EC1-86B8-49C5B95133B9}" type="datetimeFigureOut">
              <a:rPr lang="en-US" smtClean="0"/>
              <a:t>8/14/2025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4EE6FD-A6C8-4FEB-AD0F-EA539786D291}" type="slidenum">
              <a:rPr lang="en-US" smtClean="0"/>
              <a:t>‹#›</a:t>
            </a:fld>
            <a:endParaRPr lang="en-US"/>
          </a:p>
        </p:txBody>
      </p:sp>
    </p:spTree>
    <p:extLst>
      <p:ext uri="{BB962C8B-B14F-4D97-AF65-F5344CB8AC3E}">
        <p14:creationId xmlns:p14="http://schemas.microsoft.com/office/powerpoint/2010/main" val="655702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23" name="Shape 23"/>
          <p:cNvSpPr>
            <a:spLocks noGrp="1"/>
          </p:cNvSpPr>
          <p:nvPr>
            <p:ph type="title"/>
          </p:nvPr>
        </p:nvSpPr>
        <p:spPr>
          <a:prstGeom prst="rect">
            <a:avLst/>
          </a:prstGeom>
        </p:spPr>
        <p:txBody>
          <a:bodyPr/>
          <a:lstStyle/>
          <a:p>
            <a:r>
              <a:t>Title Text</a:t>
            </a:r>
          </a:p>
        </p:txBody>
      </p:sp>
      <p:sp>
        <p:nvSpPr>
          <p:cNvPr id="24" name="Shape 24"/>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 name="Rectangle 9">
            <a:extLst>
              <a:ext uri="{FF2B5EF4-FFF2-40B4-BE49-F238E27FC236}">
                <a16:creationId xmlns:a16="http://schemas.microsoft.com/office/drawing/2014/main" id="{2EA452FB-D4D9-47D9-A94A-1E7D9EE7D89B}"/>
              </a:ext>
            </a:extLst>
          </p:cNvPr>
          <p:cNvSpPr/>
          <p:nvPr userDrawn="1"/>
        </p:nvSpPr>
        <p:spPr>
          <a:xfrm>
            <a:off x="152401" y="6479264"/>
            <a:ext cx="8848165" cy="353941"/>
          </a:xfrm>
          <a:prstGeom prst="rect">
            <a:avLst/>
          </a:prstGeom>
          <a:solidFill>
            <a:schemeClr val="accent1">
              <a:lumMod val="50000"/>
            </a:schemeClr>
          </a:solidFill>
          <a:ln w="25400" cap="flat">
            <a:solidFill>
              <a:schemeClr val="accent1">
                <a:lumMod val="50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sz="400" b="0" i="0" u="none" strike="noStrike" cap="none" spc="0" normalizeH="0" baseline="0">
              <a:ln>
                <a:noFill/>
              </a:ln>
              <a:solidFill>
                <a:schemeClr val="bg1"/>
              </a:solidFill>
              <a:effectLst/>
              <a:uFillTx/>
              <a:latin typeface="Lucida Calligraphy" panose="03010101010101010101" pitchFamily="66" charset="0"/>
              <a:ea typeface="+mj-ea"/>
              <a:cs typeface="+mj-cs"/>
              <a:sym typeface="Calibri"/>
            </a:endParaRPr>
          </a:p>
          <a:p>
            <a:pPr marL="0" marR="0" indent="0" algn="ctr" defTabSz="914400" rtl="0" fontAlgn="auto" latinLnBrk="0" hangingPunct="0">
              <a:lnSpc>
                <a:spcPct val="100000"/>
              </a:lnSpc>
              <a:spcBef>
                <a:spcPts val="0"/>
              </a:spcBef>
              <a:spcAft>
                <a:spcPts val="0"/>
              </a:spcAft>
              <a:buClrTx/>
              <a:buSzTx/>
              <a:buFontTx/>
              <a:buNone/>
              <a:tabLst/>
            </a:pPr>
            <a:r>
              <a:rPr kumimoji="0" lang="en-US" sz="900" b="0" i="0" u="none" strike="noStrike" cap="none" spc="0" normalizeH="0" baseline="0">
                <a:ln>
                  <a:noFill/>
                </a:ln>
                <a:solidFill>
                  <a:schemeClr val="bg1"/>
                </a:solidFill>
                <a:effectLst/>
                <a:uFillTx/>
                <a:latin typeface="Lucida Calligraphy" panose="03010101010101010101" pitchFamily="66" charset="0"/>
                <a:ea typeface="+mj-ea"/>
                <a:cs typeface="+mj-cs"/>
                <a:sym typeface="Calibri"/>
              </a:rPr>
              <a:t>Medical Readiness Starts Here</a:t>
            </a:r>
          </a:p>
          <a:p>
            <a:pPr marL="0" marR="0" indent="0" algn="ctr" defTabSz="914400" rtl="0" fontAlgn="auto" latinLnBrk="0" hangingPunct="0">
              <a:lnSpc>
                <a:spcPct val="100000"/>
              </a:lnSpc>
              <a:spcBef>
                <a:spcPts val="0"/>
              </a:spcBef>
              <a:spcAft>
                <a:spcPts val="0"/>
              </a:spcAft>
              <a:buClrTx/>
              <a:buSzTx/>
              <a:buFontTx/>
              <a:buNone/>
              <a:tabLst/>
            </a:pPr>
            <a:endParaRPr kumimoji="0" lang="en-US" sz="400" b="0" i="0" u="none" strike="noStrike" cap="none" spc="0" normalizeH="0" baseline="0">
              <a:ln>
                <a:noFill/>
              </a:ln>
              <a:solidFill>
                <a:schemeClr val="bg1"/>
              </a:solidFill>
              <a:effectLst/>
              <a:uFillTx/>
              <a:latin typeface="Lucida Calligraphy" panose="03010101010101010101" pitchFamily="66" charset="0"/>
              <a:ea typeface="+mj-ea"/>
              <a:cs typeface="+mj-cs"/>
              <a:sym typeface="Calibri"/>
            </a:endParaRPr>
          </a:p>
        </p:txBody>
      </p:sp>
      <p:cxnSp>
        <p:nvCxnSpPr>
          <p:cNvPr id="11" name="Straight Connector 10">
            <a:extLst>
              <a:ext uri="{FF2B5EF4-FFF2-40B4-BE49-F238E27FC236}">
                <a16:creationId xmlns:a16="http://schemas.microsoft.com/office/drawing/2014/main" id="{91C6BCF6-73E0-4CAD-B362-21A5D0F892B7}"/>
              </a:ext>
            </a:extLst>
          </p:cNvPr>
          <p:cNvCxnSpPr/>
          <p:nvPr userDrawn="1"/>
        </p:nvCxnSpPr>
        <p:spPr>
          <a:xfrm>
            <a:off x="774700" y="6596160"/>
            <a:ext cx="2743200" cy="0"/>
          </a:xfrm>
          <a:prstGeom prst="line">
            <a:avLst/>
          </a:prstGeom>
          <a:noFill/>
          <a:ln w="25400" cap="flat">
            <a:solidFill>
              <a:srgbClr val="C00000"/>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12" name="Straight Connector 11">
            <a:extLst>
              <a:ext uri="{FF2B5EF4-FFF2-40B4-BE49-F238E27FC236}">
                <a16:creationId xmlns:a16="http://schemas.microsoft.com/office/drawing/2014/main" id="{44CBC995-0796-4A99-8C77-D84381959A68}"/>
              </a:ext>
            </a:extLst>
          </p:cNvPr>
          <p:cNvCxnSpPr/>
          <p:nvPr userDrawn="1"/>
        </p:nvCxnSpPr>
        <p:spPr>
          <a:xfrm>
            <a:off x="5624597" y="6596160"/>
            <a:ext cx="2560320" cy="0"/>
          </a:xfrm>
          <a:prstGeom prst="line">
            <a:avLst/>
          </a:prstGeom>
          <a:noFill/>
          <a:ln w="25400" cap="flat">
            <a:solidFill>
              <a:srgbClr val="C00000"/>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pic>
        <p:nvPicPr>
          <p:cNvPr id="3" name="Picture 2">
            <a:extLst>
              <a:ext uri="{FF2B5EF4-FFF2-40B4-BE49-F238E27FC236}">
                <a16:creationId xmlns:a16="http://schemas.microsoft.com/office/drawing/2014/main" id="{3B3FBE5F-8F09-0138-4865-38DF3B028D7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75039" y="183357"/>
            <a:ext cx="568961" cy="1047837"/>
          </a:xfrm>
          <a:prstGeom prst="rect">
            <a:avLst/>
          </a:prstGeom>
        </p:spPr>
      </p:pic>
      <p:sp>
        <p:nvSpPr>
          <p:cNvPr id="4" name="TextBox 3">
            <a:extLst>
              <a:ext uri="{FF2B5EF4-FFF2-40B4-BE49-F238E27FC236}">
                <a16:creationId xmlns:a16="http://schemas.microsoft.com/office/drawing/2014/main" id="{7640BFDC-0317-0311-0651-0763E588B0AC}"/>
              </a:ext>
            </a:extLst>
          </p:cNvPr>
          <p:cNvSpPr txBox="1"/>
          <p:nvPr userDrawn="1"/>
        </p:nvSpPr>
        <p:spPr>
          <a:xfrm>
            <a:off x="3166333" y="22578"/>
            <a:ext cx="2819400" cy="338554"/>
          </a:xfrm>
          <a:prstGeom prst="rect">
            <a:avLst/>
          </a:prstGeom>
          <a:noFill/>
        </p:spPr>
        <p:txBody>
          <a:bodyPr wrap="square" rtlCol="0" anchor="ctr">
            <a:spAutoFit/>
          </a:bodyPr>
          <a:lstStyle/>
          <a:p>
            <a:pPr algn="ctr">
              <a:defRPr/>
            </a:pPr>
            <a:r>
              <a:rPr lang="en-US" sz="1600" b="1" dirty="0">
                <a:solidFill>
                  <a:schemeClr val="bg1">
                    <a:lumMod val="75000"/>
                  </a:schemeClr>
                </a:solidFill>
                <a:latin typeface="Calibri" panose="020F0502020204030204" pitchFamily="34" charset="0"/>
                <a:cs typeface="Calibri" panose="020F0502020204030204" pitchFamily="34" charset="0"/>
              </a:rPr>
              <a:t> </a:t>
            </a:r>
          </a:p>
        </p:txBody>
      </p:sp>
      <p:sp>
        <p:nvSpPr>
          <p:cNvPr id="5" name="TextBox 4">
            <a:extLst>
              <a:ext uri="{FF2B5EF4-FFF2-40B4-BE49-F238E27FC236}">
                <a16:creationId xmlns:a16="http://schemas.microsoft.com/office/drawing/2014/main" id="{37A06FE3-28D6-50ED-5765-5220B86F79C8}"/>
              </a:ext>
            </a:extLst>
          </p:cNvPr>
          <p:cNvSpPr txBox="1"/>
          <p:nvPr userDrawn="1"/>
        </p:nvSpPr>
        <p:spPr>
          <a:xfrm>
            <a:off x="3162300" y="5973016"/>
            <a:ext cx="2819400" cy="338554"/>
          </a:xfrm>
          <a:prstGeom prst="rect">
            <a:avLst/>
          </a:prstGeom>
          <a:noFill/>
        </p:spPr>
        <p:txBody>
          <a:bodyPr wrap="square" rtlCol="0" anchor="ctr">
            <a:spAutoFit/>
          </a:bodyPr>
          <a:lstStyle/>
          <a:p>
            <a:pPr algn="ctr">
              <a:defRPr/>
            </a:pPr>
            <a:r>
              <a:rPr lang="en-US" sz="1600" b="1" dirty="0">
                <a:solidFill>
                  <a:schemeClr val="bg1">
                    <a:lumMod val="75000"/>
                  </a:schemeClr>
                </a:solidFill>
                <a:latin typeface="Calibri" panose="020F0502020204030204" pitchFamily="34" charset="0"/>
                <a:cs typeface="Calibri" panose="020F0502020204030204" pitchFamily="34" charset="0"/>
              </a:rPr>
              <a:t> </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60" name="Shape 60"/>
          <p:cNvSpPr>
            <a:spLocks noGrp="1"/>
          </p:cNvSpPr>
          <p:nvPr>
            <p:ph type="title"/>
          </p:nvPr>
        </p:nvSpPr>
        <p:spPr>
          <a:prstGeom prst="rect">
            <a:avLst/>
          </a:prstGeom>
        </p:spPr>
        <p:txBody>
          <a:bodyPr/>
          <a:lstStyle/>
          <a:p>
            <a:r>
              <a:t>Title Text</a:t>
            </a:r>
          </a:p>
        </p:txBody>
      </p:sp>
      <p:sp>
        <p:nvSpPr>
          <p:cNvPr id="7" name="Rectangle 6">
            <a:extLst>
              <a:ext uri="{FF2B5EF4-FFF2-40B4-BE49-F238E27FC236}">
                <a16:creationId xmlns:a16="http://schemas.microsoft.com/office/drawing/2014/main" id="{E1595E61-D023-4384-9E71-295D20601B01}"/>
              </a:ext>
            </a:extLst>
          </p:cNvPr>
          <p:cNvSpPr/>
          <p:nvPr userDrawn="1"/>
        </p:nvSpPr>
        <p:spPr>
          <a:xfrm>
            <a:off x="152401" y="6479264"/>
            <a:ext cx="8848165" cy="353941"/>
          </a:xfrm>
          <a:prstGeom prst="rect">
            <a:avLst/>
          </a:prstGeom>
          <a:solidFill>
            <a:schemeClr val="accent1">
              <a:lumMod val="50000"/>
            </a:schemeClr>
          </a:solidFill>
          <a:ln w="25400" cap="flat">
            <a:solidFill>
              <a:schemeClr val="accent1">
                <a:lumMod val="50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sz="400" b="0" i="0" u="none" strike="noStrike" cap="none" spc="0" normalizeH="0" baseline="0">
              <a:ln>
                <a:noFill/>
              </a:ln>
              <a:solidFill>
                <a:schemeClr val="bg1"/>
              </a:solidFill>
              <a:effectLst/>
              <a:uFillTx/>
              <a:latin typeface="Lucida Calligraphy" panose="03010101010101010101" pitchFamily="66" charset="0"/>
              <a:ea typeface="+mj-ea"/>
              <a:cs typeface="+mj-cs"/>
              <a:sym typeface="Calibri"/>
            </a:endParaRPr>
          </a:p>
          <a:p>
            <a:pPr marL="0" marR="0" indent="0" algn="ctr" defTabSz="914400" rtl="0" fontAlgn="auto" latinLnBrk="0" hangingPunct="0">
              <a:lnSpc>
                <a:spcPct val="100000"/>
              </a:lnSpc>
              <a:spcBef>
                <a:spcPts val="0"/>
              </a:spcBef>
              <a:spcAft>
                <a:spcPts val="0"/>
              </a:spcAft>
              <a:buClrTx/>
              <a:buSzTx/>
              <a:buFontTx/>
              <a:buNone/>
              <a:tabLst/>
            </a:pPr>
            <a:r>
              <a:rPr kumimoji="0" lang="en-US" sz="900" b="0" i="0" u="none" strike="noStrike" cap="none" spc="0" normalizeH="0" baseline="0">
                <a:ln>
                  <a:noFill/>
                </a:ln>
                <a:solidFill>
                  <a:schemeClr val="bg1"/>
                </a:solidFill>
                <a:effectLst/>
                <a:uFillTx/>
                <a:latin typeface="Lucida Calligraphy" panose="03010101010101010101" pitchFamily="66" charset="0"/>
                <a:ea typeface="+mj-ea"/>
                <a:cs typeface="+mj-cs"/>
                <a:sym typeface="Calibri"/>
              </a:rPr>
              <a:t>Medical Readiness Starts Here</a:t>
            </a:r>
          </a:p>
          <a:p>
            <a:pPr marL="0" marR="0" indent="0" algn="ctr" defTabSz="914400" rtl="0" fontAlgn="auto" latinLnBrk="0" hangingPunct="0">
              <a:lnSpc>
                <a:spcPct val="100000"/>
              </a:lnSpc>
              <a:spcBef>
                <a:spcPts val="0"/>
              </a:spcBef>
              <a:spcAft>
                <a:spcPts val="0"/>
              </a:spcAft>
              <a:buClrTx/>
              <a:buSzTx/>
              <a:buFontTx/>
              <a:buNone/>
              <a:tabLst/>
            </a:pPr>
            <a:endParaRPr kumimoji="0" lang="en-US" sz="400" b="0" i="0" u="none" strike="noStrike" cap="none" spc="0" normalizeH="0" baseline="0">
              <a:ln>
                <a:noFill/>
              </a:ln>
              <a:solidFill>
                <a:schemeClr val="bg1"/>
              </a:solidFill>
              <a:effectLst/>
              <a:uFillTx/>
              <a:latin typeface="Lucida Calligraphy" panose="03010101010101010101" pitchFamily="66" charset="0"/>
              <a:ea typeface="+mj-ea"/>
              <a:cs typeface="+mj-cs"/>
              <a:sym typeface="Calibri"/>
            </a:endParaRPr>
          </a:p>
        </p:txBody>
      </p:sp>
      <p:cxnSp>
        <p:nvCxnSpPr>
          <p:cNvPr id="8" name="Straight Connector 7">
            <a:extLst>
              <a:ext uri="{FF2B5EF4-FFF2-40B4-BE49-F238E27FC236}">
                <a16:creationId xmlns:a16="http://schemas.microsoft.com/office/drawing/2014/main" id="{C8BEE68E-8AFD-4CF2-A8C6-DFA6E1066074}"/>
              </a:ext>
            </a:extLst>
          </p:cNvPr>
          <p:cNvCxnSpPr/>
          <p:nvPr userDrawn="1"/>
        </p:nvCxnSpPr>
        <p:spPr>
          <a:xfrm>
            <a:off x="774700" y="6596160"/>
            <a:ext cx="2743200" cy="0"/>
          </a:xfrm>
          <a:prstGeom prst="line">
            <a:avLst/>
          </a:prstGeom>
          <a:noFill/>
          <a:ln w="25400" cap="flat">
            <a:solidFill>
              <a:srgbClr val="C00000"/>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10" name="Straight Connector 9">
            <a:extLst>
              <a:ext uri="{FF2B5EF4-FFF2-40B4-BE49-F238E27FC236}">
                <a16:creationId xmlns:a16="http://schemas.microsoft.com/office/drawing/2014/main" id="{A486F5BD-4A34-4147-82FE-A18C576D11B7}"/>
              </a:ext>
            </a:extLst>
          </p:cNvPr>
          <p:cNvCxnSpPr/>
          <p:nvPr userDrawn="1"/>
        </p:nvCxnSpPr>
        <p:spPr>
          <a:xfrm>
            <a:off x="5624597" y="6596160"/>
            <a:ext cx="2560320" cy="0"/>
          </a:xfrm>
          <a:prstGeom prst="line">
            <a:avLst/>
          </a:prstGeom>
          <a:noFill/>
          <a:ln w="25400" cap="flat">
            <a:solidFill>
              <a:srgbClr val="C00000"/>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pic>
        <p:nvPicPr>
          <p:cNvPr id="2" name="Picture 1">
            <a:extLst>
              <a:ext uri="{FF2B5EF4-FFF2-40B4-BE49-F238E27FC236}">
                <a16:creationId xmlns:a16="http://schemas.microsoft.com/office/drawing/2014/main" id="{93370ED4-0248-700B-8F4A-3C4BCA104BA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75039" y="183357"/>
            <a:ext cx="568961" cy="1047837"/>
          </a:xfrm>
          <a:prstGeom prst="rect">
            <a:avLst/>
          </a:prstGeom>
        </p:spPr>
      </p:pic>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Blank">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9200A50-DBE8-4D1C-BB64-338207DC4B56}"/>
              </a:ext>
            </a:extLst>
          </p:cNvPr>
          <p:cNvSpPr/>
          <p:nvPr userDrawn="1"/>
        </p:nvSpPr>
        <p:spPr>
          <a:xfrm>
            <a:off x="152401" y="6479264"/>
            <a:ext cx="8848165" cy="353941"/>
          </a:xfrm>
          <a:prstGeom prst="rect">
            <a:avLst/>
          </a:prstGeom>
          <a:solidFill>
            <a:schemeClr val="accent1">
              <a:lumMod val="50000"/>
            </a:schemeClr>
          </a:solidFill>
          <a:ln w="25400" cap="flat">
            <a:solidFill>
              <a:schemeClr val="accent1">
                <a:lumMod val="50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sz="400" b="0" i="0" u="none" strike="noStrike" cap="none" spc="0" normalizeH="0" baseline="0">
              <a:ln>
                <a:noFill/>
              </a:ln>
              <a:solidFill>
                <a:schemeClr val="bg1"/>
              </a:solidFill>
              <a:effectLst/>
              <a:uFillTx/>
              <a:latin typeface="Lucida Calligraphy" panose="03010101010101010101" pitchFamily="66" charset="0"/>
              <a:ea typeface="+mj-ea"/>
              <a:cs typeface="+mj-cs"/>
              <a:sym typeface="Calibri"/>
            </a:endParaRPr>
          </a:p>
          <a:p>
            <a:pPr marL="0" marR="0" indent="0" algn="ctr" defTabSz="914400" rtl="0" fontAlgn="auto" latinLnBrk="0" hangingPunct="0">
              <a:lnSpc>
                <a:spcPct val="100000"/>
              </a:lnSpc>
              <a:spcBef>
                <a:spcPts val="0"/>
              </a:spcBef>
              <a:spcAft>
                <a:spcPts val="0"/>
              </a:spcAft>
              <a:buClrTx/>
              <a:buSzTx/>
              <a:buFontTx/>
              <a:buNone/>
              <a:tabLst/>
            </a:pPr>
            <a:r>
              <a:rPr kumimoji="0" lang="en-US" sz="900" b="0" i="0" u="none" strike="noStrike" cap="none" spc="0" normalizeH="0" baseline="0">
                <a:ln>
                  <a:noFill/>
                </a:ln>
                <a:solidFill>
                  <a:schemeClr val="bg1"/>
                </a:solidFill>
                <a:effectLst/>
                <a:uFillTx/>
                <a:latin typeface="Lucida Calligraphy" panose="03010101010101010101" pitchFamily="66" charset="0"/>
                <a:ea typeface="+mj-ea"/>
                <a:cs typeface="+mj-cs"/>
                <a:sym typeface="Calibri"/>
              </a:rPr>
              <a:t>Medical Readiness Starts Here</a:t>
            </a:r>
          </a:p>
          <a:p>
            <a:pPr marL="0" marR="0" indent="0" algn="ctr" defTabSz="914400" rtl="0" fontAlgn="auto" latinLnBrk="0" hangingPunct="0">
              <a:lnSpc>
                <a:spcPct val="100000"/>
              </a:lnSpc>
              <a:spcBef>
                <a:spcPts val="0"/>
              </a:spcBef>
              <a:spcAft>
                <a:spcPts val="0"/>
              </a:spcAft>
              <a:buClrTx/>
              <a:buSzTx/>
              <a:buFontTx/>
              <a:buNone/>
              <a:tabLst/>
            </a:pPr>
            <a:endParaRPr kumimoji="0" lang="en-US" sz="400" b="0" i="0" u="none" strike="noStrike" cap="none" spc="0" normalizeH="0" baseline="0">
              <a:ln>
                <a:noFill/>
              </a:ln>
              <a:solidFill>
                <a:schemeClr val="bg1"/>
              </a:solidFill>
              <a:effectLst/>
              <a:uFillTx/>
              <a:latin typeface="Lucida Calligraphy" panose="03010101010101010101" pitchFamily="66" charset="0"/>
              <a:ea typeface="+mj-ea"/>
              <a:cs typeface="+mj-cs"/>
              <a:sym typeface="Calibri"/>
            </a:endParaRPr>
          </a:p>
        </p:txBody>
      </p:sp>
      <p:cxnSp>
        <p:nvCxnSpPr>
          <p:cNvPr id="8" name="Straight Connector 7">
            <a:extLst>
              <a:ext uri="{FF2B5EF4-FFF2-40B4-BE49-F238E27FC236}">
                <a16:creationId xmlns:a16="http://schemas.microsoft.com/office/drawing/2014/main" id="{597EE673-4A4B-499D-B292-1DDF53CF0C18}"/>
              </a:ext>
            </a:extLst>
          </p:cNvPr>
          <p:cNvCxnSpPr/>
          <p:nvPr userDrawn="1"/>
        </p:nvCxnSpPr>
        <p:spPr>
          <a:xfrm>
            <a:off x="774700" y="6596160"/>
            <a:ext cx="2743200" cy="0"/>
          </a:xfrm>
          <a:prstGeom prst="line">
            <a:avLst/>
          </a:prstGeom>
          <a:noFill/>
          <a:ln w="25400" cap="flat">
            <a:solidFill>
              <a:srgbClr val="C00000"/>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10" name="Straight Connector 9">
            <a:extLst>
              <a:ext uri="{FF2B5EF4-FFF2-40B4-BE49-F238E27FC236}">
                <a16:creationId xmlns:a16="http://schemas.microsoft.com/office/drawing/2014/main" id="{023D3C9A-00E8-494C-B3F1-0D3BF68D2CB2}"/>
              </a:ext>
            </a:extLst>
          </p:cNvPr>
          <p:cNvCxnSpPr/>
          <p:nvPr userDrawn="1"/>
        </p:nvCxnSpPr>
        <p:spPr>
          <a:xfrm>
            <a:off x="5624597" y="6596160"/>
            <a:ext cx="2560320" cy="0"/>
          </a:xfrm>
          <a:prstGeom prst="line">
            <a:avLst/>
          </a:prstGeom>
          <a:noFill/>
          <a:ln w="25400" cap="flat">
            <a:solidFill>
              <a:srgbClr val="C00000"/>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pic>
        <p:nvPicPr>
          <p:cNvPr id="3" name="Picture 2" descr="Logo&#10;&#10;Description automatically generated">
            <a:extLst>
              <a:ext uri="{FF2B5EF4-FFF2-40B4-BE49-F238E27FC236}">
                <a16:creationId xmlns:a16="http://schemas.microsoft.com/office/drawing/2014/main" id="{6C4EB147-3A18-01F5-D524-333AAB75CBC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1" y="94424"/>
            <a:ext cx="1237826" cy="1237084"/>
          </a:xfrm>
          <a:prstGeom prst="rect">
            <a:avLst/>
          </a:prstGeom>
        </p:spPr>
      </p:pic>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B660A19C-E1FE-4EC1-86B8-49C5B95133B9}" type="datetimeFigureOut">
              <a:rPr lang="en-US" smtClean="0"/>
              <a:t>8/14/2025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4EE6FD-A6C8-4FEB-AD0F-EA539786D291}" type="slidenum">
              <a:rPr lang="en-US" smtClean="0"/>
              <a:t>‹#›</a:t>
            </a:fld>
            <a:endParaRPr lang="en-US"/>
          </a:p>
        </p:txBody>
      </p:sp>
    </p:spTree>
    <p:extLst>
      <p:ext uri="{BB962C8B-B14F-4D97-AF65-F5344CB8AC3E}">
        <p14:creationId xmlns:p14="http://schemas.microsoft.com/office/powerpoint/2010/main" val="655702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Shape 5"/>
          <p:cNvSpPr>
            <a:spLocks noGrp="1"/>
          </p:cNvSpPr>
          <p:nvPr>
            <p:ph type="title"/>
          </p:nvPr>
        </p:nvSpPr>
        <p:spPr>
          <a:xfrm>
            <a:off x="457200" y="274640"/>
            <a:ext cx="8229600" cy="1143001"/>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r>
              <a:t>Title Text</a:t>
            </a:r>
          </a:p>
        </p:txBody>
      </p:sp>
      <p:sp>
        <p:nvSpPr>
          <p:cNvPr id="6" name="Shape 6"/>
          <p:cNvSpPr>
            <a:spLocks noGrp="1"/>
          </p:cNvSpPr>
          <p:nvPr>
            <p:ph type="body" idx="1"/>
          </p:nvPr>
        </p:nvSpPr>
        <p:spPr>
          <a:xfrm>
            <a:off x="457200" y="1600200"/>
            <a:ext cx="8229600" cy="4525964"/>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9" name="Rectangle 8"/>
          <p:cNvSpPr/>
          <p:nvPr userDrawn="1"/>
        </p:nvSpPr>
        <p:spPr>
          <a:xfrm>
            <a:off x="152401" y="6479264"/>
            <a:ext cx="8848165" cy="353941"/>
          </a:xfrm>
          <a:prstGeom prst="rect">
            <a:avLst/>
          </a:prstGeom>
          <a:solidFill>
            <a:schemeClr val="accent1">
              <a:lumMod val="50000"/>
            </a:schemeClr>
          </a:solidFill>
          <a:ln w="25400" cap="flat">
            <a:solidFill>
              <a:schemeClr val="accent1">
                <a:lumMod val="50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sz="400" b="0" i="0" u="none" strike="noStrike" cap="none" spc="0" normalizeH="0" baseline="0">
              <a:ln>
                <a:noFill/>
              </a:ln>
              <a:solidFill>
                <a:schemeClr val="bg1"/>
              </a:solidFill>
              <a:effectLst/>
              <a:uFillTx/>
              <a:latin typeface="Lucida Calligraphy" panose="03010101010101010101" pitchFamily="66" charset="0"/>
              <a:ea typeface="+mj-ea"/>
              <a:cs typeface="+mj-cs"/>
              <a:sym typeface="Calibri"/>
            </a:endParaRPr>
          </a:p>
          <a:p>
            <a:pPr marL="0" marR="0" indent="0" algn="ctr" defTabSz="914400" rtl="0" fontAlgn="auto" latinLnBrk="0" hangingPunct="0">
              <a:lnSpc>
                <a:spcPct val="100000"/>
              </a:lnSpc>
              <a:spcBef>
                <a:spcPts val="0"/>
              </a:spcBef>
              <a:spcAft>
                <a:spcPts val="0"/>
              </a:spcAft>
              <a:buClrTx/>
              <a:buSzTx/>
              <a:buFontTx/>
              <a:buNone/>
              <a:tabLst/>
            </a:pPr>
            <a:r>
              <a:rPr kumimoji="0" lang="en-US" sz="900" b="0" i="0" u="none" strike="noStrike" cap="none" spc="0" normalizeH="0" baseline="0">
                <a:ln>
                  <a:noFill/>
                </a:ln>
                <a:solidFill>
                  <a:schemeClr val="bg1"/>
                </a:solidFill>
                <a:effectLst/>
                <a:uFillTx/>
                <a:latin typeface="Lucida Calligraphy" panose="03010101010101010101" pitchFamily="66" charset="0"/>
                <a:ea typeface="+mj-ea"/>
                <a:cs typeface="+mj-cs"/>
                <a:sym typeface="Calibri"/>
              </a:rPr>
              <a:t>Medical Readiness Starts Here</a:t>
            </a:r>
          </a:p>
          <a:p>
            <a:pPr marL="0" marR="0" indent="0" algn="ctr" defTabSz="914400" rtl="0" fontAlgn="auto" latinLnBrk="0" hangingPunct="0">
              <a:lnSpc>
                <a:spcPct val="100000"/>
              </a:lnSpc>
              <a:spcBef>
                <a:spcPts val="0"/>
              </a:spcBef>
              <a:spcAft>
                <a:spcPts val="0"/>
              </a:spcAft>
              <a:buClrTx/>
              <a:buSzTx/>
              <a:buFontTx/>
              <a:buNone/>
              <a:tabLst/>
            </a:pPr>
            <a:endParaRPr kumimoji="0" lang="en-US" sz="400" b="0" i="0" u="none" strike="noStrike" cap="none" spc="0" normalizeH="0" baseline="0">
              <a:ln>
                <a:noFill/>
              </a:ln>
              <a:solidFill>
                <a:schemeClr val="bg1"/>
              </a:solidFill>
              <a:effectLst/>
              <a:uFillTx/>
              <a:latin typeface="Lucida Calligraphy" panose="03010101010101010101" pitchFamily="66" charset="0"/>
              <a:ea typeface="+mj-ea"/>
              <a:cs typeface="+mj-cs"/>
              <a:sym typeface="Calibri"/>
            </a:endParaRPr>
          </a:p>
        </p:txBody>
      </p:sp>
      <p:cxnSp>
        <p:nvCxnSpPr>
          <p:cNvPr id="10" name="Straight Connector 9"/>
          <p:cNvCxnSpPr/>
          <p:nvPr userDrawn="1"/>
        </p:nvCxnSpPr>
        <p:spPr>
          <a:xfrm>
            <a:off x="774700" y="6596160"/>
            <a:ext cx="2743200" cy="0"/>
          </a:xfrm>
          <a:prstGeom prst="line">
            <a:avLst/>
          </a:prstGeom>
          <a:noFill/>
          <a:ln w="25400" cap="flat">
            <a:solidFill>
              <a:srgbClr val="C00000"/>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11" name="Straight Connector 10"/>
          <p:cNvCxnSpPr/>
          <p:nvPr userDrawn="1"/>
        </p:nvCxnSpPr>
        <p:spPr>
          <a:xfrm>
            <a:off x="5624597" y="6596160"/>
            <a:ext cx="2560320" cy="0"/>
          </a:xfrm>
          <a:prstGeom prst="line">
            <a:avLst/>
          </a:prstGeom>
          <a:noFill/>
          <a:ln w="25400" cap="flat">
            <a:solidFill>
              <a:srgbClr val="C00000"/>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pic>
        <p:nvPicPr>
          <p:cNvPr id="2" name="Picture 1">
            <a:extLst>
              <a:ext uri="{FF2B5EF4-FFF2-40B4-BE49-F238E27FC236}">
                <a16:creationId xmlns:a16="http://schemas.microsoft.com/office/drawing/2014/main" id="{C0E8758D-1647-A581-6E40-1158F9B54D59}"/>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p:blipFill>
        <p:spPr>
          <a:xfrm>
            <a:off x="117638" y="114232"/>
            <a:ext cx="1133544" cy="1132864"/>
          </a:xfrm>
          <a:prstGeom prst="rect">
            <a:avLst/>
          </a:prstGeom>
        </p:spPr>
      </p:pic>
      <p:pic>
        <p:nvPicPr>
          <p:cNvPr id="3" name="Picture 2">
            <a:extLst>
              <a:ext uri="{FF2B5EF4-FFF2-40B4-BE49-F238E27FC236}">
                <a16:creationId xmlns:a16="http://schemas.microsoft.com/office/drawing/2014/main" id="{67684070-BB71-3D56-6146-0315E8D60247}"/>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575039" y="183357"/>
            <a:ext cx="568961" cy="1047837"/>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54" r:id="rId2"/>
    <p:sldLayoutId id="2147483655" r:id="rId3"/>
    <p:sldLayoutId id="2147483662" r:id="rId4"/>
    <p:sldLayoutId id="2147483663" r:id="rId5"/>
  </p:sldLayoutIdLst>
  <p:transition spd="med"/>
  <p:hf hdr="0" ftr="0" dt="0"/>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9pPr>
    </p:bodyStyle>
    <p:otherStyle>
      <a:lvl1pPr marL="0" marR="0" indent="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1pPr>
      <a:lvl2pPr marL="0" marR="0" indent="4572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2pPr>
      <a:lvl3pPr marL="0" marR="0" indent="9144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3pPr>
      <a:lvl4pPr marL="0" marR="0" indent="13716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4pPr>
      <a:lvl5pPr marL="0" marR="0" indent="18288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5pPr>
      <a:lvl6pPr marL="0" marR="0" indent="22860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6pPr>
      <a:lvl7pPr marL="0" marR="0" indent="27432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7pPr>
      <a:lvl8pPr marL="0" marR="0" indent="32004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8pPr>
      <a:lvl9pPr marL="0" marR="0" indent="36576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Shape 5"/>
          <p:cNvSpPr>
            <a:spLocks noGrp="1"/>
          </p:cNvSpPr>
          <p:nvPr>
            <p:ph type="title"/>
          </p:nvPr>
        </p:nvSpPr>
        <p:spPr>
          <a:xfrm>
            <a:off x="457200" y="274640"/>
            <a:ext cx="8229600" cy="1143001"/>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r>
              <a:t>Title Text</a:t>
            </a:r>
          </a:p>
        </p:txBody>
      </p:sp>
      <p:sp>
        <p:nvSpPr>
          <p:cNvPr id="6" name="Shape 6"/>
          <p:cNvSpPr>
            <a:spLocks noGrp="1"/>
          </p:cNvSpPr>
          <p:nvPr>
            <p:ph type="body" idx="1"/>
          </p:nvPr>
        </p:nvSpPr>
        <p:spPr>
          <a:xfrm>
            <a:off x="457200" y="1600200"/>
            <a:ext cx="8229600" cy="4525964"/>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9" name="Rectangle 8"/>
          <p:cNvSpPr/>
          <p:nvPr userDrawn="1"/>
        </p:nvSpPr>
        <p:spPr>
          <a:xfrm>
            <a:off x="152401" y="6479264"/>
            <a:ext cx="8848165" cy="353941"/>
          </a:xfrm>
          <a:prstGeom prst="rect">
            <a:avLst/>
          </a:prstGeom>
          <a:solidFill>
            <a:schemeClr val="accent1">
              <a:lumMod val="50000"/>
            </a:schemeClr>
          </a:solidFill>
          <a:ln w="25400" cap="flat">
            <a:solidFill>
              <a:schemeClr val="accent1">
                <a:lumMod val="50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sz="400" b="0" i="0" u="none" strike="noStrike" cap="none" spc="0" normalizeH="0" baseline="0">
              <a:ln>
                <a:noFill/>
              </a:ln>
              <a:solidFill>
                <a:schemeClr val="bg1"/>
              </a:solidFill>
              <a:effectLst/>
              <a:uFillTx/>
              <a:latin typeface="Lucida Calligraphy" panose="03010101010101010101" pitchFamily="66" charset="0"/>
              <a:ea typeface="+mj-ea"/>
              <a:cs typeface="+mj-cs"/>
              <a:sym typeface="Calibri"/>
            </a:endParaRPr>
          </a:p>
          <a:p>
            <a:pPr marL="0" marR="0" indent="0" algn="ctr" defTabSz="914400" rtl="0" fontAlgn="auto" latinLnBrk="0" hangingPunct="0">
              <a:lnSpc>
                <a:spcPct val="100000"/>
              </a:lnSpc>
              <a:spcBef>
                <a:spcPts val="0"/>
              </a:spcBef>
              <a:spcAft>
                <a:spcPts val="0"/>
              </a:spcAft>
              <a:buClrTx/>
              <a:buSzTx/>
              <a:buFontTx/>
              <a:buNone/>
              <a:tabLst/>
            </a:pPr>
            <a:r>
              <a:rPr kumimoji="0" lang="en-US" sz="900" b="0" i="0" u="none" strike="noStrike" cap="none" spc="0" normalizeH="0" baseline="0">
                <a:ln>
                  <a:noFill/>
                </a:ln>
                <a:solidFill>
                  <a:schemeClr val="bg1"/>
                </a:solidFill>
                <a:effectLst/>
                <a:uFillTx/>
                <a:latin typeface="Lucida Calligraphy" panose="03010101010101010101" pitchFamily="66" charset="0"/>
                <a:ea typeface="+mj-ea"/>
                <a:cs typeface="+mj-cs"/>
                <a:sym typeface="Calibri"/>
              </a:rPr>
              <a:t>Medical Readiness Starts Here</a:t>
            </a:r>
          </a:p>
          <a:p>
            <a:pPr marL="0" marR="0" indent="0" algn="ctr" defTabSz="914400" rtl="0" fontAlgn="auto" latinLnBrk="0" hangingPunct="0">
              <a:lnSpc>
                <a:spcPct val="100000"/>
              </a:lnSpc>
              <a:spcBef>
                <a:spcPts val="0"/>
              </a:spcBef>
              <a:spcAft>
                <a:spcPts val="0"/>
              </a:spcAft>
              <a:buClrTx/>
              <a:buSzTx/>
              <a:buFontTx/>
              <a:buNone/>
              <a:tabLst/>
            </a:pPr>
            <a:endParaRPr kumimoji="0" lang="en-US" sz="400" b="0" i="0" u="none" strike="noStrike" cap="none" spc="0" normalizeH="0" baseline="0">
              <a:ln>
                <a:noFill/>
              </a:ln>
              <a:solidFill>
                <a:schemeClr val="bg1"/>
              </a:solidFill>
              <a:effectLst/>
              <a:uFillTx/>
              <a:latin typeface="Lucida Calligraphy" panose="03010101010101010101" pitchFamily="66" charset="0"/>
              <a:ea typeface="+mj-ea"/>
              <a:cs typeface="+mj-cs"/>
              <a:sym typeface="Calibri"/>
            </a:endParaRPr>
          </a:p>
        </p:txBody>
      </p:sp>
      <p:cxnSp>
        <p:nvCxnSpPr>
          <p:cNvPr id="10" name="Straight Connector 9"/>
          <p:cNvCxnSpPr/>
          <p:nvPr userDrawn="1"/>
        </p:nvCxnSpPr>
        <p:spPr>
          <a:xfrm>
            <a:off x="774700" y="6596160"/>
            <a:ext cx="2743200" cy="0"/>
          </a:xfrm>
          <a:prstGeom prst="line">
            <a:avLst/>
          </a:prstGeom>
          <a:noFill/>
          <a:ln w="25400" cap="flat">
            <a:solidFill>
              <a:srgbClr val="C00000"/>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11" name="Straight Connector 10"/>
          <p:cNvCxnSpPr/>
          <p:nvPr userDrawn="1"/>
        </p:nvCxnSpPr>
        <p:spPr>
          <a:xfrm>
            <a:off x="5624597" y="6596160"/>
            <a:ext cx="2560320" cy="0"/>
          </a:xfrm>
          <a:prstGeom prst="line">
            <a:avLst/>
          </a:prstGeom>
          <a:noFill/>
          <a:ln w="25400" cap="flat">
            <a:solidFill>
              <a:srgbClr val="C00000"/>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pic>
        <p:nvPicPr>
          <p:cNvPr id="3" name="Picture 2">
            <a:extLst>
              <a:ext uri="{FF2B5EF4-FFF2-40B4-BE49-F238E27FC236}">
                <a16:creationId xmlns:a16="http://schemas.microsoft.com/office/drawing/2014/main" id="{67684070-BB71-3D56-6146-0315E8D60247}"/>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575039" y="183357"/>
            <a:ext cx="568961" cy="1047837"/>
          </a:xfrm>
          <a:prstGeom prst="rect">
            <a:avLst/>
          </a:prstGeom>
        </p:spPr>
      </p:pic>
      <p:sp>
        <p:nvSpPr>
          <p:cNvPr id="7" name="TextBox 6">
            <a:extLst>
              <a:ext uri="{FF2B5EF4-FFF2-40B4-BE49-F238E27FC236}">
                <a16:creationId xmlns:a16="http://schemas.microsoft.com/office/drawing/2014/main" id="{64108832-87D5-AC02-24D8-F5C58DCC1608}"/>
              </a:ext>
            </a:extLst>
          </p:cNvPr>
          <p:cNvSpPr txBox="1"/>
          <p:nvPr userDrawn="1"/>
        </p:nvSpPr>
        <p:spPr>
          <a:xfrm>
            <a:off x="3162300" y="5973016"/>
            <a:ext cx="2819400" cy="338554"/>
          </a:xfrm>
          <a:prstGeom prst="rect">
            <a:avLst/>
          </a:prstGeom>
          <a:noFill/>
        </p:spPr>
        <p:txBody>
          <a:bodyPr wrap="square" rtlCol="0" anchor="ctr">
            <a:spAutoFit/>
          </a:bodyPr>
          <a:lstStyle/>
          <a:p>
            <a:pPr algn="ctr">
              <a:defRPr/>
            </a:pPr>
            <a:r>
              <a:rPr lang="en-US" sz="1600" b="1" dirty="0">
                <a:solidFill>
                  <a:schemeClr val="bg1">
                    <a:lumMod val="75000"/>
                  </a:schemeClr>
                </a:solidFill>
                <a:latin typeface="Calibri" panose="020F0502020204030204" pitchFamily="34" charset="0"/>
                <a:cs typeface="Calibri" panose="020F0502020204030204" pitchFamily="34" charset="0"/>
              </a:rPr>
              <a:t> </a:t>
            </a:r>
          </a:p>
        </p:txBody>
      </p:sp>
      <p:pic>
        <p:nvPicPr>
          <p:cNvPr id="12" name="Picture 11" descr="Logo&#10;&#10;Description automatically generated">
            <a:extLst>
              <a:ext uri="{FF2B5EF4-FFF2-40B4-BE49-F238E27FC236}">
                <a16:creationId xmlns:a16="http://schemas.microsoft.com/office/drawing/2014/main" id="{83E1B4E4-4E85-1761-7918-C50048F2D56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52401" y="94424"/>
            <a:ext cx="1237826" cy="1237084"/>
          </a:xfrm>
          <a:prstGeom prst="rect">
            <a:avLst/>
          </a:prstGeom>
        </p:spPr>
      </p:pic>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Lst>
  <p:transition spd="med"/>
  <p:hf hdr="0" ftr="0" dt="0"/>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9pPr>
    </p:bodyStyle>
    <p:otherStyle>
      <a:lvl1pPr marL="0" marR="0" indent="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1pPr>
      <a:lvl2pPr marL="0" marR="0" indent="4572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2pPr>
      <a:lvl3pPr marL="0" marR="0" indent="9144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3pPr>
      <a:lvl4pPr marL="0" marR="0" indent="13716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4pPr>
      <a:lvl5pPr marL="0" marR="0" indent="18288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5pPr>
      <a:lvl6pPr marL="0" marR="0" indent="22860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6pPr>
      <a:lvl7pPr marL="0" marR="0" indent="27432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7pPr>
      <a:lvl8pPr marL="0" marR="0" indent="32004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8pPr>
      <a:lvl9pPr marL="0" marR="0" indent="36576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43.jpeg"/></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hyperlink" Target="https://www.med.navy.mil/Navy-Medicine-Operational-Training-Command/"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51.jpeg"/><Relationship Id="rId13" Type="http://schemas.openxmlformats.org/officeDocument/2006/relationships/image" Target="../media/image56.jpeg"/><Relationship Id="rId18" Type="http://schemas.openxmlformats.org/officeDocument/2006/relationships/image" Target="../media/image61.jpeg"/><Relationship Id="rId3" Type="http://schemas.openxmlformats.org/officeDocument/2006/relationships/image" Target="../media/image46.jpeg"/><Relationship Id="rId7" Type="http://schemas.openxmlformats.org/officeDocument/2006/relationships/image" Target="../media/image50.png"/><Relationship Id="rId12" Type="http://schemas.openxmlformats.org/officeDocument/2006/relationships/image" Target="../media/image55.jpeg"/><Relationship Id="rId17" Type="http://schemas.openxmlformats.org/officeDocument/2006/relationships/image" Target="../media/image60.png"/><Relationship Id="rId2" Type="http://schemas.openxmlformats.org/officeDocument/2006/relationships/notesSlide" Target="../notesSlides/notesSlide16.xml"/><Relationship Id="rId16" Type="http://schemas.openxmlformats.org/officeDocument/2006/relationships/image" Target="../media/image59.jpeg"/><Relationship Id="rId1" Type="http://schemas.openxmlformats.org/officeDocument/2006/relationships/slideLayout" Target="../slideLayouts/slideLayout6.xml"/><Relationship Id="rId6" Type="http://schemas.openxmlformats.org/officeDocument/2006/relationships/image" Target="../media/image49.jpeg"/><Relationship Id="rId11" Type="http://schemas.openxmlformats.org/officeDocument/2006/relationships/image" Target="../media/image54.png"/><Relationship Id="rId5" Type="http://schemas.openxmlformats.org/officeDocument/2006/relationships/image" Target="../media/image48.jpeg"/><Relationship Id="rId15" Type="http://schemas.openxmlformats.org/officeDocument/2006/relationships/image" Target="../media/image58.jpe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 Id="rId14" Type="http://schemas.openxmlformats.org/officeDocument/2006/relationships/image" Target="../media/image57.png"/></Relationships>
</file>

<file path=ppt/slides/_rels/slide21.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gif"/></Relationships>
</file>

<file path=ppt/slides/_rels/slide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
          </p:nvPr>
        </p:nvSpPr>
        <p:spPr>
          <a:xfrm>
            <a:off x="93643" y="4642842"/>
            <a:ext cx="8956713" cy="1124523"/>
          </a:xfrm>
        </p:spPr>
        <p:txBody>
          <a:bodyPr lIns="45719" tIns="45720" rIns="45719" bIns="45720" anchor="b">
            <a:normAutofit fontScale="85000" lnSpcReduction="20000"/>
          </a:bodyPr>
          <a:lstStyle/>
          <a:p>
            <a:pPr algn="ctr"/>
            <a:endParaRPr lang="en-US" sz="4400" b="1" dirty="0">
              <a:solidFill>
                <a:srgbClr val="002060"/>
              </a:solidFill>
            </a:endParaRPr>
          </a:p>
          <a:p>
            <a:pPr algn="ctr"/>
            <a:r>
              <a:rPr lang="en-US" sz="4400" b="1" dirty="0">
                <a:solidFill>
                  <a:srgbClr val="002060"/>
                </a:solidFill>
              </a:rPr>
              <a:t>Command Brief</a:t>
            </a:r>
          </a:p>
          <a:p>
            <a:pPr algn="ctr"/>
            <a:endParaRPr lang="en-US" sz="2800" b="1" dirty="0">
              <a:solidFill>
                <a:srgbClr val="002060"/>
              </a:solidFill>
            </a:endParaRPr>
          </a:p>
        </p:txBody>
      </p:sp>
      <p:pic>
        <p:nvPicPr>
          <p:cNvPr id="4" name="Picture 3">
            <a:extLst>
              <a:ext uri="{FF2B5EF4-FFF2-40B4-BE49-F238E27FC236}">
                <a16:creationId xmlns:a16="http://schemas.microsoft.com/office/drawing/2014/main" id="{11ED4A71-B6E6-44C4-4D99-57FF0244F2DB}"/>
              </a:ext>
            </a:extLst>
          </p:cNvPr>
          <p:cNvPicPr>
            <a:picLocks noChangeAspect="1"/>
          </p:cNvPicPr>
          <p:nvPr/>
        </p:nvPicPr>
        <p:blipFill>
          <a:blip r:embed="rId3"/>
          <a:stretch>
            <a:fillRect/>
          </a:stretch>
        </p:blipFill>
        <p:spPr>
          <a:xfrm>
            <a:off x="0" y="1641927"/>
            <a:ext cx="9144000" cy="2453268"/>
          </a:xfrm>
          <a:prstGeom prst="rect">
            <a:avLst/>
          </a:prstGeom>
        </p:spPr>
      </p:pic>
    </p:spTree>
    <p:extLst>
      <p:ext uri="{BB962C8B-B14F-4D97-AF65-F5344CB8AC3E}">
        <p14:creationId xmlns:p14="http://schemas.microsoft.com/office/powerpoint/2010/main" val="2127763362"/>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 name="Shape 404"/>
          <p:cNvSpPr/>
          <p:nvPr/>
        </p:nvSpPr>
        <p:spPr>
          <a:xfrm>
            <a:off x="228600" y="1909497"/>
            <a:ext cx="8583930" cy="1200329"/>
          </a:xfrm>
          <a:prstGeom prst="rect">
            <a:avLst/>
          </a:prstGeom>
          <a:ln w="12700">
            <a:miter lim="400000"/>
          </a:ln>
          <a:extLst>
            <a:ext uri="{C572A759-6A51-4108-AA02-DFA0A04FC94B}">
              <ma14:wrappingTextBoxFlag xmlns="" xmlns:ma14="http://schemas.microsoft.com/office/mac/drawingml/2011/main" val="1"/>
            </a:ext>
          </a:extLst>
        </p:spPr>
        <p:txBody>
          <a:bodyPr wrap="square" lIns="45719" tIns="45720" rIns="45719" bIns="45720" anchor="t">
            <a:spAutoFit/>
          </a:bodyPr>
          <a:lstStyle/>
          <a:p>
            <a:pPr>
              <a:defRPr b="1"/>
            </a:pPr>
            <a:r>
              <a:rPr lang="en-US" b="1" dirty="0">
                <a:latin typeface="Calibri"/>
                <a:cs typeface="Calibri"/>
              </a:rPr>
              <a:t>Mission</a:t>
            </a:r>
            <a:r>
              <a:rPr dirty="0">
                <a:latin typeface="Calibri"/>
                <a:cs typeface="Calibri"/>
              </a:rPr>
              <a:t>:</a:t>
            </a:r>
            <a:r>
              <a:rPr lang="en-US" dirty="0">
                <a:latin typeface="Calibri"/>
                <a:cs typeface="Calibri"/>
              </a:rPr>
              <a:t> </a:t>
            </a:r>
            <a:r>
              <a:rPr b="0" dirty="0">
                <a:latin typeface="Calibri"/>
                <a:cs typeface="Calibri"/>
              </a:rPr>
              <a:t> The Mitchell Center provides annual clinical evaluations and follow</a:t>
            </a:r>
            <a:r>
              <a:rPr lang="en-US" b="0" dirty="0">
                <a:latin typeface="Calibri"/>
                <a:cs typeface="Calibri"/>
              </a:rPr>
              <a:t>-</a:t>
            </a:r>
            <a:r>
              <a:rPr b="0" dirty="0">
                <a:latin typeface="Calibri"/>
                <a:cs typeface="Calibri"/>
              </a:rPr>
              <a:t>up studies of RPOWs from Vietnam, Desert Storm</a:t>
            </a:r>
            <a:r>
              <a:rPr lang="en-US" b="0" dirty="0">
                <a:latin typeface="Calibri"/>
                <a:cs typeface="Calibri"/>
              </a:rPr>
              <a:t>,</a:t>
            </a:r>
            <a:r>
              <a:rPr b="0" dirty="0">
                <a:latin typeface="Calibri"/>
                <a:cs typeface="Calibri"/>
              </a:rPr>
              <a:t> and </a:t>
            </a:r>
            <a:r>
              <a:rPr lang="en-US" b="0" dirty="0">
                <a:latin typeface="Calibri"/>
                <a:cs typeface="Calibri"/>
              </a:rPr>
              <a:t>Operation Iraqi Freedom</a:t>
            </a:r>
            <a:r>
              <a:rPr lang="en-US" dirty="0">
                <a:latin typeface="Calibri"/>
                <a:cs typeface="Calibri"/>
              </a:rPr>
              <a:t> </a:t>
            </a:r>
            <a:r>
              <a:rPr b="0" dirty="0">
                <a:latin typeface="Calibri"/>
                <a:cs typeface="Calibri"/>
              </a:rPr>
              <a:t>to evaluate the mental and physical effects of captivity and delineate the predictors of repatriate resilience.</a:t>
            </a:r>
            <a:endParaRPr lang="en-US" b="0" dirty="0">
              <a:latin typeface="Calibri"/>
              <a:cs typeface="Calibri"/>
            </a:endParaRPr>
          </a:p>
          <a:p>
            <a:pPr>
              <a:defRPr b="1"/>
            </a:pPr>
            <a:endParaRPr dirty="0">
              <a:latin typeface="Calibri"/>
              <a:cs typeface="Calibri"/>
            </a:endParaRPr>
          </a:p>
        </p:txBody>
      </p:sp>
      <p:pic>
        <p:nvPicPr>
          <p:cNvPr id="406" name="image18.jpg" descr="REMC Logo 03bF.jpg"/>
          <p:cNvPicPr>
            <a:picLocks noChangeAspect="1"/>
          </p:cNvPicPr>
          <p:nvPr/>
        </p:nvPicPr>
        <p:blipFill>
          <a:blip r:embed="rId2"/>
          <a:stretch>
            <a:fillRect/>
          </a:stretch>
        </p:blipFill>
        <p:spPr>
          <a:xfrm>
            <a:off x="8213381" y="2768039"/>
            <a:ext cx="746632" cy="966731"/>
          </a:xfrm>
          <a:prstGeom prst="rect">
            <a:avLst/>
          </a:prstGeom>
          <a:ln w="12700">
            <a:miter lim="400000"/>
          </a:ln>
        </p:spPr>
      </p:pic>
      <p:sp>
        <p:nvSpPr>
          <p:cNvPr id="407" name="Shape 407"/>
          <p:cNvSpPr>
            <a:spLocks noGrp="1"/>
          </p:cNvSpPr>
          <p:nvPr>
            <p:ph type="title"/>
          </p:nvPr>
        </p:nvSpPr>
        <p:spPr>
          <a:xfrm>
            <a:off x="924595" y="272082"/>
            <a:ext cx="7913814" cy="1154049"/>
          </a:xfrm>
          <a:prstGeom prst="rect">
            <a:avLst/>
          </a:prstGeom>
        </p:spPr>
        <p:txBody>
          <a:bodyPr lIns="45719" tIns="45720" rIns="45719" bIns="45720" anchor="t">
            <a:noAutofit/>
          </a:bodyPr>
          <a:lstStyle>
            <a:lvl1pPr defTabSz="868680">
              <a:defRPr sz="3040"/>
            </a:lvl1pPr>
          </a:lstStyle>
          <a:p>
            <a:r>
              <a:rPr lang="en-US" sz="3200" b="1" dirty="0">
                <a:latin typeface="Calibri"/>
                <a:cs typeface="Arial"/>
              </a:rPr>
              <a:t>R</a:t>
            </a:r>
            <a:r>
              <a:rPr sz="3200" b="1" dirty="0">
                <a:latin typeface="Calibri"/>
                <a:cs typeface="Arial"/>
              </a:rPr>
              <a:t>obert E. Mitchell Center (REMC) for Repatriated Prisoner of War</a:t>
            </a:r>
            <a:r>
              <a:rPr lang="en-US" sz="3200" b="1" dirty="0">
                <a:latin typeface="Calibri"/>
                <a:cs typeface="Arial"/>
              </a:rPr>
              <a:t> </a:t>
            </a:r>
            <a:br>
              <a:rPr lang="en-US" sz="3200" b="1" dirty="0">
                <a:latin typeface="Calibri"/>
                <a:cs typeface="Arial"/>
              </a:rPr>
            </a:br>
            <a:r>
              <a:rPr sz="3200" b="1" dirty="0">
                <a:latin typeface="Calibri"/>
                <a:cs typeface="Arial"/>
              </a:rPr>
              <a:t>(RPOW) Studies</a:t>
            </a:r>
            <a:r>
              <a:rPr lang="en-US" sz="3200" dirty="0">
                <a:latin typeface="Arial"/>
                <a:cs typeface="Arial"/>
              </a:rPr>
              <a:t> </a:t>
            </a:r>
            <a:endParaRPr sz="3200" dirty="0">
              <a:latin typeface="Arial" panose="020B0604020202020204" pitchFamily="34" charset="0"/>
              <a:cs typeface="Arial" panose="020B0604020202020204" pitchFamily="34" charset="0"/>
            </a:endParaRPr>
          </a:p>
        </p:txBody>
      </p:sp>
      <p:sp>
        <p:nvSpPr>
          <p:cNvPr id="409" name="Shape 409"/>
          <p:cNvSpPr/>
          <p:nvPr/>
        </p:nvSpPr>
        <p:spPr>
          <a:xfrm>
            <a:off x="228600" y="3910808"/>
            <a:ext cx="8583930" cy="0"/>
          </a:xfrm>
          <a:prstGeom prst="line">
            <a:avLst/>
          </a:prstGeom>
          <a:ln w="38100">
            <a:solidFill>
              <a:srgbClr val="4A7EBB"/>
            </a:solidFill>
          </a:ln>
          <a:effectLst>
            <a:outerShdw blurRad="50800" dist="38100" dir="2700000" rotWithShape="0">
              <a:srgbClr val="000000">
                <a:alpha val="40000"/>
              </a:srgbClr>
            </a:outerShdw>
          </a:effectLst>
        </p:spPr>
        <p:txBody>
          <a:bodyPr lIns="45719" rIns="45719"/>
          <a:lstStyle/>
          <a:p>
            <a:endParaRPr/>
          </a:p>
        </p:txBody>
      </p:sp>
      <p:sp>
        <p:nvSpPr>
          <p:cNvPr id="2" name="TextBox 1"/>
          <p:cNvSpPr txBox="1"/>
          <p:nvPr/>
        </p:nvSpPr>
        <p:spPr>
          <a:xfrm>
            <a:off x="253180" y="3948704"/>
            <a:ext cx="8706833" cy="23083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342900" indent="-342900">
              <a:buAutoNum type="arabicPeriod"/>
            </a:pPr>
            <a:r>
              <a:rPr lang="en-US" sz="1600" dirty="0">
                <a:latin typeface="Calibri"/>
                <a:cs typeface="Calibri"/>
              </a:rPr>
              <a:t>Performs over 200 RPOW evaluations annually. RPOWS from all services, including State Department eligible. </a:t>
            </a:r>
          </a:p>
          <a:p>
            <a:pPr marL="342900" indent="-342900">
              <a:buAutoNum type="arabicPeriod"/>
            </a:pPr>
            <a:r>
              <a:rPr lang="en-US" sz="1600" dirty="0">
                <a:latin typeface="Calibri"/>
                <a:ea typeface="+mj-lt"/>
                <a:cs typeface="Calibri"/>
              </a:rPr>
              <a:t>Congressional funding provided in 1995 to establish REMC as a RPOW research center, the program of which is executed per DoDI 3002.03.  </a:t>
            </a:r>
          </a:p>
          <a:p>
            <a:pPr marL="342900" indent="-342900">
              <a:buAutoNum type="arabicPeriod"/>
            </a:pPr>
            <a:r>
              <a:rPr lang="en-US" sz="1600" dirty="0">
                <a:latin typeface="Calibri"/>
                <a:ea typeface="+mj-lt"/>
                <a:cs typeface="Calibri"/>
              </a:rPr>
              <a:t>Singularly holds all longitudinal data, starting in 1973, for tri-service RPOW physical and psychological evaluations (52 years). </a:t>
            </a:r>
            <a:endParaRPr lang="en-US" sz="1600" dirty="0">
              <a:latin typeface="Calibri"/>
              <a:cs typeface="Calibri"/>
            </a:endParaRPr>
          </a:p>
          <a:p>
            <a:pPr marL="342900" indent="-342900">
              <a:buAutoNum type="arabicPeriod"/>
            </a:pPr>
            <a:r>
              <a:rPr lang="en-US" sz="1600" dirty="0">
                <a:latin typeface="Calibri"/>
                <a:ea typeface="+mj-lt"/>
                <a:cs typeface="Calibri"/>
              </a:rPr>
              <a:t>Funding required for digitization of medical and archival data to ensure policy compliance (OMB, M-19-21, Transition to Electronic Record) and development of database for robust research efforts.   </a:t>
            </a:r>
            <a:endParaRPr lang="en-US" sz="1600" dirty="0">
              <a:latin typeface="Calibri"/>
              <a:cs typeface="Calibri"/>
            </a:endParaRPr>
          </a:p>
          <a:p>
            <a:pPr marL="342900" indent="-342900">
              <a:buAutoNum type="arabicPeriod"/>
            </a:pPr>
            <a:endParaRPr lang="en-US" sz="1600" dirty="0">
              <a:latin typeface="Calibri"/>
              <a:cs typeface="Calibri"/>
            </a:endParaRPr>
          </a:p>
        </p:txBody>
      </p:sp>
      <p:sp>
        <p:nvSpPr>
          <p:cNvPr id="3" name="TextBox 2"/>
          <p:cNvSpPr txBox="1"/>
          <p:nvPr/>
        </p:nvSpPr>
        <p:spPr>
          <a:xfrm>
            <a:off x="228600" y="3386825"/>
            <a:ext cx="858393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kumimoji="0" lang="en-US" b="1" i="0" u="none" strike="noStrike" cap="none" spc="0" normalizeH="0" baseline="0" dirty="0">
                <a:ln>
                  <a:noFill/>
                </a:ln>
                <a:solidFill>
                  <a:srgbClr val="000000"/>
                </a:solidFill>
                <a:effectLst/>
                <a:uFillTx/>
                <a:latin typeface="Calibri"/>
                <a:cs typeface="Calibri"/>
                <a:sym typeface="Calibri"/>
              </a:rPr>
              <a:t>Location:</a:t>
            </a:r>
            <a:r>
              <a:rPr lang="en-US" b="1" dirty="0">
                <a:latin typeface="Calibri"/>
                <a:cs typeface="Calibri"/>
              </a:rPr>
              <a:t>  </a:t>
            </a:r>
            <a:r>
              <a:rPr lang="en-US" dirty="0">
                <a:latin typeface="Calibri"/>
                <a:cs typeface="Calibri"/>
              </a:rPr>
              <a:t>Pensacola</a:t>
            </a:r>
            <a:r>
              <a:rPr kumimoji="0" lang="en-US" b="0" i="0" u="none" strike="noStrike" cap="none" spc="0" normalizeH="0" baseline="0" dirty="0">
                <a:ln>
                  <a:noFill/>
                </a:ln>
                <a:solidFill>
                  <a:srgbClr val="000000"/>
                </a:solidFill>
                <a:effectLst/>
                <a:uFillTx/>
                <a:latin typeface="Calibri"/>
                <a:cs typeface="Calibri"/>
                <a:sym typeface="Calibri"/>
              </a:rPr>
              <a:t>,</a:t>
            </a:r>
            <a:r>
              <a:rPr kumimoji="0" lang="en-US" b="0" i="0" u="none" strike="noStrike" cap="none" spc="0" normalizeH="0" dirty="0">
                <a:ln>
                  <a:noFill/>
                </a:ln>
                <a:solidFill>
                  <a:srgbClr val="000000"/>
                </a:solidFill>
                <a:effectLst/>
                <a:uFillTx/>
                <a:latin typeface="Calibri"/>
                <a:cs typeface="Calibri"/>
                <a:sym typeface="Calibri"/>
              </a:rPr>
              <a:t> FL</a:t>
            </a:r>
            <a:r>
              <a:rPr lang="en-US" dirty="0">
                <a:latin typeface="Calibri"/>
                <a:cs typeface="Calibri"/>
              </a:rPr>
              <a:t> (NAMI)</a:t>
            </a:r>
            <a:endParaRPr kumimoji="0" lang="en-US" b="0" i="0" u="none" strike="noStrike" cap="none" spc="0" normalizeH="0" baseline="0" dirty="0">
              <a:ln>
                <a:noFill/>
              </a:ln>
              <a:solidFill>
                <a:srgbClr val="000000"/>
              </a:solidFill>
              <a:effectLst/>
              <a:uFillTx/>
              <a:latin typeface="Calibri"/>
              <a:cs typeface="Calibri"/>
              <a:sym typeface="Calibri"/>
            </a:endParaRPr>
          </a:p>
        </p:txBody>
      </p:sp>
    </p:spTree>
    <p:extLst>
      <p:ext uri="{BB962C8B-B14F-4D97-AF65-F5344CB8AC3E}">
        <p14:creationId xmlns:p14="http://schemas.microsoft.com/office/powerpoint/2010/main" val="2805382873"/>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Shape 354"/>
          <p:cNvSpPr/>
          <p:nvPr/>
        </p:nvSpPr>
        <p:spPr>
          <a:xfrm>
            <a:off x="1316634" y="274293"/>
            <a:ext cx="7240770" cy="584775"/>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lgn="ctr">
              <a:defRPr sz="3200"/>
            </a:lvl1pPr>
          </a:lstStyle>
          <a:p>
            <a:r>
              <a:rPr b="1">
                <a:latin typeface="Calibri"/>
                <a:cs typeface="Calibri"/>
              </a:rPr>
              <a:t>Naval Aerospace Medical Institute (NAMI)</a:t>
            </a:r>
          </a:p>
        </p:txBody>
      </p:sp>
      <p:sp>
        <p:nvSpPr>
          <p:cNvPr id="355" name="Shape 355"/>
          <p:cNvSpPr/>
          <p:nvPr/>
        </p:nvSpPr>
        <p:spPr>
          <a:xfrm flipH="1">
            <a:off x="4436807" y="894562"/>
            <a:ext cx="10917" cy="5253812"/>
          </a:xfrm>
          <a:prstGeom prst="line">
            <a:avLst/>
          </a:prstGeom>
          <a:ln w="28575">
            <a:solidFill>
              <a:srgbClr val="4A7EBB"/>
            </a:solidFill>
          </a:ln>
          <a:effectLst>
            <a:outerShdw blurRad="50800" dist="38100" dir="2700000" rotWithShape="0">
              <a:srgbClr val="000000">
                <a:alpha val="40000"/>
              </a:srgbClr>
            </a:outerShdw>
          </a:effectLst>
        </p:spPr>
        <p:txBody>
          <a:bodyPr lIns="45719" rIns="45719"/>
          <a:lstStyle/>
          <a:p>
            <a:endParaRPr/>
          </a:p>
        </p:txBody>
      </p:sp>
      <p:sp>
        <p:nvSpPr>
          <p:cNvPr id="356" name="Shape 356"/>
          <p:cNvSpPr/>
          <p:nvPr/>
        </p:nvSpPr>
        <p:spPr>
          <a:xfrm>
            <a:off x="768826" y="3484756"/>
            <a:ext cx="7620000" cy="0"/>
          </a:xfrm>
          <a:prstGeom prst="line">
            <a:avLst/>
          </a:prstGeom>
          <a:ln w="38100">
            <a:solidFill>
              <a:srgbClr val="4A7EBB"/>
            </a:solidFill>
          </a:ln>
          <a:effectLst>
            <a:outerShdw blurRad="50800" dist="38100" dir="2700000" rotWithShape="0">
              <a:srgbClr val="000000">
                <a:alpha val="40000"/>
              </a:srgbClr>
            </a:outerShdw>
          </a:effectLst>
        </p:spPr>
        <p:txBody>
          <a:bodyPr lIns="45719" rIns="45719"/>
          <a:lstStyle/>
          <a:p>
            <a:endParaRPr/>
          </a:p>
        </p:txBody>
      </p:sp>
      <p:sp>
        <p:nvSpPr>
          <p:cNvPr id="2" name="Rectangle 1"/>
          <p:cNvSpPr/>
          <p:nvPr/>
        </p:nvSpPr>
        <p:spPr>
          <a:xfrm>
            <a:off x="4447724" y="3505642"/>
            <a:ext cx="4572000" cy="615553"/>
          </a:xfrm>
          <a:prstGeom prst="rect">
            <a:avLst/>
          </a:prstGeom>
        </p:spPr>
        <p:txBody>
          <a:bodyPr lIns="91440" tIns="45720" rIns="91440" bIns="45720" anchor="t">
            <a:spAutoFit/>
          </a:bodyPr>
          <a:lstStyle/>
          <a:p>
            <a:r>
              <a:rPr lang="en-US" b="1" dirty="0">
                <a:latin typeface="Calibri"/>
                <a:cs typeface="Calibri"/>
              </a:rPr>
              <a:t>Authorized Manning: 114  Onboard: 99</a:t>
            </a:r>
          </a:p>
          <a:p>
            <a:r>
              <a:rPr lang="en-US" sz="1600" dirty="0">
                <a:latin typeface="Calibri"/>
                <a:cs typeface="Calibri"/>
              </a:rPr>
              <a:t>Includes Ft </a:t>
            </a:r>
            <a:r>
              <a:rPr lang="en-US" sz="1600" dirty="0" err="1">
                <a:latin typeface="Calibri"/>
                <a:cs typeface="Calibri"/>
              </a:rPr>
              <a:t>Novosel</a:t>
            </a:r>
            <a:r>
              <a:rPr lang="en-US" sz="1600" dirty="0">
                <a:latin typeface="Calibri"/>
                <a:cs typeface="Calibri"/>
              </a:rPr>
              <a:t> (JECC) </a:t>
            </a:r>
          </a:p>
        </p:txBody>
      </p:sp>
      <p:sp>
        <p:nvSpPr>
          <p:cNvPr id="10" name="Shape 363"/>
          <p:cNvSpPr/>
          <p:nvPr/>
        </p:nvSpPr>
        <p:spPr>
          <a:xfrm>
            <a:off x="4589743" y="1111740"/>
            <a:ext cx="4480366" cy="1138773"/>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defRPr b="1" u="sng"/>
            </a:pPr>
            <a:r>
              <a:rPr lang="en-US" dirty="0">
                <a:latin typeface="Calibri"/>
                <a:cs typeface="Calibri"/>
              </a:rPr>
              <a:t>Enlisted </a:t>
            </a:r>
            <a:r>
              <a:rPr dirty="0">
                <a:latin typeface="Calibri"/>
                <a:cs typeface="Calibri"/>
              </a:rPr>
              <a:t>Courses of Instruction:</a:t>
            </a:r>
          </a:p>
          <a:p>
            <a:pPr>
              <a:buSzPct val="100000"/>
              <a:buAutoNum type="arabicPeriod"/>
            </a:pPr>
            <a:r>
              <a:rPr dirty="0">
                <a:latin typeface="Calibri"/>
                <a:cs typeface="Calibri"/>
              </a:rPr>
              <a:t>  </a:t>
            </a:r>
            <a:r>
              <a:rPr lang="en-US" sz="1600" dirty="0">
                <a:latin typeface="Calibri"/>
                <a:cs typeface="Calibri"/>
              </a:rPr>
              <a:t>SAR Medical Tech/L00A</a:t>
            </a:r>
            <a:endParaRPr sz="1600" dirty="0">
              <a:latin typeface="Calibri"/>
              <a:cs typeface="Calibri"/>
            </a:endParaRPr>
          </a:p>
          <a:p>
            <a:pPr>
              <a:buSzPct val="100000"/>
              <a:buAutoNum type="arabicPeriod"/>
            </a:pPr>
            <a:r>
              <a:rPr sz="1600" dirty="0">
                <a:latin typeface="Calibri"/>
                <a:cs typeface="Calibri"/>
              </a:rPr>
              <a:t>  </a:t>
            </a:r>
            <a:r>
              <a:rPr lang="en-US" sz="1600" dirty="0">
                <a:latin typeface="Calibri"/>
                <a:cs typeface="Calibri"/>
              </a:rPr>
              <a:t>Aerospace Medicine Technician/L04A</a:t>
            </a:r>
          </a:p>
          <a:p>
            <a:pPr>
              <a:buSzPct val="100000"/>
              <a:buAutoNum type="arabicPeriod"/>
            </a:pPr>
            <a:r>
              <a:rPr lang="en-US" sz="1600" dirty="0">
                <a:latin typeface="Calibri"/>
                <a:cs typeface="Calibri"/>
              </a:rPr>
              <a:t>  Aerospace Physiology Technician/L07A</a:t>
            </a:r>
          </a:p>
        </p:txBody>
      </p:sp>
      <p:pic>
        <p:nvPicPr>
          <p:cNvPr id="4" name="Picture 3"/>
          <p:cNvPicPr>
            <a:picLocks noChangeAspect="1"/>
          </p:cNvPicPr>
          <p:nvPr/>
        </p:nvPicPr>
        <p:blipFill>
          <a:blip r:embed="rId3"/>
          <a:stretch>
            <a:fillRect/>
          </a:stretch>
        </p:blipFill>
        <p:spPr>
          <a:xfrm>
            <a:off x="1358487" y="1107350"/>
            <a:ext cx="1999186" cy="2011680"/>
          </a:xfrm>
          <a:prstGeom prst="rect">
            <a:avLst/>
          </a:prstGeom>
        </p:spPr>
      </p:pic>
      <p:sp>
        <p:nvSpPr>
          <p:cNvPr id="3" name="TextBox 2">
            <a:extLst>
              <a:ext uri="{FF2B5EF4-FFF2-40B4-BE49-F238E27FC236}">
                <a16:creationId xmlns:a16="http://schemas.microsoft.com/office/drawing/2014/main" id="{1CCAB140-45E6-73AD-1C5C-B4E65C443991}"/>
              </a:ext>
            </a:extLst>
          </p:cNvPr>
          <p:cNvSpPr txBox="1"/>
          <p:nvPr/>
        </p:nvSpPr>
        <p:spPr>
          <a:xfrm>
            <a:off x="124277" y="3530704"/>
            <a:ext cx="4332048" cy="24622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1" i="0" u="sng" strike="noStrike" cap="none" spc="0" normalizeH="0" baseline="0" dirty="0">
                <a:ln>
                  <a:noFill/>
                </a:ln>
                <a:solidFill>
                  <a:srgbClr val="000000"/>
                </a:solidFill>
                <a:effectLst/>
                <a:uFillTx/>
                <a:latin typeface="Calibri"/>
                <a:cs typeface="Arial"/>
                <a:sym typeface="Calibri"/>
              </a:rPr>
              <a:t>Officer Courses of Instruction</a:t>
            </a:r>
            <a:r>
              <a:rPr kumimoji="0" lang="en-US" sz="1400" b="0" i="0" u="none" strike="noStrike" cap="none" spc="0" normalizeH="0" baseline="0" dirty="0">
                <a:ln>
                  <a:noFill/>
                </a:ln>
                <a:solidFill>
                  <a:srgbClr val="000000"/>
                </a:solidFill>
                <a:effectLst/>
                <a:uFillTx/>
                <a:latin typeface="Calibri"/>
                <a:cs typeface="Arial"/>
                <a:sym typeface="Calibri"/>
              </a:rPr>
              <a:t>:</a:t>
            </a:r>
            <a:endParaRPr lang="en-US" sz="1400" b="0" i="0" u="none" strike="noStrike" cap="none" spc="0" normalizeH="0" baseline="0" dirty="0">
              <a:ln>
                <a:noFill/>
              </a:ln>
              <a:solidFill>
                <a:srgbClr val="000000"/>
              </a:solidFill>
              <a:effectLst/>
              <a:uFillTx/>
              <a:latin typeface="Calibri"/>
              <a:cs typeface="Arial"/>
            </a:endParaRPr>
          </a:p>
          <a:p>
            <a:pPr marL="342900" marR="0" indent="-342900" algn="l" defTabSz="914400" rtl="0" fontAlgn="auto" latinLnBrk="0" hangingPunct="0">
              <a:lnSpc>
                <a:spcPct val="100000"/>
              </a:lnSpc>
              <a:spcBef>
                <a:spcPts val="0"/>
              </a:spcBef>
              <a:spcAft>
                <a:spcPts val="0"/>
              </a:spcAft>
              <a:buClrTx/>
              <a:buSzTx/>
              <a:buFont typeface="+mj-lt"/>
              <a:buAutoNum type="arabicPeriod"/>
              <a:tabLst/>
            </a:pPr>
            <a:r>
              <a:rPr kumimoji="0" lang="en-US" sz="1400" b="0" i="0" u="none" strike="noStrike" cap="none" spc="0" normalizeH="0" baseline="0" dirty="0">
                <a:ln>
                  <a:noFill/>
                </a:ln>
                <a:solidFill>
                  <a:srgbClr val="000000"/>
                </a:solidFill>
                <a:effectLst/>
                <a:uFillTx/>
                <a:latin typeface="+mj-lt"/>
                <a:ea typeface="+mj-ea"/>
                <a:cs typeface="+mj-cs"/>
                <a:sym typeface="Calibri"/>
              </a:rPr>
              <a:t>Aerospace Medical Officer</a:t>
            </a:r>
            <a:endParaRPr lang="en-US" sz="1400" b="0" i="0" u="none" strike="noStrike" cap="none" spc="0" normalizeH="0" baseline="0" dirty="0">
              <a:ln>
                <a:noFill/>
              </a:ln>
              <a:solidFill>
                <a:srgbClr val="000000"/>
              </a:solidFill>
              <a:effectLst/>
              <a:uFillTx/>
              <a:latin typeface="+mj-lt"/>
              <a:ea typeface="+mj-ea"/>
              <a:cs typeface="+mj-cs"/>
            </a:endParaRPr>
          </a:p>
          <a:p>
            <a:pPr marL="914400" lvl="2" indent="-457200">
              <a:buFont typeface="Arial" panose="020B0604020202020204" pitchFamily="34" charset="0"/>
              <a:buChar char="•"/>
            </a:pPr>
            <a:r>
              <a:rPr lang="en-US" sz="1400" dirty="0">
                <a:latin typeface="Calibri"/>
                <a:cs typeface="Arial"/>
              </a:rPr>
              <a:t>Aerospace Medicine Flight Surgeon</a:t>
            </a:r>
          </a:p>
          <a:p>
            <a:pPr marL="914400" lvl="2" indent="-457200">
              <a:buFont typeface="Arial" panose="020B0604020202020204" pitchFamily="34" charset="0"/>
              <a:buChar char="•"/>
            </a:pPr>
            <a:r>
              <a:rPr kumimoji="0" lang="en-US" sz="1400" b="0" i="0" u="none" strike="noStrike" cap="none" spc="0" normalizeH="0" baseline="0" dirty="0">
                <a:ln>
                  <a:noFill/>
                </a:ln>
                <a:solidFill>
                  <a:srgbClr val="000000"/>
                </a:solidFill>
                <a:effectLst/>
                <a:uFillTx/>
                <a:latin typeface="Calibri"/>
                <a:cs typeface="Arial"/>
                <a:sym typeface="Calibri"/>
              </a:rPr>
              <a:t>Aerospace Physiologist</a:t>
            </a:r>
            <a:endParaRPr lang="en-US" sz="1400" b="0" i="0" u="none" strike="noStrike" cap="none" spc="0" normalizeH="0" baseline="0" dirty="0">
              <a:ln>
                <a:noFill/>
              </a:ln>
              <a:solidFill>
                <a:srgbClr val="000000"/>
              </a:solidFill>
              <a:effectLst/>
              <a:uFillTx/>
              <a:latin typeface="Calibri"/>
              <a:cs typeface="Arial"/>
            </a:endParaRPr>
          </a:p>
          <a:p>
            <a:pPr marL="914400" lvl="2" indent="-457200">
              <a:buFont typeface="Arial" panose="020B0604020202020204" pitchFamily="34" charset="0"/>
              <a:buChar char="•"/>
            </a:pPr>
            <a:r>
              <a:rPr kumimoji="0" lang="en-US" sz="1400" b="0" i="0" u="none" strike="noStrike" cap="none" spc="0" normalizeH="0" baseline="0" dirty="0">
                <a:ln>
                  <a:noFill/>
                </a:ln>
                <a:solidFill>
                  <a:srgbClr val="000000"/>
                </a:solidFill>
                <a:effectLst/>
                <a:uFillTx/>
                <a:latin typeface="Calibri"/>
                <a:cs typeface="Arial"/>
                <a:sym typeface="Calibri"/>
              </a:rPr>
              <a:t>Aerospace Experimental Psychol</a:t>
            </a:r>
            <a:r>
              <a:rPr lang="en-US" sz="1400" dirty="0">
                <a:latin typeface="Calibri"/>
                <a:cs typeface="Arial"/>
              </a:rPr>
              <a:t>ogist</a:t>
            </a:r>
          </a:p>
          <a:p>
            <a:pPr marL="914400" lvl="2" indent="-457200">
              <a:buFont typeface="Arial" panose="020B0604020202020204" pitchFamily="34" charset="0"/>
              <a:buChar char="•"/>
            </a:pPr>
            <a:r>
              <a:rPr kumimoji="0" lang="en-US" sz="1400" b="0" i="0" u="none" strike="noStrike" cap="none" spc="0" normalizeH="0" baseline="0" dirty="0">
                <a:ln>
                  <a:noFill/>
                </a:ln>
                <a:solidFill>
                  <a:srgbClr val="000000"/>
                </a:solidFill>
                <a:effectLst/>
                <a:uFillTx/>
                <a:latin typeface="Calibri"/>
                <a:cs typeface="Arial"/>
                <a:sym typeface="Calibri"/>
              </a:rPr>
              <a:t>Aerospace Optometrist</a:t>
            </a:r>
            <a:endParaRPr lang="en-US" sz="1400" b="0" i="0" u="none" strike="noStrike" cap="none" spc="0" normalizeH="0" baseline="0" dirty="0">
              <a:ln>
                <a:noFill/>
              </a:ln>
              <a:solidFill>
                <a:srgbClr val="000000"/>
              </a:solidFill>
              <a:effectLst/>
              <a:uFillTx/>
              <a:latin typeface="Calibri"/>
              <a:cs typeface="Arial"/>
            </a:endParaRPr>
          </a:p>
          <a:p>
            <a:pPr marL="914400" lvl="2" indent="-457200">
              <a:buFont typeface="Arial" panose="020B0604020202020204" pitchFamily="34" charset="0"/>
              <a:buChar char="•"/>
            </a:pPr>
            <a:r>
              <a:rPr lang="en-US" sz="1400" dirty="0">
                <a:latin typeface="Calibri"/>
                <a:cs typeface="Arial"/>
              </a:rPr>
              <a:t>Aeromedical Physician Assistant</a:t>
            </a:r>
          </a:p>
          <a:p>
            <a:pPr marL="914400" lvl="2" indent="-457200">
              <a:buFont typeface="Arial" panose="020B0604020202020204" pitchFamily="34" charset="0"/>
              <a:buChar char="•"/>
            </a:pPr>
            <a:r>
              <a:rPr lang="en-US" sz="1400" dirty="0">
                <a:latin typeface="Calibri"/>
                <a:cs typeface="Arial"/>
              </a:rPr>
              <a:t>Naval Aviation Medical Examiner</a:t>
            </a:r>
          </a:p>
          <a:p>
            <a:pPr marL="342900" indent="-342900">
              <a:buFont typeface="+mj-lt"/>
              <a:buAutoNum type="arabicPeriod" startAt="2"/>
            </a:pPr>
            <a:r>
              <a:rPr kumimoji="0" lang="en-US" sz="1400" b="0" i="0" u="none" strike="noStrike" cap="none" spc="0" normalizeH="0" baseline="0" dirty="0">
                <a:ln>
                  <a:noFill/>
                </a:ln>
                <a:solidFill>
                  <a:srgbClr val="000000"/>
                </a:solidFill>
                <a:effectLst/>
                <a:uFillTx/>
                <a:latin typeface="+mj-lt"/>
                <a:ea typeface="+mj-ea"/>
                <a:cs typeface="+mj-cs"/>
                <a:sym typeface="Calibri"/>
              </a:rPr>
              <a:t>Residency in Aerospace Medicine</a:t>
            </a:r>
            <a:endParaRPr lang="en-US" sz="1400" b="0" i="0" u="none" strike="noStrike" cap="none" spc="0" normalizeH="0" baseline="0" dirty="0">
              <a:ln>
                <a:noFill/>
              </a:ln>
              <a:solidFill>
                <a:srgbClr val="000000"/>
              </a:solidFill>
              <a:effectLst/>
              <a:uFillTx/>
              <a:latin typeface="+mj-lt"/>
              <a:ea typeface="+mj-ea"/>
              <a:cs typeface="+mj-cs"/>
            </a:endParaRPr>
          </a:p>
          <a:p>
            <a:pPr marL="342900" indent="-342900">
              <a:buFont typeface="+mj-lt"/>
              <a:buAutoNum type="arabicPeriod" startAt="2"/>
            </a:pPr>
            <a:r>
              <a:rPr lang="en-US" sz="1400" dirty="0"/>
              <a:t>Flight Surgeon Refresher Training</a:t>
            </a:r>
          </a:p>
          <a:p>
            <a:pPr marL="342900" indent="-342900">
              <a:buFont typeface="+mj-lt"/>
              <a:buAutoNum type="arabicPeriod" startAt="2"/>
            </a:pPr>
            <a:r>
              <a:rPr kumimoji="0" lang="en-US" sz="1400" b="0" i="0" u="none" strike="noStrike" cap="none" spc="0" normalizeH="0" baseline="0" dirty="0">
                <a:ln>
                  <a:noFill/>
                </a:ln>
                <a:solidFill>
                  <a:srgbClr val="000000"/>
                </a:solidFill>
                <a:effectLst/>
                <a:uFillTx/>
                <a:latin typeface="+mj-lt"/>
                <a:ea typeface="+mj-ea"/>
                <a:cs typeface="+mj-cs"/>
                <a:sym typeface="Calibri"/>
              </a:rPr>
              <a:t>Join</a:t>
            </a:r>
            <a:r>
              <a:rPr lang="en-US" sz="1400" dirty="0"/>
              <a:t>t Enroute Critical Care (JECC - Ft. </a:t>
            </a:r>
            <a:r>
              <a:rPr lang="en-US" sz="1400" dirty="0" err="1"/>
              <a:t>Novosel</a:t>
            </a:r>
            <a:r>
              <a:rPr lang="en-US" sz="1400" dirty="0"/>
              <a:t>)</a:t>
            </a:r>
            <a:endParaRPr lang="en-US" sz="1400" b="0" i="0" u="none" strike="noStrike" cap="none" spc="0" normalizeH="0" baseline="0" dirty="0">
              <a:ln>
                <a:noFill/>
              </a:ln>
              <a:solidFill>
                <a:srgbClr val="000000"/>
              </a:solidFill>
              <a:effectLst/>
              <a:uFillTx/>
              <a:latin typeface="+mj-lt"/>
              <a:ea typeface="+mj-ea"/>
              <a:cs typeface="+mj-cs"/>
            </a:endParaRPr>
          </a:p>
        </p:txBody>
      </p:sp>
      <p:pic>
        <p:nvPicPr>
          <p:cNvPr id="8" name="Picture 7">
            <a:extLst>
              <a:ext uri="{FF2B5EF4-FFF2-40B4-BE49-F238E27FC236}">
                <a16:creationId xmlns:a16="http://schemas.microsoft.com/office/drawing/2014/main" id="{8EF79F81-ECBD-62DC-1910-C5A664C1C8AE}"/>
              </a:ext>
            </a:extLst>
          </p:cNvPr>
          <p:cNvPicPr>
            <a:picLocks noChangeAspect="1"/>
          </p:cNvPicPr>
          <p:nvPr/>
        </p:nvPicPr>
        <p:blipFill>
          <a:blip r:embed="rId4"/>
          <a:stretch>
            <a:fillRect/>
          </a:stretch>
        </p:blipFill>
        <p:spPr>
          <a:xfrm>
            <a:off x="5236233" y="4267972"/>
            <a:ext cx="3321171" cy="1962404"/>
          </a:xfrm>
          <a:prstGeom prst="rect">
            <a:avLst/>
          </a:prstGeom>
        </p:spPr>
      </p:pic>
    </p:spTree>
    <p:extLst>
      <p:ext uri="{BB962C8B-B14F-4D97-AF65-F5344CB8AC3E}">
        <p14:creationId xmlns:p14="http://schemas.microsoft.com/office/powerpoint/2010/main" val="3653041709"/>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385">
            <a:extLst>
              <a:ext uri="{FF2B5EF4-FFF2-40B4-BE49-F238E27FC236}">
                <a16:creationId xmlns:a16="http://schemas.microsoft.com/office/drawing/2014/main" id="{EBE4A7DE-29C8-43FE-A3F9-370DC39821E0}"/>
              </a:ext>
            </a:extLst>
          </p:cNvPr>
          <p:cNvSpPr/>
          <p:nvPr/>
        </p:nvSpPr>
        <p:spPr>
          <a:xfrm>
            <a:off x="228600" y="152400"/>
            <a:ext cx="8763000" cy="1077218"/>
          </a:xfrm>
          <a:prstGeom prst="rect">
            <a:avLst/>
          </a:prstGeom>
          <a:ln w="12700">
            <a:miter lim="400000"/>
          </a:ln>
          <a:extLst>
            <a:ext uri="{C572A759-6A51-4108-AA02-DFA0A04FC94B}">
              <ma14:wrappingTextBoxFlag xmlns="" xmlns:ma14="http://schemas.microsoft.com/office/mac/drawingml/2011/main" val="1"/>
            </a:ext>
          </a:extLst>
        </p:spPr>
        <p:txBody>
          <a:bodyPr lIns="45719" tIns="45720" rIns="45719" bIns="45720" anchor="t">
            <a:spAutoFit/>
          </a:bodyPr>
          <a:lstStyle/>
          <a:p>
            <a:pPr algn="ctr">
              <a:defRPr sz="3200"/>
            </a:pPr>
            <a:r>
              <a:rPr lang="en-US" b="1">
                <a:latin typeface="Calibri"/>
                <a:cs typeface="Arial"/>
              </a:rPr>
              <a:t>Naval Special Operations </a:t>
            </a:r>
          </a:p>
          <a:p>
            <a:pPr algn="ctr">
              <a:defRPr sz="3200"/>
            </a:pPr>
            <a:r>
              <a:rPr lang="en-US" b="1">
                <a:latin typeface="Calibri"/>
                <a:cs typeface="Arial"/>
              </a:rPr>
              <a:t>Medical Institute (NSOMI)</a:t>
            </a:r>
            <a:endParaRPr lang="en-US"/>
          </a:p>
        </p:txBody>
      </p:sp>
      <p:sp>
        <p:nvSpPr>
          <p:cNvPr id="7" name="Rectangle 6">
            <a:extLst>
              <a:ext uri="{FF2B5EF4-FFF2-40B4-BE49-F238E27FC236}">
                <a16:creationId xmlns:a16="http://schemas.microsoft.com/office/drawing/2014/main" id="{59179ABB-FA2A-454D-92D1-5F6E65AA16B1}"/>
              </a:ext>
            </a:extLst>
          </p:cNvPr>
          <p:cNvSpPr/>
          <p:nvPr/>
        </p:nvSpPr>
        <p:spPr>
          <a:xfrm>
            <a:off x="228601" y="1407302"/>
            <a:ext cx="8763000" cy="1477328"/>
          </a:xfrm>
          <a:prstGeom prst="rect">
            <a:avLst/>
          </a:prstGeom>
        </p:spPr>
        <p:txBody>
          <a:bodyPr wrap="square" lIns="91440" tIns="45720" rIns="91440" bIns="45720" anchor="t">
            <a:spAutoFit/>
          </a:bodyPr>
          <a:lstStyle/>
          <a:p>
            <a:r>
              <a:rPr lang="en-US" b="1" dirty="0">
                <a:latin typeface="Calibri"/>
                <a:cs typeface="Arial"/>
              </a:rPr>
              <a:t>Mission:</a:t>
            </a:r>
            <a:r>
              <a:rPr lang="en-US" dirty="0">
                <a:latin typeface="Calibri"/>
                <a:cs typeface="Arial"/>
              </a:rPr>
              <a:t>  Educate and train the full spectrum of United States Special Operations Command (USSOCOM) combat medics through superior teaching and instruction based on educational goals and curriculum development that is synchronized with the requirements of the force.</a:t>
            </a:r>
            <a:endParaRPr lang="en-US" dirty="0">
              <a:latin typeface="Calibri"/>
              <a:cs typeface="Arial" panose="020B0604020202020204" pitchFamily="34" charset="0"/>
            </a:endParaRPr>
          </a:p>
          <a:p>
            <a:endParaRPr lang="en-US" b="1" dirty="0">
              <a:latin typeface="Calibri"/>
              <a:cs typeface="Arial" panose="020B0604020202020204" pitchFamily="34" charset="0"/>
            </a:endParaRPr>
          </a:p>
          <a:p>
            <a:r>
              <a:rPr lang="en-US" b="1" dirty="0">
                <a:latin typeface="Calibri"/>
                <a:cs typeface="Arial"/>
              </a:rPr>
              <a:t>Locations:  </a:t>
            </a:r>
            <a:r>
              <a:rPr lang="en-US" dirty="0">
                <a:latin typeface="Calibri"/>
                <a:cs typeface="Arial"/>
              </a:rPr>
              <a:t>Fort Bragg, NC</a:t>
            </a:r>
            <a:endParaRPr lang="en-US" dirty="0">
              <a:latin typeface="Calibri"/>
              <a:cs typeface="Arial" panose="020B0604020202020204" pitchFamily="34" charset="0"/>
            </a:endParaRPr>
          </a:p>
        </p:txBody>
      </p:sp>
      <p:sp>
        <p:nvSpPr>
          <p:cNvPr id="9" name="Shape 355">
            <a:extLst>
              <a:ext uri="{FF2B5EF4-FFF2-40B4-BE49-F238E27FC236}">
                <a16:creationId xmlns:a16="http://schemas.microsoft.com/office/drawing/2014/main" id="{BF05A66C-124F-49D7-B141-5FABE626F3CD}"/>
              </a:ext>
            </a:extLst>
          </p:cNvPr>
          <p:cNvSpPr/>
          <p:nvPr/>
        </p:nvSpPr>
        <p:spPr>
          <a:xfrm flipH="1">
            <a:off x="4522711" y="3225804"/>
            <a:ext cx="4165" cy="3010611"/>
          </a:xfrm>
          <a:prstGeom prst="line">
            <a:avLst/>
          </a:prstGeom>
          <a:ln w="28575">
            <a:solidFill>
              <a:srgbClr val="4A7EBB"/>
            </a:solidFill>
          </a:ln>
          <a:effectLst>
            <a:outerShdw blurRad="50800" dist="38100" dir="2700000" rotWithShape="0">
              <a:srgbClr val="000000">
                <a:alpha val="40000"/>
              </a:srgbClr>
            </a:outerShdw>
          </a:effectLst>
        </p:spPr>
        <p:txBody>
          <a:bodyPr lIns="45719" rIns="45719"/>
          <a:lstStyle/>
          <a:p>
            <a:endParaRPr/>
          </a:p>
        </p:txBody>
      </p:sp>
      <p:sp>
        <p:nvSpPr>
          <p:cNvPr id="11" name="Shape 356">
            <a:extLst>
              <a:ext uri="{FF2B5EF4-FFF2-40B4-BE49-F238E27FC236}">
                <a16:creationId xmlns:a16="http://schemas.microsoft.com/office/drawing/2014/main" id="{B1A5DC14-C8D8-4600-B7D6-66ECED03527B}"/>
              </a:ext>
            </a:extLst>
          </p:cNvPr>
          <p:cNvSpPr/>
          <p:nvPr/>
        </p:nvSpPr>
        <p:spPr>
          <a:xfrm>
            <a:off x="248826" y="3162650"/>
            <a:ext cx="8688201" cy="1"/>
          </a:xfrm>
          <a:prstGeom prst="line">
            <a:avLst/>
          </a:prstGeom>
          <a:ln w="38100">
            <a:solidFill>
              <a:srgbClr val="4A7EBB"/>
            </a:solidFill>
          </a:ln>
          <a:effectLst>
            <a:outerShdw blurRad="50800" dist="38100" dir="2700000" rotWithShape="0">
              <a:srgbClr val="000000">
                <a:alpha val="40000"/>
              </a:srgbClr>
            </a:outerShdw>
          </a:effectLst>
        </p:spPr>
        <p:txBody>
          <a:bodyPr lIns="45719" rIns="45719"/>
          <a:lstStyle/>
          <a:p>
            <a:endParaRPr/>
          </a:p>
        </p:txBody>
      </p:sp>
      <p:pic>
        <p:nvPicPr>
          <p:cNvPr id="12" name="Picture 12">
            <a:extLst>
              <a:ext uri="{FF2B5EF4-FFF2-40B4-BE49-F238E27FC236}">
                <a16:creationId xmlns:a16="http://schemas.microsoft.com/office/drawing/2014/main" id="{D6C97658-553E-418C-9A20-CF5A30356E00}"/>
              </a:ext>
            </a:extLst>
          </p:cNvPr>
          <p:cNvPicPr>
            <a:picLocks noChangeAspect="1"/>
          </p:cNvPicPr>
          <p:nvPr/>
        </p:nvPicPr>
        <p:blipFill>
          <a:blip r:embed="rId2"/>
          <a:stretch>
            <a:fillRect/>
          </a:stretch>
        </p:blipFill>
        <p:spPr>
          <a:xfrm>
            <a:off x="248827" y="3300718"/>
            <a:ext cx="4099718" cy="2951775"/>
          </a:xfrm>
          <a:prstGeom prst="rect">
            <a:avLst/>
          </a:prstGeom>
        </p:spPr>
      </p:pic>
      <p:pic>
        <p:nvPicPr>
          <p:cNvPr id="2" name="Picture 1">
            <a:extLst>
              <a:ext uri="{FF2B5EF4-FFF2-40B4-BE49-F238E27FC236}">
                <a16:creationId xmlns:a16="http://schemas.microsoft.com/office/drawing/2014/main" id="{973A8A85-250C-5E07-45F0-765CA2542A8F}"/>
              </a:ext>
            </a:extLst>
          </p:cNvPr>
          <p:cNvPicPr>
            <a:picLocks noChangeAspect="1"/>
          </p:cNvPicPr>
          <p:nvPr/>
        </p:nvPicPr>
        <p:blipFill>
          <a:blip r:embed="rId3"/>
          <a:stretch>
            <a:fillRect/>
          </a:stretch>
        </p:blipFill>
        <p:spPr>
          <a:xfrm>
            <a:off x="4688545" y="3335794"/>
            <a:ext cx="4240155" cy="2920961"/>
          </a:xfrm>
          <a:prstGeom prst="rect">
            <a:avLst/>
          </a:prstGeom>
        </p:spPr>
      </p:pic>
    </p:spTree>
    <p:extLst>
      <p:ext uri="{BB962C8B-B14F-4D97-AF65-F5344CB8AC3E}">
        <p14:creationId xmlns:p14="http://schemas.microsoft.com/office/powerpoint/2010/main" val="325004279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356">
            <a:extLst>
              <a:ext uri="{FF2B5EF4-FFF2-40B4-BE49-F238E27FC236}">
                <a16:creationId xmlns:a16="http://schemas.microsoft.com/office/drawing/2014/main" id="{BC4F783A-18A0-45EF-B542-F0EE0CCEB074}"/>
              </a:ext>
            </a:extLst>
          </p:cNvPr>
          <p:cNvSpPr/>
          <p:nvPr/>
        </p:nvSpPr>
        <p:spPr>
          <a:xfrm>
            <a:off x="768826" y="3484756"/>
            <a:ext cx="7620000" cy="0"/>
          </a:xfrm>
          <a:prstGeom prst="line">
            <a:avLst/>
          </a:prstGeom>
          <a:ln w="38100">
            <a:solidFill>
              <a:srgbClr val="4A7EBB"/>
            </a:solidFill>
          </a:ln>
          <a:effectLst>
            <a:outerShdw blurRad="50800" dist="38100" dir="2700000" rotWithShape="0">
              <a:srgbClr val="000000">
                <a:alpha val="40000"/>
              </a:srgbClr>
            </a:outerShdw>
          </a:effectLst>
        </p:spPr>
        <p:txBody>
          <a:bodyPr lIns="45719" rIns="45719"/>
          <a:lstStyle/>
          <a:p>
            <a:endParaRPr/>
          </a:p>
        </p:txBody>
      </p:sp>
      <p:sp>
        <p:nvSpPr>
          <p:cNvPr id="7" name="Shape 385">
            <a:extLst>
              <a:ext uri="{FF2B5EF4-FFF2-40B4-BE49-F238E27FC236}">
                <a16:creationId xmlns:a16="http://schemas.microsoft.com/office/drawing/2014/main" id="{C917B5F8-91C0-4AF5-8310-D5B3ABCC2593}"/>
              </a:ext>
            </a:extLst>
          </p:cNvPr>
          <p:cNvSpPr/>
          <p:nvPr/>
        </p:nvSpPr>
        <p:spPr>
          <a:xfrm>
            <a:off x="1136073" y="90868"/>
            <a:ext cx="7389091" cy="1077218"/>
          </a:xfrm>
          <a:prstGeom prst="rect">
            <a:avLst/>
          </a:prstGeom>
          <a:ln w="12700">
            <a:miter lim="400000"/>
          </a:ln>
          <a:extLst>
            <a:ext uri="{C572A759-6A51-4108-AA02-DFA0A04FC94B}">
              <ma14:wrappingTextBoxFlag xmlns="" xmlns:ma14="http://schemas.microsoft.com/office/mac/drawingml/2011/main" val="1"/>
            </a:ext>
          </a:extLst>
        </p:spPr>
        <p:txBody>
          <a:bodyPr wrap="square" lIns="45719" tIns="45720" rIns="45719" bIns="45720" anchor="t">
            <a:spAutoFit/>
          </a:bodyPr>
          <a:lstStyle/>
          <a:p>
            <a:pPr algn="ctr">
              <a:defRPr sz="3200"/>
            </a:pPr>
            <a:r>
              <a:rPr lang="en-US" b="1">
                <a:latin typeface="Calibri"/>
                <a:cs typeface="Arial"/>
              </a:rPr>
              <a:t>Naval Special Operations</a:t>
            </a:r>
          </a:p>
          <a:p>
            <a:pPr algn="ctr">
              <a:defRPr sz="3200"/>
            </a:pPr>
            <a:r>
              <a:rPr lang="en-US" b="1">
                <a:latin typeface="Calibri"/>
                <a:cs typeface="Arial"/>
              </a:rPr>
              <a:t>Medical Institute (NSOMI)</a:t>
            </a:r>
          </a:p>
        </p:txBody>
      </p:sp>
      <p:sp>
        <p:nvSpPr>
          <p:cNvPr id="9" name="Shape 383">
            <a:extLst>
              <a:ext uri="{FF2B5EF4-FFF2-40B4-BE49-F238E27FC236}">
                <a16:creationId xmlns:a16="http://schemas.microsoft.com/office/drawing/2014/main" id="{32E7AA81-A719-45E5-B3AC-6FC5664EE77A}"/>
              </a:ext>
            </a:extLst>
          </p:cNvPr>
          <p:cNvSpPr/>
          <p:nvPr/>
        </p:nvSpPr>
        <p:spPr>
          <a:xfrm>
            <a:off x="4509900" y="1183641"/>
            <a:ext cx="0" cy="5130800"/>
          </a:xfrm>
          <a:prstGeom prst="line">
            <a:avLst/>
          </a:prstGeom>
          <a:ln w="28575">
            <a:solidFill>
              <a:srgbClr val="4A7EBB"/>
            </a:solidFill>
          </a:ln>
          <a:effectLst>
            <a:outerShdw blurRad="50800" dist="38100" dir="2700000" rotWithShape="0">
              <a:srgbClr val="000000">
                <a:alpha val="40000"/>
              </a:srgbClr>
            </a:outerShdw>
          </a:effectLst>
        </p:spPr>
        <p:txBody>
          <a:bodyPr lIns="45719" rIns="45719"/>
          <a:lstStyle/>
          <a:p>
            <a:endParaRPr/>
          </a:p>
        </p:txBody>
      </p:sp>
      <p:pic>
        <p:nvPicPr>
          <p:cNvPr id="10" name="Picture 10">
            <a:extLst>
              <a:ext uri="{FF2B5EF4-FFF2-40B4-BE49-F238E27FC236}">
                <a16:creationId xmlns:a16="http://schemas.microsoft.com/office/drawing/2014/main" id="{EF59208A-7E07-4C48-8C41-9706887EE432}"/>
              </a:ext>
            </a:extLst>
          </p:cNvPr>
          <p:cNvPicPr>
            <a:picLocks noChangeAspect="1"/>
          </p:cNvPicPr>
          <p:nvPr/>
        </p:nvPicPr>
        <p:blipFill>
          <a:blip r:embed="rId2"/>
          <a:stretch>
            <a:fillRect/>
          </a:stretch>
        </p:blipFill>
        <p:spPr>
          <a:xfrm>
            <a:off x="1527992" y="1345307"/>
            <a:ext cx="2004607" cy="1961312"/>
          </a:xfrm>
          <a:prstGeom prst="rect">
            <a:avLst/>
          </a:prstGeom>
        </p:spPr>
      </p:pic>
      <p:sp>
        <p:nvSpPr>
          <p:cNvPr id="2" name="TextBox 1">
            <a:extLst>
              <a:ext uri="{FF2B5EF4-FFF2-40B4-BE49-F238E27FC236}">
                <a16:creationId xmlns:a16="http://schemas.microsoft.com/office/drawing/2014/main" id="{425E3CA7-B422-7CF1-72DC-B000A830109B}"/>
              </a:ext>
            </a:extLst>
          </p:cNvPr>
          <p:cNvSpPr txBox="1"/>
          <p:nvPr/>
        </p:nvSpPr>
        <p:spPr>
          <a:xfrm>
            <a:off x="4756726" y="1346223"/>
            <a:ext cx="4077727" cy="11079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b="1" u="sng" dirty="0">
                <a:latin typeface="Calibri"/>
                <a:cs typeface="Arial"/>
              </a:rPr>
              <a:t>Courses of Instruction</a:t>
            </a:r>
            <a:r>
              <a:rPr lang="en-US" dirty="0">
                <a:latin typeface="Calibri"/>
                <a:cs typeface="Arial"/>
              </a:rPr>
              <a:t>:</a:t>
            </a:r>
          </a:p>
          <a:p>
            <a:pPr marL="342900" marR="0" indent="-342900" algn="l" defTabSz="914400" rtl="0" fontAlgn="auto" latinLnBrk="0" hangingPunct="0">
              <a:lnSpc>
                <a:spcPct val="100000"/>
              </a:lnSpc>
              <a:spcBef>
                <a:spcPts val="0"/>
              </a:spcBef>
              <a:spcAft>
                <a:spcPts val="0"/>
              </a:spcAft>
              <a:buClrTx/>
              <a:buSzTx/>
              <a:buFont typeface="+mj-lt"/>
              <a:buAutoNum type="arabicPeriod"/>
              <a:tabLst/>
            </a:pPr>
            <a:r>
              <a:rPr kumimoji="0" lang="en-US" sz="1600" b="0" i="0" u="none" strike="noStrike" cap="none" spc="0" normalizeH="0" baseline="0" dirty="0">
                <a:ln>
                  <a:noFill/>
                </a:ln>
                <a:solidFill>
                  <a:srgbClr val="000000"/>
                </a:solidFill>
                <a:effectLst/>
                <a:uFillTx/>
                <a:latin typeface="Calibri"/>
                <a:cs typeface="Arial"/>
                <a:sym typeface="Calibri"/>
              </a:rPr>
              <a:t>Special Operations Combat</a:t>
            </a:r>
            <a:endParaRPr lang="en-US" sz="1600" b="0" i="0" u="none" strike="noStrike" cap="none" spc="0" normalizeH="0" baseline="0" dirty="0">
              <a:ln>
                <a:noFill/>
              </a:ln>
              <a:solidFill>
                <a:srgbClr val="000000"/>
              </a:solidFill>
              <a:effectLst/>
              <a:uFillTx/>
              <a:latin typeface="Calibri"/>
              <a:cs typeface="Arial"/>
            </a:endParaRPr>
          </a:p>
          <a:p>
            <a:pPr marL="342900" marR="0" indent="-342900" algn="l" defTabSz="914400" rtl="0" fontAlgn="auto" latinLnBrk="0" hangingPunct="0">
              <a:lnSpc>
                <a:spcPct val="100000"/>
              </a:lnSpc>
              <a:spcBef>
                <a:spcPts val="0"/>
              </a:spcBef>
              <a:spcAft>
                <a:spcPts val="0"/>
              </a:spcAft>
              <a:buClrTx/>
              <a:buSzTx/>
              <a:buFont typeface="+mj-lt"/>
              <a:buAutoNum type="arabicPeriod"/>
              <a:tabLst/>
            </a:pPr>
            <a:r>
              <a:rPr lang="en-US" sz="1600" dirty="0">
                <a:latin typeface="Calibri"/>
                <a:cs typeface="Arial"/>
              </a:rPr>
              <a:t>Special Operations Independent Duty Corpsman/L02A</a:t>
            </a:r>
            <a:endParaRPr lang="en-US" sz="1600" b="0" i="0" u="none" strike="noStrike" cap="none" spc="0" normalizeH="0" baseline="0" dirty="0">
              <a:ln>
                <a:noFill/>
              </a:ln>
              <a:solidFill>
                <a:srgbClr val="000000"/>
              </a:solidFill>
              <a:effectLst/>
              <a:uFillTx/>
              <a:latin typeface="Calibri"/>
              <a:cs typeface="Arial"/>
            </a:endParaRPr>
          </a:p>
        </p:txBody>
      </p:sp>
      <p:sp>
        <p:nvSpPr>
          <p:cNvPr id="3" name="TextBox 2">
            <a:extLst>
              <a:ext uri="{FF2B5EF4-FFF2-40B4-BE49-F238E27FC236}">
                <a16:creationId xmlns:a16="http://schemas.microsoft.com/office/drawing/2014/main" id="{F1FF50F5-952D-1A1D-2602-232EA0F2FE5B}"/>
              </a:ext>
            </a:extLst>
          </p:cNvPr>
          <p:cNvSpPr txBox="1"/>
          <p:nvPr/>
        </p:nvSpPr>
        <p:spPr>
          <a:xfrm>
            <a:off x="424721" y="3617786"/>
            <a:ext cx="3966200" cy="13542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b="1" u="sng" dirty="0">
                <a:latin typeface="Calibri"/>
                <a:cs typeface="Arial"/>
              </a:rPr>
              <a:t>Courses of Instruction</a:t>
            </a:r>
            <a:r>
              <a:rPr lang="en-US" dirty="0">
                <a:latin typeface="Calibri"/>
                <a:cs typeface="Arial"/>
              </a:rPr>
              <a:t>:</a:t>
            </a:r>
          </a:p>
          <a:p>
            <a:pPr marL="342900" marR="0" indent="-342900" algn="l" defTabSz="914400" rtl="0" fontAlgn="auto" latinLnBrk="0" hangingPunct="0">
              <a:lnSpc>
                <a:spcPct val="100000"/>
              </a:lnSpc>
              <a:spcBef>
                <a:spcPts val="0"/>
              </a:spcBef>
              <a:spcAft>
                <a:spcPts val="0"/>
              </a:spcAft>
              <a:buClrTx/>
              <a:buSzTx/>
              <a:buFont typeface="+mj-lt"/>
              <a:buAutoNum type="arabicPeriod"/>
              <a:tabLst/>
            </a:pPr>
            <a:r>
              <a:rPr kumimoji="0" lang="en-US" sz="1600" b="0" i="0" u="none" strike="noStrike" cap="none" spc="0" normalizeH="0" baseline="0" dirty="0">
                <a:ln>
                  <a:noFill/>
                </a:ln>
                <a:solidFill>
                  <a:srgbClr val="000000"/>
                </a:solidFill>
                <a:effectLst/>
                <a:uFillTx/>
                <a:latin typeface="Calibri"/>
                <a:cs typeface="Arial"/>
                <a:sym typeface="Calibri"/>
              </a:rPr>
              <a:t>Special Operations Combat Medical Skills Sustainment Course</a:t>
            </a:r>
            <a:endParaRPr lang="en-US" sz="1600" b="0" i="0" u="none" strike="noStrike" cap="none" spc="0" normalizeH="0" baseline="0" dirty="0">
              <a:ln>
                <a:noFill/>
              </a:ln>
              <a:solidFill>
                <a:srgbClr val="000000"/>
              </a:solidFill>
              <a:effectLst/>
              <a:uFillTx/>
              <a:latin typeface="Calibri"/>
              <a:cs typeface="Arial"/>
            </a:endParaRPr>
          </a:p>
          <a:p>
            <a:pPr marL="342900" marR="0" indent="-342900" algn="l" defTabSz="914400" rtl="0" fontAlgn="auto" latinLnBrk="0" hangingPunct="0">
              <a:lnSpc>
                <a:spcPct val="100000"/>
              </a:lnSpc>
              <a:spcBef>
                <a:spcPts val="0"/>
              </a:spcBef>
              <a:spcAft>
                <a:spcPts val="0"/>
              </a:spcAft>
              <a:buClrTx/>
              <a:buSzTx/>
              <a:buFont typeface="+mj-lt"/>
              <a:buAutoNum type="arabicPeriod"/>
              <a:tabLst/>
            </a:pPr>
            <a:r>
              <a:rPr lang="en-US" sz="1600" dirty="0">
                <a:latin typeface="Calibri"/>
                <a:cs typeface="Arial"/>
              </a:rPr>
              <a:t>Special Forces Medical Sergeant/SOIDC Refresher</a:t>
            </a:r>
            <a:endParaRPr lang="en-US" sz="1600" b="0" i="0" u="none" strike="noStrike" cap="none" spc="0" normalizeH="0" baseline="0" dirty="0">
              <a:ln>
                <a:noFill/>
              </a:ln>
              <a:solidFill>
                <a:srgbClr val="000000"/>
              </a:solidFill>
              <a:effectLst/>
              <a:uFillTx/>
              <a:latin typeface="Calibri"/>
              <a:cs typeface="Arial"/>
            </a:endParaRPr>
          </a:p>
        </p:txBody>
      </p:sp>
      <p:sp>
        <p:nvSpPr>
          <p:cNvPr id="6" name="Rectangle 5">
            <a:extLst>
              <a:ext uri="{FF2B5EF4-FFF2-40B4-BE49-F238E27FC236}">
                <a16:creationId xmlns:a16="http://schemas.microsoft.com/office/drawing/2014/main" id="{E14D6DC7-BB3B-6F37-B941-731BD89EA1FF}"/>
              </a:ext>
            </a:extLst>
          </p:cNvPr>
          <p:cNvSpPr/>
          <p:nvPr/>
        </p:nvSpPr>
        <p:spPr>
          <a:xfrm>
            <a:off x="4628880" y="3617786"/>
            <a:ext cx="4511615" cy="615553"/>
          </a:xfrm>
          <a:prstGeom prst="rect">
            <a:avLst/>
          </a:prstGeom>
        </p:spPr>
        <p:txBody>
          <a:bodyPr wrap="square" lIns="91440" tIns="45720" rIns="91440" bIns="45720" anchor="t">
            <a:spAutoFit/>
          </a:bodyPr>
          <a:lstStyle/>
          <a:p>
            <a:r>
              <a:rPr lang="en-US" b="1" dirty="0">
                <a:latin typeface="Calibri"/>
                <a:cs typeface="Arial"/>
              </a:rPr>
              <a:t>Authorized Manning: 22  Onboard: 19</a:t>
            </a:r>
          </a:p>
          <a:p>
            <a:endParaRPr lang="en-US" sz="1600" dirty="0">
              <a:latin typeface="Arial"/>
              <a:cs typeface="Arial"/>
            </a:endParaRPr>
          </a:p>
        </p:txBody>
      </p:sp>
      <p:pic>
        <p:nvPicPr>
          <p:cNvPr id="4" name="Picture 3">
            <a:extLst>
              <a:ext uri="{FF2B5EF4-FFF2-40B4-BE49-F238E27FC236}">
                <a16:creationId xmlns:a16="http://schemas.microsoft.com/office/drawing/2014/main" id="{CBA6ADD3-C307-20E1-B08D-C6C763655172}"/>
              </a:ext>
            </a:extLst>
          </p:cNvPr>
          <p:cNvPicPr>
            <a:picLocks noChangeAspect="1"/>
          </p:cNvPicPr>
          <p:nvPr/>
        </p:nvPicPr>
        <p:blipFill>
          <a:blip r:embed="rId3"/>
          <a:stretch>
            <a:fillRect/>
          </a:stretch>
        </p:blipFill>
        <p:spPr>
          <a:xfrm>
            <a:off x="4511615" y="3879783"/>
            <a:ext cx="4321834" cy="2549000"/>
          </a:xfrm>
          <a:prstGeom prst="rect">
            <a:avLst/>
          </a:prstGeom>
        </p:spPr>
      </p:pic>
    </p:spTree>
    <p:extLst>
      <p:ext uri="{BB962C8B-B14F-4D97-AF65-F5344CB8AC3E}">
        <p14:creationId xmlns:p14="http://schemas.microsoft.com/office/powerpoint/2010/main" val="413592443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Shape 341"/>
          <p:cNvSpPr/>
          <p:nvPr/>
        </p:nvSpPr>
        <p:spPr>
          <a:xfrm>
            <a:off x="5257800" y="3459481"/>
            <a:ext cx="304800" cy="45720"/>
          </a:xfrm>
          <a:prstGeom prst="rect">
            <a:avLst/>
          </a:prstGeom>
          <a:solidFill>
            <a:srgbClr val="FFFFFF"/>
          </a:solidFill>
          <a:ln w="25400">
            <a:solidFill>
              <a:srgbClr val="FFFFFF"/>
            </a:solidFill>
          </a:ln>
        </p:spPr>
        <p:txBody>
          <a:bodyPr lIns="45719" rIns="45719" anchor="ctr"/>
          <a:lstStyle/>
          <a:p>
            <a:pPr algn="ctr">
              <a:defRPr>
                <a:solidFill>
                  <a:srgbClr val="FFFFFF"/>
                </a:solidFill>
              </a:defRPr>
            </a:pPr>
            <a:endParaRPr/>
          </a:p>
        </p:txBody>
      </p:sp>
      <p:sp>
        <p:nvSpPr>
          <p:cNvPr id="342" name="Shape 342"/>
          <p:cNvSpPr/>
          <p:nvPr/>
        </p:nvSpPr>
        <p:spPr>
          <a:xfrm>
            <a:off x="5638800" y="3200400"/>
            <a:ext cx="381000" cy="45720"/>
          </a:xfrm>
          <a:prstGeom prst="rect">
            <a:avLst/>
          </a:prstGeom>
          <a:solidFill>
            <a:srgbClr val="FFFFFF"/>
          </a:solidFill>
          <a:ln w="25400">
            <a:solidFill>
              <a:srgbClr val="FFFFFF"/>
            </a:solidFill>
          </a:ln>
        </p:spPr>
        <p:txBody>
          <a:bodyPr lIns="45719" rIns="45719" anchor="ctr"/>
          <a:lstStyle/>
          <a:p>
            <a:pPr algn="ctr">
              <a:defRPr>
                <a:solidFill>
                  <a:srgbClr val="FFFFFF"/>
                </a:solidFill>
              </a:defRPr>
            </a:pPr>
            <a:endParaRPr/>
          </a:p>
        </p:txBody>
      </p:sp>
      <p:sp>
        <p:nvSpPr>
          <p:cNvPr id="343" name="Shape 343"/>
          <p:cNvSpPr/>
          <p:nvPr/>
        </p:nvSpPr>
        <p:spPr>
          <a:xfrm>
            <a:off x="1114789" y="287407"/>
            <a:ext cx="7557515" cy="584775"/>
          </a:xfrm>
          <a:prstGeom prst="rect">
            <a:avLst/>
          </a:prstGeom>
          <a:ln w="12700">
            <a:miter lim="400000"/>
          </a:ln>
          <a:extLst>
            <a:ext uri="{C572A759-6A51-4108-AA02-DFA0A04FC94B}">
              <ma14:wrappingTextBoxFlag xmlns="" xmlns:ma14="http://schemas.microsoft.com/office/mac/drawingml/2011/main" val="1"/>
            </a:ext>
          </a:extLst>
        </p:spPr>
        <p:txBody>
          <a:bodyPr wrap="square" lIns="45719" tIns="45720" rIns="45719" bIns="45720" anchor="t">
            <a:spAutoFit/>
          </a:bodyPr>
          <a:lstStyle>
            <a:lvl1pPr algn="ctr">
              <a:defRPr sz="3200"/>
            </a:lvl1pPr>
          </a:lstStyle>
          <a:p>
            <a:r>
              <a:rPr b="1" dirty="0">
                <a:latin typeface="Calibri"/>
                <a:cs typeface="Arial"/>
              </a:rPr>
              <a:t>Naval Survival Training Institute (NSTI)</a:t>
            </a:r>
            <a:endParaRPr lang="en-US" b="1" dirty="0">
              <a:latin typeface="Calibri"/>
              <a:cs typeface="Arial"/>
            </a:endParaRPr>
          </a:p>
        </p:txBody>
      </p:sp>
      <p:sp>
        <p:nvSpPr>
          <p:cNvPr id="344" name="Shape 344"/>
          <p:cNvSpPr/>
          <p:nvPr/>
        </p:nvSpPr>
        <p:spPr>
          <a:xfrm>
            <a:off x="4541178" y="2948680"/>
            <a:ext cx="0" cy="3291840"/>
          </a:xfrm>
          <a:prstGeom prst="line">
            <a:avLst/>
          </a:prstGeom>
          <a:ln w="28575">
            <a:solidFill>
              <a:srgbClr val="4A7EBB"/>
            </a:solidFill>
          </a:ln>
          <a:effectLst>
            <a:outerShdw blurRad="50800" dist="38100" dir="2700000" rotWithShape="0">
              <a:srgbClr val="000000">
                <a:alpha val="40000"/>
              </a:srgbClr>
            </a:outerShdw>
          </a:effectLst>
        </p:spPr>
        <p:txBody>
          <a:bodyPr lIns="45719" rIns="45719"/>
          <a:lstStyle/>
          <a:p>
            <a:endParaRPr/>
          </a:p>
        </p:txBody>
      </p:sp>
      <p:sp>
        <p:nvSpPr>
          <p:cNvPr id="345" name="Shape 345"/>
          <p:cNvSpPr/>
          <p:nvPr/>
        </p:nvSpPr>
        <p:spPr>
          <a:xfrm>
            <a:off x="163629" y="2893647"/>
            <a:ext cx="8815664" cy="0"/>
          </a:xfrm>
          <a:prstGeom prst="line">
            <a:avLst/>
          </a:prstGeom>
          <a:ln w="38100">
            <a:solidFill>
              <a:srgbClr val="4A7EBB"/>
            </a:solidFill>
          </a:ln>
          <a:effectLst>
            <a:outerShdw blurRad="50800" dist="38100" dir="2700000" rotWithShape="0">
              <a:srgbClr val="000000">
                <a:alpha val="40000"/>
              </a:srgbClr>
            </a:outerShdw>
          </a:effectLst>
        </p:spPr>
        <p:txBody>
          <a:bodyPr lIns="45719" rIns="45719"/>
          <a:lstStyle/>
          <a:p>
            <a:endParaRPr/>
          </a:p>
        </p:txBody>
      </p:sp>
      <p:sp>
        <p:nvSpPr>
          <p:cNvPr id="346" name="Shape 346"/>
          <p:cNvSpPr/>
          <p:nvPr/>
        </p:nvSpPr>
        <p:spPr>
          <a:xfrm>
            <a:off x="163630" y="2277103"/>
            <a:ext cx="8815664" cy="615553"/>
          </a:xfrm>
          <a:prstGeom prst="rect">
            <a:avLst/>
          </a:prstGeom>
          <a:ln w="12700">
            <a:miter lim="400000"/>
          </a:ln>
          <a:extLst>
            <a:ext uri="{C572A759-6A51-4108-AA02-DFA0A04FC94B}">
              <ma14:wrappingTextBoxFlag xmlns="" xmlns:ma14="http://schemas.microsoft.com/office/mac/drawingml/2011/main" val="1"/>
            </a:ext>
          </a:extLst>
        </p:spPr>
        <p:txBody>
          <a:bodyPr wrap="square" lIns="45719" tIns="45720" rIns="45719" bIns="45720" anchor="t">
            <a:spAutoFit/>
          </a:bodyPr>
          <a:lstStyle/>
          <a:p>
            <a:pPr>
              <a:defRPr b="1"/>
            </a:pPr>
            <a:r>
              <a:rPr>
                <a:latin typeface="Calibri"/>
                <a:cs typeface="Arial"/>
              </a:rPr>
              <a:t>Locations</a:t>
            </a:r>
            <a:r>
              <a:rPr b="0">
                <a:latin typeface="Calibri"/>
                <a:cs typeface="Arial"/>
              </a:rPr>
              <a:t>:</a:t>
            </a:r>
            <a:r>
              <a:rPr lang="en-US">
                <a:latin typeface="Calibri"/>
                <a:cs typeface="Arial"/>
              </a:rPr>
              <a:t> </a:t>
            </a:r>
            <a:r>
              <a:rPr b="0">
                <a:latin typeface="Calibri"/>
                <a:cs typeface="Arial"/>
              </a:rPr>
              <a:t> </a:t>
            </a:r>
            <a:r>
              <a:rPr sz="1600" b="0">
                <a:latin typeface="Calibri"/>
                <a:cs typeface="Arial"/>
              </a:rPr>
              <a:t>Patuxent River,</a:t>
            </a:r>
            <a:r>
              <a:rPr lang="en-US" sz="1600" b="0">
                <a:latin typeface="Calibri"/>
                <a:cs typeface="Arial"/>
              </a:rPr>
              <a:t> MD;</a:t>
            </a:r>
            <a:r>
              <a:rPr lang="en-US" sz="1600">
                <a:latin typeface="Calibri"/>
                <a:cs typeface="Arial"/>
              </a:rPr>
              <a:t> </a:t>
            </a:r>
            <a:r>
              <a:rPr lang="en-US" sz="1600" b="0">
                <a:latin typeface="Calibri"/>
                <a:cs typeface="Arial"/>
              </a:rPr>
              <a:t> </a:t>
            </a:r>
            <a:r>
              <a:rPr sz="1600" b="0">
                <a:latin typeface="Calibri"/>
                <a:cs typeface="Arial"/>
              </a:rPr>
              <a:t>Norfolk,</a:t>
            </a:r>
            <a:r>
              <a:rPr lang="en-US" sz="1600" b="0">
                <a:latin typeface="Calibri"/>
                <a:cs typeface="Arial"/>
              </a:rPr>
              <a:t> VA;</a:t>
            </a:r>
            <a:r>
              <a:rPr sz="1600" b="0">
                <a:latin typeface="Calibri"/>
                <a:cs typeface="Arial"/>
              </a:rPr>
              <a:t> Cherry Point, </a:t>
            </a:r>
            <a:r>
              <a:rPr lang="en-US" sz="1600" b="0">
                <a:latin typeface="Calibri"/>
                <a:cs typeface="Arial"/>
              </a:rPr>
              <a:t>NC; </a:t>
            </a:r>
            <a:r>
              <a:rPr sz="1600" b="0">
                <a:latin typeface="Calibri"/>
                <a:cs typeface="Arial"/>
              </a:rPr>
              <a:t>Jacksonville,</a:t>
            </a:r>
            <a:r>
              <a:rPr lang="en-US" sz="1600" b="0">
                <a:latin typeface="Calibri"/>
                <a:cs typeface="Arial"/>
              </a:rPr>
              <a:t> FL;</a:t>
            </a:r>
            <a:r>
              <a:rPr lang="en-US" sz="1600">
                <a:latin typeface="Calibri"/>
                <a:cs typeface="Arial"/>
              </a:rPr>
              <a:t> </a:t>
            </a:r>
            <a:r>
              <a:rPr lang="en-US" sz="1600" b="1">
                <a:latin typeface="Calibri"/>
                <a:cs typeface="Arial"/>
              </a:rPr>
              <a:t> </a:t>
            </a:r>
            <a:r>
              <a:rPr sz="1600" b="0">
                <a:latin typeface="Calibri"/>
                <a:cs typeface="Arial"/>
              </a:rPr>
              <a:t>Pensacola,</a:t>
            </a:r>
            <a:r>
              <a:rPr lang="en-US" sz="1600" b="0">
                <a:latin typeface="Calibri"/>
                <a:cs typeface="Arial"/>
              </a:rPr>
              <a:t> FL;</a:t>
            </a:r>
            <a:r>
              <a:rPr sz="1600" b="0">
                <a:latin typeface="Calibri"/>
                <a:cs typeface="Arial"/>
              </a:rPr>
              <a:t> Miramar,</a:t>
            </a:r>
            <a:r>
              <a:rPr lang="en-US" sz="1600" b="0">
                <a:latin typeface="Calibri"/>
                <a:cs typeface="Arial"/>
              </a:rPr>
              <a:t> CA;</a:t>
            </a:r>
            <a:r>
              <a:rPr sz="1600" b="0">
                <a:latin typeface="Calibri"/>
                <a:cs typeface="Arial"/>
              </a:rPr>
              <a:t> Lemoore, </a:t>
            </a:r>
            <a:r>
              <a:rPr lang="en-US" sz="1600" b="0">
                <a:latin typeface="Calibri"/>
                <a:cs typeface="Arial"/>
              </a:rPr>
              <a:t>CA; </a:t>
            </a:r>
            <a:r>
              <a:rPr sz="1600" b="0">
                <a:latin typeface="Calibri"/>
                <a:cs typeface="Arial"/>
              </a:rPr>
              <a:t>Whidbey Island</a:t>
            </a:r>
            <a:r>
              <a:rPr lang="en-US" sz="1600" b="0">
                <a:latin typeface="Calibri"/>
                <a:cs typeface="Arial"/>
              </a:rPr>
              <a:t>, WA</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555" r="1620"/>
          <a:stretch/>
        </p:blipFill>
        <p:spPr>
          <a:xfrm>
            <a:off x="163629" y="3083858"/>
            <a:ext cx="4296295" cy="3153502"/>
          </a:xfrm>
          <a:prstGeom prst="rect">
            <a:avLst/>
          </a:prstGeom>
        </p:spPr>
      </p:pic>
      <p:sp>
        <p:nvSpPr>
          <p:cNvPr id="4" name="TextBox 3"/>
          <p:cNvSpPr txBox="1"/>
          <p:nvPr/>
        </p:nvSpPr>
        <p:spPr>
          <a:xfrm>
            <a:off x="163629" y="1282751"/>
            <a:ext cx="8825522" cy="1200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b="1" dirty="0">
                <a:latin typeface="Calibri"/>
                <a:cs typeface="Arial"/>
              </a:rPr>
              <a:t>Mission:  </a:t>
            </a:r>
            <a:r>
              <a:rPr lang="en-US" dirty="0">
                <a:latin typeface="Calibri"/>
                <a:cs typeface="Arial"/>
              </a:rPr>
              <a:t>To provide safe, effective, and relevant aviation survival and human performance training as the execution arm of the Chief of Naval Operations-mandated Naval Aviation Survival Training Program (NASTP).</a:t>
            </a:r>
          </a:p>
          <a:p>
            <a:endParaRPr kumimoji="0" lang="en-US" sz="18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endParaRPr>
          </a:p>
        </p:txBody>
      </p:sp>
      <p:pic>
        <p:nvPicPr>
          <p:cNvPr id="6" name="Picture 6">
            <a:extLst>
              <a:ext uri="{FF2B5EF4-FFF2-40B4-BE49-F238E27FC236}">
                <a16:creationId xmlns:a16="http://schemas.microsoft.com/office/drawing/2014/main" id="{FC740686-FCF3-4A89-8895-0387AD91C83D}"/>
              </a:ext>
            </a:extLst>
          </p:cNvPr>
          <p:cNvPicPr>
            <a:picLocks noChangeAspect="1"/>
          </p:cNvPicPr>
          <p:nvPr/>
        </p:nvPicPr>
        <p:blipFill>
          <a:blip r:embed="rId4"/>
          <a:stretch>
            <a:fillRect/>
          </a:stretch>
        </p:blipFill>
        <p:spPr>
          <a:xfrm>
            <a:off x="4632290" y="3083858"/>
            <a:ext cx="4411819" cy="3153502"/>
          </a:xfrm>
          <a:prstGeom prst="rect">
            <a:avLst/>
          </a:prstGeom>
        </p:spPr>
      </p:pic>
    </p:spTree>
    <p:extLst>
      <p:ext uri="{BB962C8B-B14F-4D97-AF65-F5344CB8AC3E}">
        <p14:creationId xmlns:p14="http://schemas.microsoft.com/office/powerpoint/2010/main" val="1882660881"/>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Shape 341"/>
          <p:cNvSpPr/>
          <p:nvPr/>
        </p:nvSpPr>
        <p:spPr>
          <a:xfrm>
            <a:off x="5257800" y="3459481"/>
            <a:ext cx="304800" cy="45720"/>
          </a:xfrm>
          <a:prstGeom prst="rect">
            <a:avLst/>
          </a:prstGeom>
          <a:solidFill>
            <a:srgbClr val="FFFFFF"/>
          </a:solidFill>
          <a:ln w="25400">
            <a:solidFill>
              <a:srgbClr val="FFFFFF"/>
            </a:solidFill>
          </a:ln>
        </p:spPr>
        <p:txBody>
          <a:bodyPr lIns="45719" rIns="45719" anchor="ctr"/>
          <a:lstStyle/>
          <a:p>
            <a:pPr algn="ctr">
              <a:defRPr>
                <a:solidFill>
                  <a:srgbClr val="FFFFFF"/>
                </a:solidFill>
              </a:defRPr>
            </a:pPr>
            <a:endParaRPr/>
          </a:p>
        </p:txBody>
      </p:sp>
      <p:sp>
        <p:nvSpPr>
          <p:cNvPr id="342" name="Shape 342"/>
          <p:cNvSpPr/>
          <p:nvPr/>
        </p:nvSpPr>
        <p:spPr>
          <a:xfrm>
            <a:off x="5638800" y="3200400"/>
            <a:ext cx="381000" cy="45720"/>
          </a:xfrm>
          <a:prstGeom prst="rect">
            <a:avLst/>
          </a:prstGeom>
          <a:solidFill>
            <a:srgbClr val="FFFFFF"/>
          </a:solidFill>
          <a:ln w="25400">
            <a:solidFill>
              <a:srgbClr val="FFFFFF"/>
            </a:solidFill>
          </a:ln>
        </p:spPr>
        <p:txBody>
          <a:bodyPr lIns="45719" rIns="45719" anchor="ctr"/>
          <a:lstStyle/>
          <a:p>
            <a:pPr algn="ctr">
              <a:defRPr>
                <a:solidFill>
                  <a:srgbClr val="FFFFFF"/>
                </a:solidFill>
              </a:defRPr>
            </a:pPr>
            <a:endParaRPr/>
          </a:p>
        </p:txBody>
      </p:sp>
      <p:sp>
        <p:nvSpPr>
          <p:cNvPr id="343" name="Shape 343"/>
          <p:cNvSpPr/>
          <p:nvPr/>
        </p:nvSpPr>
        <p:spPr>
          <a:xfrm>
            <a:off x="1200054" y="221483"/>
            <a:ext cx="7364995" cy="584775"/>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lgn="ctr">
              <a:defRPr sz="3200"/>
            </a:lvl1pPr>
          </a:lstStyle>
          <a:p>
            <a:r>
              <a:rPr b="1">
                <a:latin typeface="Calibri"/>
                <a:cs typeface="Calibri"/>
              </a:rPr>
              <a:t>Naval Survival Training Institute (NSTI)</a:t>
            </a:r>
          </a:p>
        </p:txBody>
      </p:sp>
      <p:sp>
        <p:nvSpPr>
          <p:cNvPr id="344" name="Shape 344"/>
          <p:cNvSpPr/>
          <p:nvPr/>
        </p:nvSpPr>
        <p:spPr>
          <a:xfrm flipH="1">
            <a:off x="4465636" y="978130"/>
            <a:ext cx="538" cy="5125985"/>
          </a:xfrm>
          <a:prstGeom prst="line">
            <a:avLst/>
          </a:prstGeom>
          <a:ln w="28575">
            <a:solidFill>
              <a:srgbClr val="4A7EBB"/>
            </a:solidFill>
          </a:ln>
          <a:effectLst>
            <a:outerShdw blurRad="50800" dist="38100" dir="2700000" rotWithShape="0">
              <a:srgbClr val="000000">
                <a:alpha val="40000"/>
              </a:srgbClr>
            </a:outerShdw>
          </a:effectLst>
        </p:spPr>
        <p:txBody>
          <a:bodyPr lIns="45719" rIns="45719"/>
          <a:lstStyle/>
          <a:p>
            <a:endParaRPr/>
          </a:p>
        </p:txBody>
      </p:sp>
      <p:sp>
        <p:nvSpPr>
          <p:cNvPr id="345" name="Shape 345"/>
          <p:cNvSpPr/>
          <p:nvPr/>
        </p:nvSpPr>
        <p:spPr>
          <a:xfrm>
            <a:off x="838200" y="3633439"/>
            <a:ext cx="7620000" cy="0"/>
          </a:xfrm>
          <a:prstGeom prst="line">
            <a:avLst/>
          </a:prstGeom>
          <a:ln w="38100">
            <a:solidFill>
              <a:srgbClr val="4A7EBB"/>
            </a:solidFill>
          </a:ln>
          <a:effectLst>
            <a:outerShdw blurRad="50800" dist="38100" dir="2700000" rotWithShape="0">
              <a:srgbClr val="000000">
                <a:alpha val="40000"/>
              </a:srgbClr>
            </a:outerShdw>
          </a:effectLst>
        </p:spPr>
        <p:txBody>
          <a:bodyPr lIns="45719" rIns="45719"/>
          <a:lstStyle/>
          <a:p>
            <a:endParaRPr/>
          </a:p>
        </p:txBody>
      </p:sp>
      <p:sp>
        <p:nvSpPr>
          <p:cNvPr id="346" name="Shape 346"/>
          <p:cNvSpPr/>
          <p:nvPr/>
        </p:nvSpPr>
        <p:spPr>
          <a:xfrm>
            <a:off x="4568495" y="1002793"/>
            <a:ext cx="4048125" cy="1846659"/>
          </a:xfrm>
          <a:prstGeom prst="rect">
            <a:avLst/>
          </a:prstGeom>
          <a:ln w="12700">
            <a:miter lim="400000"/>
          </a:ln>
          <a:extLst>
            <a:ext uri="{C572A759-6A51-4108-AA02-DFA0A04FC94B}">
              <ma14:wrappingTextBoxFlag xmlns="" xmlns:ma14="http://schemas.microsoft.com/office/mac/drawingml/2011/main" val="1"/>
            </a:ext>
          </a:extLst>
        </p:spPr>
        <p:txBody>
          <a:bodyPr lIns="45719" tIns="45720" rIns="45719" bIns="45720" anchor="t">
            <a:spAutoFit/>
          </a:bodyPr>
          <a:lstStyle/>
          <a:p>
            <a:pPr>
              <a:defRPr b="1"/>
            </a:pPr>
            <a:r>
              <a:rPr lang="en-US" u="sng" dirty="0">
                <a:latin typeface="Calibri"/>
                <a:cs typeface="Arial"/>
              </a:rPr>
              <a:t>Staff Courses of Instruction:</a:t>
            </a:r>
            <a:r>
              <a:rPr lang="en-US" dirty="0">
                <a:latin typeface="Calibri"/>
                <a:cs typeface="Arial"/>
              </a:rPr>
              <a:t>  </a:t>
            </a:r>
            <a:endParaRPr lang="en-US" b="0" dirty="0">
              <a:latin typeface="Calibri"/>
              <a:cs typeface="Arial" panose="020B0604020202020204" pitchFamily="34" charset="0"/>
            </a:endParaRPr>
          </a:p>
          <a:p>
            <a:pPr>
              <a:defRPr sz="1600"/>
            </a:pPr>
            <a:r>
              <a:rPr lang="en-US" b="0" dirty="0">
                <a:latin typeface="Calibri"/>
                <a:cs typeface="Arial"/>
              </a:rPr>
              <a:t>1. </a:t>
            </a:r>
            <a:r>
              <a:rPr lang="en-US" dirty="0">
                <a:latin typeface="Calibri"/>
                <a:cs typeface="Arial"/>
              </a:rPr>
              <a:t>Naval Aviation Water Survival Instructor </a:t>
            </a:r>
            <a:endParaRPr lang="en-US" dirty="0">
              <a:latin typeface="Calibri"/>
              <a:cs typeface="Arial" panose="020B0604020202020204" pitchFamily="34" charset="0"/>
            </a:endParaRPr>
          </a:p>
          <a:p>
            <a:pPr>
              <a:defRPr sz="1600"/>
            </a:pPr>
            <a:r>
              <a:rPr lang="en-US" dirty="0">
                <a:latin typeface="Calibri"/>
                <a:cs typeface="Arial"/>
              </a:rPr>
              <a:t>     (NAWSTI-NEC 806A)</a:t>
            </a:r>
          </a:p>
          <a:p>
            <a:pPr>
              <a:defRPr sz="1600"/>
            </a:pPr>
            <a:r>
              <a:rPr lang="en-US" dirty="0">
                <a:latin typeface="Calibri"/>
                <a:cs typeface="Arial"/>
              </a:rPr>
              <a:t>2. Naval Aerospace &amp; Operational Physiologist</a:t>
            </a:r>
          </a:p>
          <a:p>
            <a:pPr>
              <a:defRPr sz="1600"/>
            </a:pPr>
            <a:r>
              <a:rPr lang="en-US" dirty="0">
                <a:latin typeface="Calibri"/>
                <a:cs typeface="Arial"/>
              </a:rPr>
              <a:t>     Internship Program (B-6H-1301)</a:t>
            </a:r>
          </a:p>
          <a:p>
            <a:pPr>
              <a:defRPr sz="1600"/>
            </a:pPr>
            <a:endParaRPr lang="en-US" dirty="0">
              <a:latin typeface="Calibri"/>
              <a:cs typeface="Arial"/>
            </a:endParaRPr>
          </a:p>
          <a:p>
            <a:pPr>
              <a:defRPr sz="1600"/>
            </a:pPr>
            <a:endParaRPr lang="en-US" dirty="0"/>
          </a:p>
        </p:txBody>
      </p:sp>
      <p:sp>
        <p:nvSpPr>
          <p:cNvPr id="347" name="Shape 347"/>
          <p:cNvSpPr/>
          <p:nvPr/>
        </p:nvSpPr>
        <p:spPr>
          <a:xfrm>
            <a:off x="386025" y="3775251"/>
            <a:ext cx="4182838" cy="1600438"/>
          </a:xfrm>
          <a:prstGeom prst="rect">
            <a:avLst/>
          </a:prstGeom>
          <a:ln w="12700">
            <a:miter lim="400000"/>
          </a:ln>
          <a:extLst>
            <a:ext uri="{C572A759-6A51-4108-AA02-DFA0A04FC94B}">
              <ma14:wrappingTextBoxFlag xmlns="" xmlns:ma14="http://schemas.microsoft.com/office/mac/drawingml/2011/main" val="1"/>
            </a:ext>
          </a:extLst>
        </p:spPr>
        <p:txBody>
          <a:bodyPr wrap="square" lIns="45719" tIns="45720" rIns="45719" bIns="45720" anchor="t">
            <a:spAutoFit/>
          </a:bodyPr>
          <a:lstStyle/>
          <a:p>
            <a:pPr>
              <a:defRPr b="1" u="sng"/>
            </a:pPr>
            <a:r>
              <a:rPr lang="en-US" dirty="0">
                <a:latin typeface="Calibri"/>
                <a:cs typeface="Arial"/>
              </a:rPr>
              <a:t>Fleet </a:t>
            </a:r>
            <a:r>
              <a:rPr dirty="0">
                <a:latin typeface="Calibri"/>
                <a:cs typeface="Arial"/>
              </a:rPr>
              <a:t>Courses of Instruction:</a:t>
            </a:r>
            <a:endParaRPr lang="en-US" dirty="0">
              <a:latin typeface="Calibri"/>
              <a:cs typeface="Arial"/>
            </a:endParaRPr>
          </a:p>
          <a:p>
            <a:pPr>
              <a:defRPr sz="1600"/>
            </a:pPr>
            <a:r>
              <a:rPr dirty="0">
                <a:latin typeface="Calibri"/>
                <a:cs typeface="Arial"/>
              </a:rPr>
              <a:t>1.</a:t>
            </a:r>
            <a:r>
              <a:rPr lang="en-US" dirty="0">
                <a:latin typeface="Calibri"/>
                <a:cs typeface="Arial"/>
              </a:rPr>
              <a:t> </a:t>
            </a:r>
            <a:r>
              <a:rPr dirty="0">
                <a:latin typeface="Calibri"/>
                <a:cs typeface="Arial"/>
              </a:rPr>
              <a:t> Aircrew </a:t>
            </a:r>
            <a:r>
              <a:rPr lang="en-US" dirty="0">
                <a:latin typeface="Calibri"/>
                <a:cs typeface="Arial"/>
              </a:rPr>
              <a:t>Refresher NASTP training x 4</a:t>
            </a:r>
            <a:endParaRPr dirty="0">
              <a:latin typeface="Calibri"/>
              <a:cs typeface="Arial" panose="020B0604020202020204" pitchFamily="34" charset="0"/>
            </a:endParaRPr>
          </a:p>
          <a:p>
            <a:pPr>
              <a:defRPr sz="1600"/>
            </a:pPr>
            <a:r>
              <a:rPr dirty="0">
                <a:latin typeface="Calibri"/>
                <a:cs typeface="Arial"/>
              </a:rPr>
              <a:t>2.</a:t>
            </a:r>
            <a:r>
              <a:rPr lang="en-US" dirty="0">
                <a:latin typeface="Calibri"/>
                <a:cs typeface="Arial"/>
              </a:rPr>
              <a:t> </a:t>
            </a:r>
            <a:r>
              <a:rPr dirty="0">
                <a:latin typeface="Calibri"/>
                <a:cs typeface="Arial"/>
              </a:rPr>
              <a:t> Aircrew </a:t>
            </a:r>
            <a:r>
              <a:rPr lang="en-US" dirty="0">
                <a:latin typeface="Calibri"/>
                <a:cs typeface="Arial"/>
              </a:rPr>
              <a:t>Initial</a:t>
            </a:r>
            <a:r>
              <a:rPr dirty="0">
                <a:latin typeface="Calibri"/>
                <a:cs typeface="Arial"/>
              </a:rPr>
              <a:t> NASTP </a:t>
            </a:r>
            <a:r>
              <a:rPr lang="en-US" dirty="0">
                <a:latin typeface="Calibri"/>
                <a:cs typeface="Arial"/>
              </a:rPr>
              <a:t>training x 4</a:t>
            </a:r>
            <a:endParaRPr dirty="0">
              <a:latin typeface="Calibri"/>
              <a:cs typeface="Arial"/>
            </a:endParaRPr>
          </a:p>
          <a:p>
            <a:pPr>
              <a:defRPr sz="1600"/>
            </a:pPr>
            <a:r>
              <a:rPr dirty="0">
                <a:latin typeface="Calibri"/>
                <a:cs typeface="Arial"/>
              </a:rPr>
              <a:t>3.</a:t>
            </a:r>
            <a:r>
              <a:rPr lang="en-US" dirty="0">
                <a:latin typeface="Calibri"/>
                <a:cs typeface="Arial"/>
              </a:rPr>
              <a:t> </a:t>
            </a:r>
            <a:r>
              <a:rPr dirty="0">
                <a:latin typeface="Calibri"/>
                <a:cs typeface="Arial"/>
              </a:rPr>
              <a:t> Non-</a:t>
            </a:r>
            <a:r>
              <a:rPr lang="en-US" dirty="0">
                <a:latin typeface="Calibri"/>
                <a:cs typeface="Arial"/>
              </a:rPr>
              <a:t>A</a:t>
            </a:r>
            <a:r>
              <a:rPr dirty="0">
                <a:latin typeface="Calibri"/>
                <a:cs typeface="Arial"/>
              </a:rPr>
              <a:t>ircrew NASTP </a:t>
            </a:r>
            <a:r>
              <a:rPr lang="en-US" dirty="0">
                <a:latin typeface="Calibri"/>
                <a:cs typeface="Arial"/>
              </a:rPr>
              <a:t>training x 4</a:t>
            </a:r>
            <a:endParaRPr dirty="0">
              <a:latin typeface="Calibri"/>
              <a:cs typeface="Arial"/>
            </a:endParaRPr>
          </a:p>
          <a:p>
            <a:pPr>
              <a:defRPr sz="1600"/>
            </a:pPr>
            <a:r>
              <a:rPr dirty="0">
                <a:latin typeface="Calibri"/>
                <a:cs typeface="Arial"/>
              </a:rPr>
              <a:t>4.</a:t>
            </a:r>
            <a:r>
              <a:rPr lang="en-US" dirty="0">
                <a:latin typeface="Calibri"/>
                <a:cs typeface="Arial"/>
              </a:rPr>
              <a:t>  Non-Aircraft specific NASTP training x 7</a:t>
            </a:r>
          </a:p>
          <a:p>
            <a:pPr>
              <a:defRPr sz="1600"/>
            </a:pPr>
            <a:endParaRPr lang="en-US" dirty="0">
              <a:latin typeface="Calibri"/>
              <a:cs typeface="Arial" panose="020B0604020202020204" pitchFamily="34" charset="0"/>
            </a:endParaRPr>
          </a:p>
        </p:txBody>
      </p:sp>
      <p:pic>
        <p:nvPicPr>
          <p:cNvPr id="3" name="Picture 2"/>
          <p:cNvPicPr>
            <a:picLocks noChangeAspect="1"/>
          </p:cNvPicPr>
          <p:nvPr/>
        </p:nvPicPr>
        <p:blipFill>
          <a:blip r:embed="rId3"/>
          <a:stretch>
            <a:fillRect/>
          </a:stretch>
        </p:blipFill>
        <p:spPr>
          <a:xfrm>
            <a:off x="1399570" y="1084832"/>
            <a:ext cx="2150038" cy="2150038"/>
          </a:xfrm>
          <a:prstGeom prst="rect">
            <a:avLst/>
          </a:prstGeom>
        </p:spPr>
      </p:pic>
      <p:sp>
        <p:nvSpPr>
          <p:cNvPr id="5" name="Rectangle 4">
            <a:extLst>
              <a:ext uri="{FF2B5EF4-FFF2-40B4-BE49-F238E27FC236}">
                <a16:creationId xmlns:a16="http://schemas.microsoft.com/office/drawing/2014/main" id="{95C6365F-E9AD-5FA5-1735-82FAE0F0E79B}"/>
              </a:ext>
            </a:extLst>
          </p:cNvPr>
          <p:cNvSpPr/>
          <p:nvPr/>
        </p:nvSpPr>
        <p:spPr>
          <a:xfrm>
            <a:off x="4568495" y="3729929"/>
            <a:ext cx="4511615" cy="615553"/>
          </a:xfrm>
          <a:prstGeom prst="rect">
            <a:avLst/>
          </a:prstGeom>
        </p:spPr>
        <p:txBody>
          <a:bodyPr wrap="square" lIns="91440" tIns="45720" rIns="91440" bIns="45720" anchor="t">
            <a:spAutoFit/>
          </a:bodyPr>
          <a:lstStyle/>
          <a:p>
            <a:r>
              <a:rPr lang="en-US" b="1" dirty="0">
                <a:latin typeface="Calibri"/>
                <a:cs typeface="Arial"/>
              </a:rPr>
              <a:t>Authorized Manning: 282  Onboard: 256</a:t>
            </a:r>
          </a:p>
          <a:p>
            <a:endParaRPr lang="en-US" sz="1600" dirty="0">
              <a:latin typeface="Arial"/>
              <a:cs typeface="Arial"/>
            </a:endParaRPr>
          </a:p>
        </p:txBody>
      </p:sp>
      <p:pic>
        <p:nvPicPr>
          <p:cNvPr id="6" name="Picture 5">
            <a:extLst>
              <a:ext uri="{FF2B5EF4-FFF2-40B4-BE49-F238E27FC236}">
                <a16:creationId xmlns:a16="http://schemas.microsoft.com/office/drawing/2014/main" id="{F5A146C9-0CFC-A1E3-0B2A-D143119D49DB}"/>
              </a:ext>
            </a:extLst>
          </p:cNvPr>
          <p:cNvPicPr>
            <a:picLocks noChangeAspect="1"/>
          </p:cNvPicPr>
          <p:nvPr/>
        </p:nvPicPr>
        <p:blipFill>
          <a:blip r:embed="rId4"/>
          <a:stretch>
            <a:fillRect/>
          </a:stretch>
        </p:blipFill>
        <p:spPr>
          <a:xfrm>
            <a:off x="4882552" y="4043685"/>
            <a:ext cx="3950898" cy="2324712"/>
          </a:xfrm>
          <a:prstGeom prst="rect">
            <a:avLst/>
          </a:prstGeom>
        </p:spPr>
      </p:pic>
    </p:spTree>
    <p:extLst>
      <p:ext uri="{BB962C8B-B14F-4D97-AF65-F5344CB8AC3E}">
        <p14:creationId xmlns:p14="http://schemas.microsoft.com/office/powerpoint/2010/main" val="1360198967"/>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Shape 364"/>
          <p:cNvSpPr/>
          <p:nvPr/>
        </p:nvSpPr>
        <p:spPr>
          <a:xfrm>
            <a:off x="173255" y="2491971"/>
            <a:ext cx="8765005" cy="369332"/>
          </a:xfrm>
          <a:prstGeom prst="rect">
            <a:avLst/>
          </a:prstGeom>
          <a:ln w="12700">
            <a:miter lim="400000"/>
          </a:ln>
          <a:extLst>
            <a:ext uri="{C572A759-6A51-4108-AA02-DFA0A04FC94B}">
              <ma14:wrappingTextBoxFlag xmlns="" xmlns:ma14="http://schemas.microsoft.com/office/mac/drawingml/2011/main" val="1"/>
            </a:ext>
          </a:extLst>
        </p:spPr>
        <p:txBody>
          <a:bodyPr wrap="square" lIns="45719" tIns="45720" rIns="45719" bIns="45720" anchor="t">
            <a:spAutoFit/>
          </a:bodyPr>
          <a:lstStyle/>
          <a:p>
            <a:pPr defTabSz="1085850">
              <a:tabLst>
                <a:tab pos="5829300" algn="l"/>
              </a:tabLst>
              <a:defRPr b="1"/>
            </a:pPr>
            <a:r>
              <a:rPr>
                <a:latin typeface="Calibri"/>
                <a:cs typeface="Arial"/>
              </a:rPr>
              <a:t>Location</a:t>
            </a:r>
            <a:r>
              <a:rPr b="0">
                <a:latin typeface="Calibri"/>
                <a:cs typeface="Arial"/>
              </a:rPr>
              <a:t>: Groton, CT</a:t>
            </a:r>
          </a:p>
        </p:txBody>
      </p:sp>
      <p:sp>
        <p:nvSpPr>
          <p:cNvPr id="365" name="Shape 365"/>
          <p:cNvSpPr>
            <a:spLocks noGrp="1"/>
          </p:cNvSpPr>
          <p:nvPr>
            <p:ph type="title"/>
          </p:nvPr>
        </p:nvSpPr>
        <p:spPr>
          <a:xfrm>
            <a:off x="785004" y="186010"/>
            <a:ext cx="7848601" cy="1070777"/>
          </a:xfrm>
          <a:prstGeom prst="rect">
            <a:avLst/>
          </a:prstGeom>
        </p:spPr>
        <p:txBody>
          <a:bodyPr lIns="45719" tIns="45720" rIns="45719" bIns="45720" anchor="t">
            <a:normAutofit/>
          </a:bodyPr>
          <a:lstStyle>
            <a:lvl1pPr>
              <a:defRPr sz="3200"/>
            </a:lvl1pPr>
          </a:lstStyle>
          <a:p>
            <a:r>
              <a:rPr b="1" dirty="0">
                <a:latin typeface="Calibri"/>
                <a:cs typeface="Arial"/>
              </a:rPr>
              <a:t>Naval Undersea Medical Institute </a:t>
            </a:r>
            <a:br>
              <a:rPr lang="en-US" b="1" dirty="0">
                <a:latin typeface="Calibri"/>
                <a:cs typeface="Arial" panose="020B0604020202020204" pitchFamily="34" charset="0"/>
              </a:rPr>
            </a:br>
            <a:r>
              <a:rPr b="1" dirty="0">
                <a:latin typeface="Calibri"/>
                <a:cs typeface="Arial"/>
              </a:rPr>
              <a:t>(NUMI)</a:t>
            </a:r>
          </a:p>
        </p:txBody>
      </p:sp>
      <p:sp>
        <p:nvSpPr>
          <p:cNvPr id="366" name="Shape 366"/>
          <p:cNvSpPr/>
          <p:nvPr/>
        </p:nvSpPr>
        <p:spPr>
          <a:xfrm flipH="1">
            <a:off x="4520629" y="2906480"/>
            <a:ext cx="6027" cy="3474720"/>
          </a:xfrm>
          <a:prstGeom prst="line">
            <a:avLst/>
          </a:prstGeom>
          <a:ln w="28575">
            <a:solidFill>
              <a:srgbClr val="4A7EBB"/>
            </a:solidFill>
          </a:ln>
          <a:effectLst>
            <a:outerShdw blurRad="50800" dist="38100" dir="2700000" rotWithShape="0">
              <a:srgbClr val="000000">
                <a:alpha val="40000"/>
              </a:srgbClr>
            </a:outerShdw>
          </a:effectLst>
        </p:spPr>
        <p:txBody>
          <a:bodyPr lIns="45719" rIns="45719"/>
          <a:lstStyle/>
          <a:p>
            <a:endParaRPr/>
          </a:p>
        </p:txBody>
      </p:sp>
      <p:sp>
        <p:nvSpPr>
          <p:cNvPr id="367" name="Shape 367"/>
          <p:cNvSpPr/>
          <p:nvPr/>
        </p:nvSpPr>
        <p:spPr>
          <a:xfrm>
            <a:off x="173255" y="2854533"/>
            <a:ext cx="8765005" cy="31110"/>
          </a:xfrm>
          <a:prstGeom prst="line">
            <a:avLst/>
          </a:prstGeom>
          <a:ln w="38100">
            <a:solidFill>
              <a:srgbClr val="4A7EBB"/>
            </a:solidFill>
          </a:ln>
          <a:effectLst>
            <a:outerShdw blurRad="50800" dist="38100" dir="2700000" rotWithShape="0">
              <a:srgbClr val="000000">
                <a:alpha val="40000"/>
              </a:srgbClr>
            </a:outerShdw>
          </a:effectLst>
        </p:spPr>
        <p:txBody>
          <a:bodyPr lIns="45719" rIns="45719"/>
          <a:lstStyle/>
          <a:p>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4416"/>
          <a:stretch/>
        </p:blipFill>
        <p:spPr>
          <a:xfrm>
            <a:off x="173256" y="3102848"/>
            <a:ext cx="4306496" cy="2997642"/>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94864" y="3102848"/>
            <a:ext cx="4395528" cy="2936758"/>
          </a:xfrm>
          <a:prstGeom prst="rect">
            <a:avLst/>
          </a:prstGeom>
        </p:spPr>
      </p:pic>
      <p:sp>
        <p:nvSpPr>
          <p:cNvPr id="4" name="TextBox 3"/>
          <p:cNvSpPr txBox="1"/>
          <p:nvPr/>
        </p:nvSpPr>
        <p:spPr>
          <a:xfrm>
            <a:off x="173255" y="1256787"/>
            <a:ext cx="8817137" cy="1200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b="1" dirty="0">
                <a:latin typeface="Calibri"/>
                <a:cs typeface="Arial"/>
              </a:rPr>
              <a:t>Mission:  </a:t>
            </a:r>
            <a:r>
              <a:rPr lang="en-US" dirty="0">
                <a:latin typeface="Calibri"/>
                <a:cs typeface="Arial"/>
              </a:rPr>
              <a:t>Training detachment for Undersea Medical Officers, Radiation Health Officers, Radiation Health Technicians, Submarine Force Independent Duty Corpsman, Radiation Health Indoctrination, Submarine Force Independent Duty Corpsman Refresher Training and Undersea Medical Officer Refresher Training. </a:t>
            </a:r>
            <a:endParaRPr kumimoji="0" lang="en-US" sz="1800" b="0" i="0" u="none" strike="noStrike" cap="none" spc="0" normalizeH="0" baseline="0" dirty="0">
              <a:ln>
                <a:noFill/>
              </a:ln>
              <a:solidFill>
                <a:srgbClr val="000000"/>
              </a:solidFill>
              <a:effectLst/>
              <a:uFillTx/>
              <a:latin typeface="Calibri"/>
              <a:cs typeface="Arial" panose="020B0604020202020204" pitchFamily="34" charset="0"/>
              <a:sym typeface="Calibri"/>
            </a:endParaRPr>
          </a:p>
        </p:txBody>
      </p:sp>
    </p:spTree>
    <p:extLst>
      <p:ext uri="{BB962C8B-B14F-4D97-AF65-F5344CB8AC3E}">
        <p14:creationId xmlns:p14="http://schemas.microsoft.com/office/powerpoint/2010/main" val="2000630083"/>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 name="Shape 365"/>
          <p:cNvSpPr>
            <a:spLocks noGrp="1"/>
          </p:cNvSpPr>
          <p:nvPr>
            <p:ph type="title"/>
          </p:nvPr>
        </p:nvSpPr>
        <p:spPr>
          <a:xfrm>
            <a:off x="1076234" y="194718"/>
            <a:ext cx="7848601" cy="565031"/>
          </a:xfrm>
          <a:prstGeom prst="rect">
            <a:avLst/>
          </a:prstGeom>
        </p:spPr>
        <p:txBody>
          <a:bodyPr lIns="45719" tIns="45720" rIns="45719" bIns="45720" anchor="t">
            <a:normAutofit fontScale="90000"/>
          </a:bodyPr>
          <a:lstStyle>
            <a:lvl1pPr>
              <a:defRPr sz="3200"/>
            </a:lvl1pPr>
          </a:lstStyle>
          <a:p>
            <a:r>
              <a:rPr b="1" dirty="0">
                <a:latin typeface="Calibri"/>
                <a:cs typeface="Arial"/>
              </a:rPr>
              <a:t>Naval Undersea Medical Institute (NUMI)</a:t>
            </a:r>
            <a:endParaRPr lang="en-US" b="1" dirty="0">
              <a:latin typeface="Calibri"/>
              <a:cs typeface="Arial"/>
            </a:endParaRPr>
          </a:p>
        </p:txBody>
      </p:sp>
      <p:sp>
        <p:nvSpPr>
          <p:cNvPr id="366" name="Shape 366"/>
          <p:cNvSpPr/>
          <p:nvPr/>
        </p:nvSpPr>
        <p:spPr>
          <a:xfrm>
            <a:off x="4336677" y="982668"/>
            <a:ext cx="35313" cy="5073806"/>
          </a:xfrm>
          <a:prstGeom prst="line">
            <a:avLst/>
          </a:prstGeom>
          <a:ln w="28575">
            <a:solidFill>
              <a:srgbClr val="4A7EBB"/>
            </a:solidFill>
          </a:ln>
          <a:effectLst>
            <a:outerShdw blurRad="50800" dist="38100" dir="2700000" rotWithShape="0">
              <a:srgbClr val="000000">
                <a:alpha val="40000"/>
              </a:srgbClr>
            </a:outerShdw>
          </a:effectLst>
        </p:spPr>
        <p:txBody>
          <a:bodyPr lIns="45719" rIns="45719"/>
          <a:lstStyle/>
          <a:p>
            <a:endParaRPr/>
          </a:p>
        </p:txBody>
      </p:sp>
      <p:sp>
        <p:nvSpPr>
          <p:cNvPr id="367" name="Shape 367"/>
          <p:cNvSpPr/>
          <p:nvPr/>
        </p:nvSpPr>
        <p:spPr>
          <a:xfrm>
            <a:off x="561990" y="3762695"/>
            <a:ext cx="7620000" cy="0"/>
          </a:xfrm>
          <a:prstGeom prst="line">
            <a:avLst/>
          </a:prstGeom>
          <a:ln w="38100">
            <a:solidFill>
              <a:srgbClr val="4A7EBB"/>
            </a:solidFill>
          </a:ln>
          <a:effectLst>
            <a:outerShdw blurRad="50800" dist="38100" dir="2700000" rotWithShape="0">
              <a:srgbClr val="000000">
                <a:alpha val="40000"/>
              </a:srgbClr>
            </a:outerShdw>
          </a:effectLst>
        </p:spPr>
        <p:txBody>
          <a:bodyPr lIns="45719" rIns="45719"/>
          <a:lstStyle/>
          <a:p>
            <a:endParaRPr/>
          </a:p>
        </p:txBody>
      </p:sp>
      <p:pic>
        <p:nvPicPr>
          <p:cNvPr id="3" name="Picture 2"/>
          <p:cNvPicPr>
            <a:picLocks noChangeAspect="1"/>
          </p:cNvPicPr>
          <p:nvPr/>
        </p:nvPicPr>
        <p:blipFill>
          <a:blip r:embed="rId3"/>
          <a:stretch>
            <a:fillRect/>
          </a:stretch>
        </p:blipFill>
        <p:spPr>
          <a:xfrm>
            <a:off x="1246993" y="1307446"/>
            <a:ext cx="2130470" cy="2130470"/>
          </a:xfrm>
          <a:prstGeom prst="rect">
            <a:avLst/>
          </a:prstGeom>
        </p:spPr>
      </p:pic>
      <p:sp>
        <p:nvSpPr>
          <p:cNvPr id="7" name="TextBox 6">
            <a:extLst>
              <a:ext uri="{FF2B5EF4-FFF2-40B4-BE49-F238E27FC236}">
                <a16:creationId xmlns:a16="http://schemas.microsoft.com/office/drawing/2014/main" id="{68A84929-397E-1070-E354-DEDF66D5F1AA}"/>
              </a:ext>
            </a:extLst>
          </p:cNvPr>
          <p:cNvSpPr txBox="1"/>
          <p:nvPr/>
        </p:nvSpPr>
        <p:spPr>
          <a:xfrm>
            <a:off x="219165" y="3850699"/>
            <a:ext cx="3847381" cy="16619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r>
              <a:rPr lang="en-US" sz="1600" b="1" u="sng" dirty="0">
                <a:latin typeface="Calibri"/>
              </a:rPr>
              <a:t>Courses of Instruction</a:t>
            </a:r>
            <a:r>
              <a:rPr lang="en-US" sz="1600" dirty="0">
                <a:latin typeface="Calibri"/>
              </a:rPr>
              <a:t>:</a:t>
            </a:r>
          </a:p>
          <a:p>
            <a:pPr marL="342900" indent="-342900">
              <a:buFont typeface="+mj-lt"/>
              <a:buAutoNum type="arabicPeriod"/>
            </a:pPr>
            <a:r>
              <a:rPr lang="en-US" sz="1600" dirty="0">
                <a:latin typeface="Calibri"/>
              </a:rPr>
              <a:t>Radiation Health Officer (RHO)</a:t>
            </a:r>
          </a:p>
          <a:p>
            <a:pPr marL="342900" indent="-342900">
              <a:buFont typeface="+mj-lt"/>
              <a:buAutoNum type="arabicPeriod"/>
            </a:pPr>
            <a:r>
              <a:rPr lang="en-US" sz="1600" dirty="0">
                <a:latin typeface="Calibri"/>
              </a:rPr>
              <a:t>Radiation Health Technician (RHT)</a:t>
            </a:r>
          </a:p>
          <a:p>
            <a:pPr marL="342900" indent="-342900">
              <a:buFont typeface="+mj-lt"/>
              <a:buAutoNum type="arabicPeriod"/>
            </a:pPr>
            <a:r>
              <a:rPr lang="en-US" sz="1600" dirty="0">
                <a:latin typeface="Calibri"/>
              </a:rPr>
              <a:t>Radiation Health Indoctrination</a:t>
            </a:r>
          </a:p>
          <a:p>
            <a:pPr marL="342900" indent="-342900">
              <a:buFont typeface="+mj-lt"/>
              <a:buAutoNum type="arabicPeriod"/>
            </a:pPr>
            <a:endParaRPr lang="en-US" dirty="0">
              <a:latin typeface="Arial"/>
            </a:endParaRPr>
          </a:p>
          <a:p>
            <a:pPr marL="342900" indent="-342900">
              <a:buFont typeface="+mj-lt"/>
              <a:buAutoNum type="arabicPeriod"/>
            </a:pPr>
            <a:endParaRPr lang="en-US" dirty="0">
              <a:latin typeface="Arial"/>
            </a:endParaRPr>
          </a:p>
        </p:txBody>
      </p:sp>
      <p:sp>
        <p:nvSpPr>
          <p:cNvPr id="4" name="TextBox 3">
            <a:extLst>
              <a:ext uri="{FF2B5EF4-FFF2-40B4-BE49-F238E27FC236}">
                <a16:creationId xmlns:a16="http://schemas.microsoft.com/office/drawing/2014/main" id="{A2295D64-9C94-5024-BB46-CD06A98EFAAF}"/>
              </a:ext>
            </a:extLst>
          </p:cNvPr>
          <p:cNvSpPr txBox="1"/>
          <p:nvPr/>
        </p:nvSpPr>
        <p:spPr>
          <a:xfrm>
            <a:off x="4572000" y="1030373"/>
            <a:ext cx="4010205" cy="18466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600" b="1" i="0" u="sng" strike="noStrike" cap="none" spc="0" normalizeH="0" baseline="0" dirty="0">
                <a:ln>
                  <a:noFill/>
                </a:ln>
                <a:solidFill>
                  <a:srgbClr val="000000"/>
                </a:solidFill>
                <a:effectLst/>
                <a:uFillTx/>
                <a:latin typeface="Calibri"/>
                <a:cs typeface="Arial"/>
                <a:sym typeface="Calibri"/>
              </a:rPr>
              <a:t>Courses of Instruction</a:t>
            </a:r>
            <a:r>
              <a:rPr kumimoji="0" lang="en-US" sz="1600" b="0" i="0" u="none" strike="noStrike" cap="none" spc="0" normalizeH="0" baseline="0" dirty="0">
                <a:ln>
                  <a:noFill/>
                </a:ln>
                <a:solidFill>
                  <a:srgbClr val="000000"/>
                </a:solidFill>
                <a:effectLst/>
                <a:uFillTx/>
                <a:latin typeface="Calibri"/>
                <a:cs typeface="Arial"/>
                <a:sym typeface="Calibri"/>
              </a:rPr>
              <a:t>:</a:t>
            </a:r>
            <a:endParaRPr lang="en-US" sz="1600" b="0" i="0" u="none" strike="noStrike" cap="none" spc="0" normalizeH="0" baseline="0" dirty="0">
              <a:ln>
                <a:noFill/>
              </a:ln>
              <a:solidFill>
                <a:srgbClr val="000000"/>
              </a:solidFill>
              <a:effectLst/>
              <a:uFillTx/>
              <a:latin typeface="Calibri"/>
              <a:cs typeface="Arial"/>
            </a:endParaRPr>
          </a:p>
          <a:p>
            <a:pPr marL="342900" marR="0" indent="-342900" algn="l" defTabSz="914400" rtl="0" fontAlgn="auto" latinLnBrk="0" hangingPunct="0">
              <a:lnSpc>
                <a:spcPct val="100000"/>
              </a:lnSpc>
              <a:spcBef>
                <a:spcPts val="0"/>
              </a:spcBef>
              <a:spcAft>
                <a:spcPts val="0"/>
              </a:spcAft>
              <a:buClrTx/>
              <a:buSzTx/>
              <a:buFont typeface="+mj-lt"/>
              <a:buAutoNum type="arabicPeriod"/>
              <a:tabLst/>
            </a:pPr>
            <a:r>
              <a:rPr lang="en-US" sz="1600" dirty="0">
                <a:latin typeface="Calibri"/>
                <a:cs typeface="Arial"/>
              </a:rPr>
              <a:t>Undersea Medical Officer (UMO)</a:t>
            </a:r>
          </a:p>
          <a:p>
            <a:pPr marL="342900" marR="0" indent="-342900" algn="l" defTabSz="914400" rtl="0" fontAlgn="auto" latinLnBrk="0" hangingPunct="0">
              <a:lnSpc>
                <a:spcPct val="100000"/>
              </a:lnSpc>
              <a:spcBef>
                <a:spcPts val="0"/>
              </a:spcBef>
              <a:spcAft>
                <a:spcPts val="0"/>
              </a:spcAft>
              <a:buClrTx/>
              <a:buSzTx/>
              <a:buFont typeface="+mj-lt"/>
              <a:buAutoNum type="arabicPeriod"/>
              <a:tabLst/>
            </a:pPr>
            <a:r>
              <a:rPr kumimoji="0" lang="en-US" sz="1600" b="0" i="0" u="none" strike="noStrike" cap="none" spc="0" normalizeH="0" baseline="0" dirty="0">
                <a:ln>
                  <a:noFill/>
                </a:ln>
                <a:solidFill>
                  <a:srgbClr val="000000"/>
                </a:solidFill>
                <a:effectLst/>
                <a:uFillTx/>
                <a:latin typeface="Calibri"/>
                <a:cs typeface="Arial"/>
                <a:sym typeface="Calibri"/>
              </a:rPr>
              <a:t>Submarine Independent Duty Corpsman (IDC)</a:t>
            </a:r>
            <a:endParaRPr lang="en-US" sz="1600" b="0" i="0" u="none" strike="noStrike" cap="none" spc="0" normalizeH="0" baseline="0" dirty="0">
              <a:ln>
                <a:noFill/>
              </a:ln>
              <a:solidFill>
                <a:srgbClr val="000000"/>
              </a:solidFill>
              <a:effectLst/>
              <a:uFillTx/>
              <a:latin typeface="Calibri"/>
              <a:cs typeface="Arial"/>
            </a:endParaRPr>
          </a:p>
          <a:p>
            <a:pPr marL="342900" marR="0" indent="-342900" algn="l" defTabSz="914400" rtl="0" fontAlgn="auto" latinLnBrk="0" hangingPunct="0">
              <a:lnSpc>
                <a:spcPct val="100000"/>
              </a:lnSpc>
              <a:spcBef>
                <a:spcPts val="0"/>
              </a:spcBef>
              <a:spcAft>
                <a:spcPts val="0"/>
              </a:spcAft>
              <a:buClrTx/>
              <a:buSzTx/>
              <a:buFont typeface="+mj-lt"/>
              <a:buAutoNum type="arabicPeriod"/>
              <a:tabLst/>
            </a:pPr>
            <a:r>
              <a:rPr lang="en-US" sz="1600" dirty="0">
                <a:latin typeface="Calibri"/>
                <a:cs typeface="Arial"/>
              </a:rPr>
              <a:t>Submarine IDC Convert</a:t>
            </a:r>
          </a:p>
          <a:p>
            <a:pPr marL="342900" marR="0" indent="-342900" algn="l" defTabSz="914400" rtl="0" fontAlgn="auto" latinLnBrk="0" hangingPunct="0">
              <a:lnSpc>
                <a:spcPct val="100000"/>
              </a:lnSpc>
              <a:spcBef>
                <a:spcPts val="0"/>
              </a:spcBef>
              <a:spcAft>
                <a:spcPts val="0"/>
              </a:spcAft>
              <a:buClrTx/>
              <a:buSzTx/>
              <a:buFont typeface="+mj-lt"/>
              <a:buAutoNum type="arabicPeriod"/>
              <a:tabLst/>
            </a:pPr>
            <a:r>
              <a:rPr kumimoji="0" lang="en-US" sz="1600" b="0" i="0" u="none" strike="noStrike" cap="none" spc="0" normalizeH="0" baseline="0" dirty="0">
                <a:ln>
                  <a:noFill/>
                </a:ln>
                <a:solidFill>
                  <a:srgbClr val="000000"/>
                </a:solidFill>
                <a:effectLst/>
                <a:uFillTx/>
                <a:latin typeface="Calibri"/>
                <a:cs typeface="Arial"/>
                <a:sym typeface="Calibri"/>
              </a:rPr>
              <a:t>Refresher Training (REFTRA) UMO and IDC</a:t>
            </a:r>
          </a:p>
          <a:p>
            <a:pPr marL="342900" indent="-342900">
              <a:buAutoNum type="arabicPeriod"/>
            </a:pPr>
            <a:r>
              <a:rPr lang="en-US" sz="1600" dirty="0">
                <a:latin typeface="Calibri"/>
                <a:cs typeface="Arial"/>
              </a:rPr>
              <a:t>Undersea Medical Examiner (UME)</a:t>
            </a:r>
          </a:p>
        </p:txBody>
      </p:sp>
      <p:sp>
        <p:nvSpPr>
          <p:cNvPr id="9" name="Rectangle 8">
            <a:extLst>
              <a:ext uri="{FF2B5EF4-FFF2-40B4-BE49-F238E27FC236}">
                <a16:creationId xmlns:a16="http://schemas.microsoft.com/office/drawing/2014/main" id="{4E7FD382-226A-B7E2-6D0A-11B08796ACFB}"/>
              </a:ext>
            </a:extLst>
          </p:cNvPr>
          <p:cNvSpPr/>
          <p:nvPr/>
        </p:nvSpPr>
        <p:spPr>
          <a:xfrm>
            <a:off x="4413220" y="3850699"/>
            <a:ext cx="4511615" cy="615553"/>
          </a:xfrm>
          <a:prstGeom prst="rect">
            <a:avLst/>
          </a:prstGeom>
        </p:spPr>
        <p:txBody>
          <a:bodyPr wrap="square" lIns="91440" tIns="45720" rIns="91440" bIns="45720" anchor="t">
            <a:spAutoFit/>
          </a:bodyPr>
          <a:lstStyle/>
          <a:p>
            <a:r>
              <a:rPr lang="en-US" b="1" dirty="0">
                <a:latin typeface="Calibri"/>
                <a:cs typeface="Arial"/>
              </a:rPr>
              <a:t>Authorized Manning: 35  Onboard: 26</a:t>
            </a:r>
          </a:p>
          <a:p>
            <a:endParaRPr lang="en-US" sz="1600" dirty="0">
              <a:latin typeface="Arial"/>
              <a:cs typeface="Arial"/>
            </a:endParaRPr>
          </a:p>
        </p:txBody>
      </p:sp>
      <p:pic>
        <p:nvPicPr>
          <p:cNvPr id="10" name="Picture 9">
            <a:extLst>
              <a:ext uri="{FF2B5EF4-FFF2-40B4-BE49-F238E27FC236}">
                <a16:creationId xmlns:a16="http://schemas.microsoft.com/office/drawing/2014/main" id="{7B9B047D-B935-D657-B631-A26D3D23707F}"/>
              </a:ext>
            </a:extLst>
          </p:cNvPr>
          <p:cNvPicPr>
            <a:picLocks noChangeAspect="1"/>
          </p:cNvPicPr>
          <p:nvPr/>
        </p:nvPicPr>
        <p:blipFill>
          <a:blip r:embed="rId4"/>
          <a:stretch>
            <a:fillRect/>
          </a:stretch>
        </p:blipFill>
        <p:spPr>
          <a:xfrm>
            <a:off x="4572000" y="4121323"/>
            <a:ext cx="4054417" cy="2376471"/>
          </a:xfrm>
          <a:prstGeom prst="rect">
            <a:avLst/>
          </a:prstGeom>
        </p:spPr>
      </p:pic>
    </p:spTree>
    <p:extLst>
      <p:ext uri="{BB962C8B-B14F-4D97-AF65-F5344CB8AC3E}">
        <p14:creationId xmlns:p14="http://schemas.microsoft.com/office/powerpoint/2010/main" val="3958195597"/>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Shape 373"/>
          <p:cNvSpPr/>
          <p:nvPr/>
        </p:nvSpPr>
        <p:spPr>
          <a:xfrm>
            <a:off x="4493941" y="3073258"/>
            <a:ext cx="1860" cy="3200400"/>
          </a:xfrm>
          <a:prstGeom prst="line">
            <a:avLst/>
          </a:prstGeom>
          <a:ln w="28575">
            <a:solidFill>
              <a:srgbClr val="4A7EBB"/>
            </a:solidFill>
          </a:ln>
          <a:effectLst>
            <a:outerShdw blurRad="50800" dist="38100" dir="2700000" rotWithShape="0">
              <a:srgbClr val="000000">
                <a:alpha val="40000"/>
              </a:srgbClr>
            </a:outerShdw>
          </a:effectLst>
        </p:spPr>
        <p:txBody>
          <a:bodyPr lIns="45719" rIns="45719"/>
          <a:lstStyle/>
          <a:p>
            <a:endParaRPr/>
          </a:p>
        </p:txBody>
      </p:sp>
      <p:sp>
        <p:nvSpPr>
          <p:cNvPr id="374" name="Shape 374"/>
          <p:cNvSpPr/>
          <p:nvPr/>
        </p:nvSpPr>
        <p:spPr>
          <a:xfrm>
            <a:off x="148220" y="3043184"/>
            <a:ext cx="8834155" cy="0"/>
          </a:xfrm>
          <a:prstGeom prst="line">
            <a:avLst/>
          </a:prstGeom>
          <a:ln w="38100">
            <a:solidFill>
              <a:srgbClr val="4A7EBB"/>
            </a:solidFill>
          </a:ln>
          <a:effectLst>
            <a:outerShdw blurRad="50800" dist="38100" dir="2700000" rotWithShape="0">
              <a:srgbClr val="000000">
                <a:alpha val="40000"/>
              </a:srgbClr>
            </a:outerShdw>
          </a:effectLst>
        </p:spPr>
        <p:txBody>
          <a:bodyPr lIns="45719" rIns="45719"/>
          <a:lstStyle/>
          <a:p>
            <a:endParaRPr/>
          </a:p>
        </p:txBody>
      </p:sp>
      <p:sp>
        <p:nvSpPr>
          <p:cNvPr id="375" name="Shape 375"/>
          <p:cNvSpPr/>
          <p:nvPr/>
        </p:nvSpPr>
        <p:spPr>
          <a:xfrm>
            <a:off x="381000" y="206129"/>
            <a:ext cx="8763000" cy="1077218"/>
          </a:xfrm>
          <a:prstGeom prst="rect">
            <a:avLst/>
          </a:prstGeom>
          <a:ln w="12700">
            <a:miter lim="400000"/>
          </a:ln>
          <a:extLst>
            <a:ext uri="{C572A759-6A51-4108-AA02-DFA0A04FC94B}">
              <ma14:wrappingTextBoxFlag xmlns="" xmlns:ma14="http://schemas.microsoft.com/office/mac/drawingml/2011/main" val="1"/>
            </a:ext>
          </a:extLst>
        </p:spPr>
        <p:txBody>
          <a:bodyPr lIns="45719" tIns="45720" rIns="45719" bIns="45720" anchor="t">
            <a:spAutoFit/>
          </a:bodyPr>
          <a:lstStyle>
            <a:lvl1pPr algn="ctr">
              <a:defRPr sz="3200"/>
            </a:lvl1pPr>
          </a:lstStyle>
          <a:p>
            <a:r>
              <a:rPr b="1" dirty="0">
                <a:latin typeface="Calibri"/>
                <a:cs typeface="Arial"/>
              </a:rPr>
              <a:t>Surface Warfare Medical Institute</a:t>
            </a:r>
            <a:r>
              <a:rPr lang="en-US" b="1" dirty="0">
                <a:latin typeface="Calibri"/>
                <a:cs typeface="Arial"/>
              </a:rPr>
              <a:t> </a:t>
            </a:r>
            <a:endParaRPr lang="en-US" b="1" dirty="0">
              <a:latin typeface="Calibri"/>
              <a:cs typeface="Arial" panose="020B0604020202020204" pitchFamily="34" charset="0"/>
            </a:endParaRPr>
          </a:p>
          <a:p>
            <a:r>
              <a:rPr b="1" dirty="0">
                <a:latin typeface="Calibri"/>
                <a:cs typeface="Arial"/>
              </a:rPr>
              <a:t>(SWMI)</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220" y="3339851"/>
            <a:ext cx="4192306" cy="265176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8986" y="3339851"/>
            <a:ext cx="3968153" cy="2773411"/>
          </a:xfrm>
          <a:prstGeom prst="rect">
            <a:avLst/>
          </a:prstGeom>
        </p:spPr>
      </p:pic>
      <p:sp>
        <p:nvSpPr>
          <p:cNvPr id="8" name="TextBox 7">
            <a:extLst>
              <a:ext uri="{FF2B5EF4-FFF2-40B4-BE49-F238E27FC236}">
                <a16:creationId xmlns:a16="http://schemas.microsoft.com/office/drawing/2014/main" id="{BCFFFFFD-22E8-75A5-DD61-087F539372F7}"/>
              </a:ext>
            </a:extLst>
          </p:cNvPr>
          <p:cNvSpPr txBox="1"/>
          <p:nvPr/>
        </p:nvSpPr>
        <p:spPr>
          <a:xfrm>
            <a:off x="148220" y="1535783"/>
            <a:ext cx="8763000" cy="1477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b="1" dirty="0">
                <a:latin typeface="Calibri"/>
                <a:cs typeface="Arial"/>
              </a:rPr>
              <a:t>Mission</a:t>
            </a:r>
            <a:r>
              <a:rPr lang="en-US" dirty="0">
                <a:latin typeface="Calibri"/>
                <a:cs typeface="Arial"/>
              </a:rPr>
              <a:t>:  Support the Department of Defense by developing Navy healthcare professionals with the Character, Competence, and Connections required for global assignments in a variety of operational platforms. </a:t>
            </a:r>
            <a:endParaRPr lang="en-US" dirty="0">
              <a:latin typeface="Calibri"/>
              <a:cs typeface="Arial" panose="020B0604020202020204" pitchFamily="34" charset="0"/>
            </a:endParaRPr>
          </a:p>
          <a:p>
            <a:endParaRPr lang="en-US" dirty="0">
              <a:latin typeface="Calibri"/>
              <a:cs typeface="Arial" panose="020B0604020202020204" pitchFamily="34" charset="0"/>
            </a:endParaRPr>
          </a:p>
          <a:p>
            <a:r>
              <a:rPr lang="en-US" b="1" dirty="0">
                <a:latin typeface="Calibri"/>
                <a:cs typeface="Arial"/>
              </a:rPr>
              <a:t>Location:  </a:t>
            </a:r>
            <a:r>
              <a:rPr lang="en-US" dirty="0">
                <a:latin typeface="Calibri"/>
                <a:cs typeface="Arial"/>
              </a:rPr>
              <a:t>San Diego, CA</a:t>
            </a:r>
          </a:p>
        </p:txBody>
      </p:sp>
    </p:spTree>
    <p:extLst>
      <p:ext uri="{BB962C8B-B14F-4D97-AF65-F5344CB8AC3E}">
        <p14:creationId xmlns:p14="http://schemas.microsoft.com/office/powerpoint/2010/main" val="881159737"/>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Shape 373"/>
          <p:cNvSpPr/>
          <p:nvPr/>
        </p:nvSpPr>
        <p:spPr>
          <a:xfrm>
            <a:off x="4615815" y="820436"/>
            <a:ext cx="1860" cy="5241074"/>
          </a:xfrm>
          <a:prstGeom prst="line">
            <a:avLst/>
          </a:prstGeom>
          <a:ln w="28575">
            <a:solidFill>
              <a:srgbClr val="4A7EBB"/>
            </a:solidFill>
          </a:ln>
          <a:effectLst>
            <a:outerShdw blurRad="50800" dist="38100" dir="2700000" rotWithShape="0">
              <a:srgbClr val="000000">
                <a:alpha val="40000"/>
              </a:srgbClr>
            </a:outerShdw>
          </a:effectLst>
        </p:spPr>
        <p:txBody>
          <a:bodyPr lIns="45719" rIns="45719"/>
          <a:lstStyle/>
          <a:p>
            <a:endParaRPr/>
          </a:p>
        </p:txBody>
      </p:sp>
      <p:sp>
        <p:nvSpPr>
          <p:cNvPr id="374" name="Shape 374"/>
          <p:cNvSpPr/>
          <p:nvPr/>
        </p:nvSpPr>
        <p:spPr>
          <a:xfrm>
            <a:off x="683941" y="3572312"/>
            <a:ext cx="7620000" cy="0"/>
          </a:xfrm>
          <a:prstGeom prst="line">
            <a:avLst/>
          </a:prstGeom>
          <a:ln w="38100">
            <a:solidFill>
              <a:srgbClr val="4A7EBB"/>
            </a:solidFill>
          </a:ln>
          <a:effectLst>
            <a:outerShdw blurRad="50800" dist="38100" dir="2700000" rotWithShape="0">
              <a:srgbClr val="000000">
                <a:alpha val="40000"/>
              </a:srgbClr>
            </a:outerShdw>
          </a:effectLst>
        </p:spPr>
        <p:txBody>
          <a:bodyPr lIns="45719" rIns="45719"/>
          <a:lstStyle/>
          <a:p>
            <a:endParaRPr/>
          </a:p>
        </p:txBody>
      </p:sp>
      <p:sp>
        <p:nvSpPr>
          <p:cNvPr id="375" name="Shape 375"/>
          <p:cNvSpPr/>
          <p:nvPr/>
        </p:nvSpPr>
        <p:spPr>
          <a:xfrm>
            <a:off x="441625" y="152858"/>
            <a:ext cx="8763000" cy="584775"/>
          </a:xfrm>
          <a:prstGeom prst="rect">
            <a:avLst/>
          </a:prstGeom>
          <a:ln w="12700">
            <a:miter lim="400000"/>
          </a:ln>
          <a:extLst>
            <a:ext uri="{C572A759-6A51-4108-AA02-DFA0A04FC94B}">
              <ma14:wrappingTextBoxFlag xmlns="" xmlns:ma14="http://schemas.microsoft.com/office/mac/drawingml/2011/main" val="1"/>
            </a:ext>
          </a:extLst>
        </p:spPr>
        <p:txBody>
          <a:bodyPr lIns="45719" tIns="45720" rIns="45719" bIns="45720" anchor="t">
            <a:spAutoFit/>
          </a:bodyPr>
          <a:lstStyle>
            <a:lvl1pPr algn="ctr">
              <a:defRPr sz="3200"/>
            </a:lvl1pPr>
          </a:lstStyle>
          <a:p>
            <a:r>
              <a:rPr b="1" dirty="0">
                <a:latin typeface="Calibri"/>
                <a:cs typeface="Arial"/>
              </a:rPr>
              <a:t>Surface Warfare Medical Institute (SWMI)</a:t>
            </a:r>
            <a:endParaRPr lang="en-US" b="1" dirty="0">
              <a:latin typeface="Calibri"/>
              <a:cs typeface="Arial"/>
            </a:endParaRPr>
          </a:p>
        </p:txBody>
      </p:sp>
      <p:sp>
        <p:nvSpPr>
          <p:cNvPr id="377" name="Shape 377"/>
          <p:cNvSpPr/>
          <p:nvPr/>
        </p:nvSpPr>
        <p:spPr>
          <a:xfrm>
            <a:off x="4823125" y="903713"/>
            <a:ext cx="4051979" cy="2308324"/>
          </a:xfrm>
          <a:prstGeom prst="rect">
            <a:avLst/>
          </a:prstGeom>
          <a:ln w="12700">
            <a:miter lim="400000"/>
          </a:ln>
          <a:extLst>
            <a:ext uri="{C572A759-6A51-4108-AA02-DFA0A04FC94B}">
              <ma14:wrappingTextBoxFlag xmlns="" xmlns:ma14="http://schemas.microsoft.com/office/mac/drawingml/2011/main" val="1"/>
            </a:ext>
          </a:extLst>
        </p:spPr>
        <p:txBody>
          <a:bodyPr wrap="square" lIns="45719" tIns="45720" rIns="45719" bIns="45720" anchor="t">
            <a:spAutoFit/>
          </a:bodyPr>
          <a:lstStyle/>
          <a:p>
            <a:pPr>
              <a:defRPr b="1"/>
            </a:pPr>
            <a:r>
              <a:rPr lang="en-US" sz="1600" u="sng" dirty="0">
                <a:latin typeface="Calibri"/>
                <a:cs typeface="Arial"/>
              </a:rPr>
              <a:t>Courses of Instruction</a:t>
            </a:r>
            <a:r>
              <a:rPr sz="1600" b="0" dirty="0">
                <a:latin typeface="Calibri"/>
                <a:cs typeface="Arial"/>
              </a:rPr>
              <a:t>:</a:t>
            </a:r>
            <a:r>
              <a:rPr lang="en-US" sz="1600" dirty="0">
                <a:latin typeface="Calibri"/>
                <a:cs typeface="Arial"/>
              </a:rPr>
              <a:t>  </a:t>
            </a:r>
            <a:endParaRPr lang="en-US" sz="1600" b="0" dirty="0">
              <a:latin typeface="Calibri"/>
              <a:cs typeface="Arial"/>
            </a:endParaRPr>
          </a:p>
          <a:p>
            <a:pPr marL="342900" indent="-342900">
              <a:buFont typeface="+mj-lt"/>
              <a:buAutoNum type="arabicPeriod"/>
            </a:pPr>
            <a:r>
              <a:rPr lang="en-US" sz="1400" dirty="0">
                <a:latin typeface="Calibri"/>
                <a:ea typeface="+mj-lt"/>
                <a:cs typeface="Arial"/>
              </a:rPr>
              <a:t>Surface Force Independent Duty Corpsman (SF/Dive IDC-L10A)</a:t>
            </a:r>
            <a:endParaRPr lang="en-US" sz="1400" dirty="0">
              <a:latin typeface="Calibri"/>
              <a:cs typeface="Arial"/>
            </a:endParaRPr>
          </a:p>
          <a:p>
            <a:pPr marL="342900" indent="-342900">
              <a:buFont typeface="+mj-lt"/>
              <a:buAutoNum type="arabicPeriod"/>
            </a:pPr>
            <a:r>
              <a:rPr lang="en-US" sz="1400" dirty="0">
                <a:latin typeface="Calibri"/>
                <a:ea typeface="+mj-lt"/>
                <a:cs typeface="Arial"/>
              </a:rPr>
              <a:t>Dive Independent Duty Corpsman (SF/Dive IDC-L28A)</a:t>
            </a:r>
          </a:p>
          <a:p>
            <a:pPr marL="342900" indent="-342900">
              <a:buFont typeface="+mj-lt"/>
              <a:buAutoNum type="arabicPeriod"/>
            </a:pPr>
            <a:r>
              <a:rPr lang="en-US" sz="1400" dirty="0">
                <a:latin typeface="Calibri"/>
                <a:ea typeface="+mj-lt"/>
                <a:cs typeface="Arial"/>
              </a:rPr>
              <a:t>SF-IDC Refresher Training (REFTRA)</a:t>
            </a:r>
            <a:endParaRPr lang="en-US" sz="1400" dirty="0">
              <a:latin typeface="Calibri"/>
              <a:cs typeface="Arial"/>
            </a:endParaRPr>
          </a:p>
          <a:p>
            <a:pPr marL="342900" indent="-342900">
              <a:buFont typeface="+mj-lt"/>
              <a:buAutoNum type="arabicPeriod"/>
            </a:pPr>
            <a:r>
              <a:rPr lang="en-US" sz="1400" dirty="0">
                <a:latin typeface="Calibri"/>
                <a:ea typeface="+mj-lt"/>
                <a:cs typeface="Arial"/>
              </a:rPr>
              <a:t>Navy Drug and Alcohol Counselor School (NDAC/Intern-700D)</a:t>
            </a:r>
          </a:p>
          <a:p>
            <a:pPr marL="342900" indent="-342900">
              <a:buFont typeface="+mj-lt"/>
              <a:buAutoNum type="arabicPeriod"/>
            </a:pPr>
            <a:r>
              <a:rPr lang="en-US" sz="1400" dirty="0">
                <a:latin typeface="Calibri"/>
                <a:ea typeface="+mj-lt"/>
                <a:cs typeface="Arial"/>
              </a:rPr>
              <a:t>Inter-service Physician Assistant, Phase II (IPAP)</a:t>
            </a:r>
          </a:p>
          <a:p>
            <a:endParaRPr lang="en-US" sz="1600" dirty="0">
              <a:latin typeface="Arial" panose="020B0604020202020204" pitchFamily="34" charset="0"/>
              <a:cs typeface="Arial" panose="020B0604020202020204" pitchFamily="34" charset="0"/>
            </a:endParaRPr>
          </a:p>
        </p:txBody>
      </p:sp>
      <p:sp>
        <p:nvSpPr>
          <p:cNvPr id="378" name="Shape 378"/>
          <p:cNvSpPr/>
          <p:nvPr/>
        </p:nvSpPr>
        <p:spPr>
          <a:xfrm>
            <a:off x="286644" y="3680863"/>
            <a:ext cx="4332388" cy="2708434"/>
          </a:xfrm>
          <a:prstGeom prst="rect">
            <a:avLst/>
          </a:prstGeom>
          <a:ln w="12700">
            <a:miter lim="400000"/>
          </a:ln>
          <a:extLst>
            <a:ext uri="{C572A759-6A51-4108-AA02-DFA0A04FC94B}">
              <ma14:wrappingTextBoxFlag xmlns="" xmlns:ma14="http://schemas.microsoft.com/office/mac/drawingml/2011/main" val="1"/>
            </a:ext>
          </a:extLst>
        </p:spPr>
        <p:txBody>
          <a:bodyPr wrap="square" lIns="45719" tIns="45720" rIns="45719" bIns="45720" anchor="t">
            <a:spAutoFit/>
          </a:bodyPr>
          <a:lstStyle/>
          <a:p>
            <a:pPr>
              <a:defRPr sz="1200" b="1" u="sng"/>
            </a:pPr>
            <a:r>
              <a:rPr lang="en-US" sz="1600" dirty="0">
                <a:latin typeface="Calibri"/>
                <a:cs typeface="Arial"/>
              </a:rPr>
              <a:t>Courses of Instruction (Fleet</a:t>
            </a:r>
            <a:r>
              <a:rPr lang="en-US" sz="1600" b="1" u="sng" dirty="0">
                <a:latin typeface="Calibri"/>
                <a:cs typeface="Arial"/>
              </a:rPr>
              <a:t> Support Courses)</a:t>
            </a:r>
            <a:r>
              <a:rPr sz="1600" b="0" u="none" dirty="0">
                <a:latin typeface="Calibri"/>
                <a:cs typeface="Arial"/>
              </a:rPr>
              <a:t>:</a:t>
            </a:r>
            <a:endParaRPr lang="en-US" sz="1600" b="0" u="none" dirty="0">
              <a:latin typeface="Calibri"/>
              <a:cs typeface="Arial"/>
            </a:endParaRPr>
          </a:p>
          <a:p>
            <a:pPr marL="342900" indent="-342900">
              <a:buFont typeface="+mj-lt"/>
              <a:buAutoNum type="arabicPeriod"/>
              <a:defRPr sz="1200"/>
            </a:pPr>
            <a:r>
              <a:rPr lang="en-US" sz="1400" dirty="0">
                <a:latin typeface="Calibri"/>
                <a:ea typeface="+mj-lt"/>
                <a:cs typeface="+mj-lt"/>
              </a:rPr>
              <a:t>Surface Force Medical Indoctrination Course (SFMIC)</a:t>
            </a:r>
            <a:endParaRPr sz="1400" dirty="0">
              <a:latin typeface="Calibri"/>
            </a:endParaRPr>
          </a:p>
          <a:p>
            <a:pPr marL="342900" indent="-342900">
              <a:buFont typeface="+mj-lt"/>
              <a:buAutoNum type="arabicPeriod"/>
              <a:defRPr sz="1200"/>
            </a:pPr>
            <a:r>
              <a:rPr lang="en-US" sz="1400" dirty="0">
                <a:latin typeface="Calibri"/>
                <a:ea typeface="+mj-lt"/>
                <a:cs typeface="+mj-lt"/>
              </a:rPr>
              <a:t>Surface Warfare Medical Officer </a:t>
            </a:r>
            <a:r>
              <a:rPr lang="en-US" sz="1400" dirty="0" err="1">
                <a:latin typeface="Calibri"/>
                <a:ea typeface="+mj-lt"/>
                <a:cs typeface="+mj-lt"/>
              </a:rPr>
              <a:t>Indoc</a:t>
            </a:r>
            <a:r>
              <a:rPr lang="en-US" sz="1400" dirty="0">
                <a:latin typeface="Calibri"/>
                <a:ea typeface="+mj-lt"/>
                <a:cs typeface="+mj-lt"/>
              </a:rPr>
              <a:t> Course (SWMOIC)</a:t>
            </a:r>
            <a:endParaRPr lang="en-US" sz="1400" dirty="0">
              <a:latin typeface="Calibri"/>
            </a:endParaRPr>
          </a:p>
          <a:p>
            <a:pPr marL="342900" indent="-342900">
              <a:buFont typeface="+mj-lt"/>
              <a:buAutoNum type="arabicPeriod"/>
              <a:defRPr sz="1200"/>
            </a:pPr>
            <a:r>
              <a:rPr lang="en-US" sz="1400" dirty="0">
                <a:latin typeface="Calibri"/>
                <a:ea typeface="+mj-lt"/>
                <a:cs typeface="+mj-lt"/>
              </a:rPr>
              <a:t>Surface Warfare Medical Depart Officer </a:t>
            </a:r>
            <a:r>
              <a:rPr lang="en-US" sz="1400" dirty="0" err="1">
                <a:latin typeface="Calibri"/>
                <a:ea typeface="+mj-lt"/>
                <a:cs typeface="+mj-lt"/>
              </a:rPr>
              <a:t>Indoc</a:t>
            </a:r>
            <a:r>
              <a:rPr lang="en-US" sz="1400" dirty="0">
                <a:latin typeface="Calibri"/>
                <a:ea typeface="+mj-lt"/>
                <a:cs typeface="+mj-lt"/>
              </a:rPr>
              <a:t> Course (SWMDOIC)  </a:t>
            </a:r>
            <a:endParaRPr sz="1400" dirty="0">
              <a:latin typeface="Calibri"/>
            </a:endParaRPr>
          </a:p>
          <a:p>
            <a:pPr marL="342900" indent="-342900">
              <a:buFont typeface="+mj-lt"/>
              <a:buAutoNum type="arabicPeriod"/>
              <a:defRPr sz="1200"/>
            </a:pPr>
            <a:r>
              <a:rPr lang="en-US" sz="1400" dirty="0">
                <a:latin typeface="Calibri"/>
                <a:ea typeface="+mj-lt"/>
                <a:cs typeface="+mj-lt"/>
              </a:rPr>
              <a:t>Medical Regulating (MEDREG)</a:t>
            </a:r>
            <a:endParaRPr sz="1400" dirty="0">
              <a:latin typeface="Calibri"/>
            </a:endParaRPr>
          </a:p>
          <a:p>
            <a:pPr marL="342900" indent="-342900">
              <a:buFont typeface="+mj-lt"/>
              <a:buAutoNum type="arabicPeriod"/>
              <a:defRPr sz="1200"/>
            </a:pPr>
            <a:r>
              <a:rPr lang="en-US" sz="1400" dirty="0">
                <a:latin typeface="Calibri"/>
                <a:ea typeface="+mj-lt"/>
                <a:cs typeface="+mj-lt"/>
              </a:rPr>
              <a:t>Dental Operational Force Management Training Course (DOFMT)   </a:t>
            </a:r>
            <a:endParaRPr lang="en-US" sz="1400" dirty="0">
              <a:latin typeface="Calibri"/>
            </a:endParaRPr>
          </a:p>
          <a:p>
            <a:pPr marL="342900" indent="-342900">
              <a:buFont typeface="+mj-lt"/>
              <a:buAutoNum type="arabicPeriod"/>
              <a:defRPr sz="1200"/>
            </a:pPr>
            <a:r>
              <a:rPr lang="en-US" sz="1400" dirty="0">
                <a:latin typeface="Calibri"/>
                <a:ea typeface="+mj-lt"/>
                <a:cs typeface="+mj-lt"/>
              </a:rPr>
              <a:t>Commander Amphibious Task Force Surgeon (CATF Surgeon)     </a:t>
            </a:r>
            <a:endParaRPr sz="1400" dirty="0">
              <a:latin typeface="Calibri"/>
            </a:endParaRPr>
          </a:p>
          <a:p>
            <a:pPr>
              <a:defRPr sz="1200"/>
            </a:pPr>
            <a:endParaRPr sz="1400" dirty="0">
              <a:latin typeface="Arial"/>
              <a:cs typeface="Arial"/>
            </a:endParaRPr>
          </a:p>
        </p:txBody>
      </p:sp>
      <p:sp>
        <p:nvSpPr>
          <p:cNvPr id="2" name="Rectangle 1"/>
          <p:cNvSpPr/>
          <p:nvPr/>
        </p:nvSpPr>
        <p:spPr>
          <a:xfrm>
            <a:off x="4823125" y="3625509"/>
            <a:ext cx="3735318" cy="369332"/>
          </a:xfrm>
          <a:prstGeom prst="rect">
            <a:avLst/>
          </a:prstGeom>
        </p:spPr>
        <p:txBody>
          <a:bodyPr wrap="none" lIns="91440" tIns="45720" rIns="91440" bIns="45720" anchor="t">
            <a:spAutoFit/>
          </a:bodyPr>
          <a:lstStyle/>
          <a:p>
            <a:r>
              <a:rPr lang="en-US" b="1" dirty="0">
                <a:latin typeface="Calibri"/>
                <a:cs typeface="Arial"/>
              </a:rPr>
              <a:t>Authorized Manning: 86  Onboard 79</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1109" y="1012401"/>
            <a:ext cx="2286513" cy="2285143"/>
          </a:xfrm>
          <a:prstGeom prst="rect">
            <a:avLst/>
          </a:prstGeom>
        </p:spPr>
      </p:pic>
      <p:pic>
        <p:nvPicPr>
          <p:cNvPr id="4" name="Picture 3">
            <a:extLst>
              <a:ext uri="{FF2B5EF4-FFF2-40B4-BE49-F238E27FC236}">
                <a16:creationId xmlns:a16="http://schemas.microsoft.com/office/drawing/2014/main" id="{AAD163DC-3B35-5EAB-224E-77FF644F1FC0}"/>
              </a:ext>
            </a:extLst>
          </p:cNvPr>
          <p:cNvPicPr>
            <a:picLocks noChangeAspect="1"/>
          </p:cNvPicPr>
          <p:nvPr/>
        </p:nvPicPr>
        <p:blipFill>
          <a:blip r:embed="rId4"/>
          <a:stretch>
            <a:fillRect/>
          </a:stretch>
        </p:blipFill>
        <p:spPr>
          <a:xfrm>
            <a:off x="4649639" y="3888410"/>
            <a:ext cx="4330462" cy="2566252"/>
          </a:xfrm>
          <a:prstGeom prst="rect">
            <a:avLst/>
          </a:prstGeom>
        </p:spPr>
      </p:pic>
    </p:spTree>
    <p:extLst>
      <p:ext uri="{BB962C8B-B14F-4D97-AF65-F5344CB8AC3E}">
        <p14:creationId xmlns:p14="http://schemas.microsoft.com/office/powerpoint/2010/main" val="3564522893"/>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Shape 250"/>
          <p:cNvSpPr/>
          <p:nvPr/>
        </p:nvSpPr>
        <p:spPr>
          <a:xfrm>
            <a:off x="341029" y="5239820"/>
            <a:ext cx="8620092" cy="830997"/>
          </a:xfrm>
          <a:prstGeom prst="rect">
            <a:avLst/>
          </a:prstGeom>
          <a:noFill/>
          <a:ln w="12700">
            <a:miter lim="400000"/>
          </a:ln>
          <a:extLst>
            <a:ext uri="{C572A759-6A51-4108-AA02-DFA0A04FC94B}">
              <ma14:wrappingTextBoxFlag xmlns="" xmlns:ma14="http://schemas.microsoft.com/office/mac/drawingml/2011/main" val="1"/>
            </a:ext>
          </a:extLst>
        </p:spPr>
        <p:txBody>
          <a:bodyPr wrap="square" lIns="45719" tIns="45720" rIns="45719" bIns="45720" anchor="t">
            <a:spAutoFit/>
          </a:bodyPr>
          <a:lstStyle/>
          <a:p>
            <a:pPr algn="ctr">
              <a:defRPr sz="2400" b="1">
                <a:solidFill>
                  <a:srgbClr val="993300"/>
                </a:solidFill>
              </a:defRPr>
            </a:pPr>
            <a:endParaRPr lang="en-US" sz="2400">
              <a:solidFill>
                <a:schemeClr val="tx1"/>
              </a:solidFill>
              <a:highlight>
                <a:srgbClr val="FFFF00"/>
              </a:highlight>
            </a:endParaRPr>
          </a:p>
          <a:p>
            <a:pPr algn="ctr">
              <a:defRPr sz="2400" b="1"/>
            </a:pPr>
            <a:r>
              <a:rPr lang="en-US" sz="2400">
                <a:solidFill>
                  <a:srgbClr val="002060"/>
                </a:solidFill>
              </a:rPr>
              <a:t>Website:  </a:t>
            </a:r>
            <a:r>
              <a:rPr lang="en-US" sz="2400">
                <a:solidFill>
                  <a:srgbClr val="0070C0"/>
                </a:solidFill>
                <a:hlinkClick r:id="rId3">
                  <a:extLst>
                    <a:ext uri="{A12FA001-AC4F-418D-AE19-62706E023703}">
                      <ahyp:hlinkClr xmlns:ahyp="http://schemas.microsoft.com/office/drawing/2018/hyperlinkcolor" val="tx"/>
                    </a:ext>
                  </a:extLst>
                </a:hlinkClick>
              </a:rPr>
              <a:t>Navy Medicine Operational Training Command</a:t>
            </a:r>
            <a:r>
              <a:rPr lang="en-US" sz="2400">
                <a:solidFill>
                  <a:srgbClr val="0070C0"/>
                </a:solidFill>
              </a:rPr>
              <a:t> </a:t>
            </a:r>
          </a:p>
        </p:txBody>
      </p:sp>
      <p:sp>
        <p:nvSpPr>
          <p:cNvPr id="7" name="TextBox 6">
            <a:extLst>
              <a:ext uri="{FF2B5EF4-FFF2-40B4-BE49-F238E27FC236}">
                <a16:creationId xmlns:a16="http://schemas.microsoft.com/office/drawing/2014/main" id="{CFABF54A-F58E-4F90-AE17-EC758F97B4C5}"/>
              </a:ext>
            </a:extLst>
          </p:cNvPr>
          <p:cNvSpPr txBox="1"/>
          <p:nvPr/>
        </p:nvSpPr>
        <p:spPr>
          <a:xfrm>
            <a:off x="579033" y="992503"/>
            <a:ext cx="7985933" cy="42473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fontAlgn="base"/>
            <a:r>
              <a:rPr lang="en-US" sz="2600" b="1" u="sng" dirty="0">
                <a:solidFill>
                  <a:srgbClr val="002060"/>
                </a:solidFill>
              </a:rPr>
              <a:t>Mission</a:t>
            </a:r>
          </a:p>
          <a:p>
            <a:pPr algn="ctr" fontAlgn="base"/>
            <a:r>
              <a:rPr lang="en-US" sz="2400" b="0" i="0" dirty="0">
                <a:solidFill>
                  <a:srgbClr val="002060"/>
                </a:solidFill>
                <a:effectLst/>
              </a:rPr>
              <a:t>Develop, educate, train, and qualify healthcare professionals and warfighters to optimize human performance, survivability, and trauma response, enabling operational readiness and maritime dominance.</a:t>
            </a:r>
          </a:p>
          <a:p>
            <a:pPr algn="ctr" fontAlgn="base"/>
            <a:endParaRPr lang="en-US" sz="2600" b="1" dirty="0">
              <a:solidFill>
                <a:srgbClr val="002060"/>
              </a:solidFill>
            </a:endParaRPr>
          </a:p>
          <a:p>
            <a:pPr algn="ctr" fontAlgn="base"/>
            <a:r>
              <a:rPr lang="en-US" sz="2600" b="1" u="sng" dirty="0">
                <a:solidFill>
                  <a:srgbClr val="002060"/>
                </a:solidFill>
              </a:rPr>
              <a:t>Vision</a:t>
            </a:r>
          </a:p>
          <a:p>
            <a:pPr algn="ctr" fontAlgn="base"/>
            <a:r>
              <a:rPr lang="en-US" sz="2400" dirty="0">
                <a:solidFill>
                  <a:srgbClr val="002060"/>
                </a:solidFill>
              </a:rPr>
              <a:t>Recognized as the center of excellence in operational medicine and warfighter &amp; aircrew survivability across the range of military operations through innovative and evidence-based education and training.</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56B8D2-264D-B6B9-B23B-B46406DA5F46}"/>
            </a:ext>
          </a:extLst>
        </p:cNvPr>
        <p:cNvGrpSpPr/>
        <p:nvPr/>
      </p:nvGrpSpPr>
      <p:grpSpPr>
        <a:xfrm>
          <a:off x="0" y="0"/>
          <a:ext cx="0" cy="0"/>
          <a:chOff x="0" y="0"/>
          <a:chExt cx="0" cy="0"/>
        </a:xfrm>
      </p:grpSpPr>
      <p:pic>
        <p:nvPicPr>
          <p:cNvPr id="39" name="Picture 38" descr="Logo&#10;&#10;Description automatically generated">
            <a:extLst>
              <a:ext uri="{FF2B5EF4-FFF2-40B4-BE49-F238E27FC236}">
                <a16:creationId xmlns:a16="http://schemas.microsoft.com/office/drawing/2014/main" id="{E243D6E8-EC77-7624-A614-C3850C097E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5479" y="1115686"/>
            <a:ext cx="1479412" cy="1479412"/>
          </a:xfrm>
          <a:prstGeom prst="rect">
            <a:avLst/>
          </a:prstGeom>
        </p:spPr>
      </p:pic>
      <p:pic>
        <p:nvPicPr>
          <p:cNvPr id="412" name="image19.png">
            <a:extLst>
              <a:ext uri="{FF2B5EF4-FFF2-40B4-BE49-F238E27FC236}">
                <a16:creationId xmlns:a16="http://schemas.microsoft.com/office/drawing/2014/main" id="{229B6C0E-0B64-72C0-9147-C548C31428A5}"/>
              </a:ext>
            </a:extLst>
          </p:cNvPr>
          <p:cNvPicPr>
            <a:picLocks noChangeAspect="1"/>
          </p:cNvPicPr>
          <p:nvPr/>
        </p:nvPicPr>
        <p:blipFill>
          <a:blip r:embed="rId4"/>
          <a:stretch>
            <a:fillRect/>
          </a:stretch>
        </p:blipFill>
        <p:spPr>
          <a:xfrm>
            <a:off x="495570" y="4298674"/>
            <a:ext cx="1546045" cy="1467840"/>
          </a:xfrm>
          <a:prstGeom prst="rect">
            <a:avLst/>
          </a:prstGeom>
          <a:ln w="12700">
            <a:miter lim="400000"/>
          </a:ln>
        </p:spPr>
      </p:pic>
      <p:pic>
        <p:nvPicPr>
          <p:cNvPr id="413" name="image20.jpg">
            <a:extLst>
              <a:ext uri="{FF2B5EF4-FFF2-40B4-BE49-F238E27FC236}">
                <a16:creationId xmlns:a16="http://schemas.microsoft.com/office/drawing/2014/main" id="{35ABE271-9266-969F-5AEA-5C21B3C7F0FF}"/>
              </a:ext>
            </a:extLst>
          </p:cNvPr>
          <p:cNvPicPr>
            <a:picLocks noChangeAspect="1"/>
          </p:cNvPicPr>
          <p:nvPr/>
        </p:nvPicPr>
        <p:blipFill rotWithShape="1">
          <a:blip r:embed="rId5"/>
          <a:srcRect b="4454"/>
          <a:stretch/>
        </p:blipFill>
        <p:spPr>
          <a:xfrm>
            <a:off x="3794115" y="4263254"/>
            <a:ext cx="1730766" cy="1578181"/>
          </a:xfrm>
          <a:prstGeom prst="rect">
            <a:avLst/>
          </a:prstGeom>
          <a:ln w="12700">
            <a:miter lim="400000"/>
          </a:ln>
        </p:spPr>
      </p:pic>
      <p:pic>
        <p:nvPicPr>
          <p:cNvPr id="414" name="image21.jpg">
            <a:extLst>
              <a:ext uri="{FF2B5EF4-FFF2-40B4-BE49-F238E27FC236}">
                <a16:creationId xmlns:a16="http://schemas.microsoft.com/office/drawing/2014/main" id="{C9C5D479-A496-47D5-5E7B-F4833266FD1D}"/>
              </a:ext>
            </a:extLst>
          </p:cNvPr>
          <p:cNvPicPr>
            <a:picLocks noChangeAspect="1"/>
          </p:cNvPicPr>
          <p:nvPr/>
        </p:nvPicPr>
        <p:blipFill>
          <a:blip r:embed="rId6"/>
          <a:stretch>
            <a:fillRect/>
          </a:stretch>
        </p:blipFill>
        <p:spPr>
          <a:xfrm>
            <a:off x="445381" y="1076772"/>
            <a:ext cx="1505232" cy="1506222"/>
          </a:xfrm>
          <a:prstGeom prst="rect">
            <a:avLst/>
          </a:prstGeom>
          <a:ln w="12700">
            <a:miter lim="400000"/>
          </a:ln>
        </p:spPr>
      </p:pic>
      <p:pic>
        <p:nvPicPr>
          <p:cNvPr id="415" name="image22.png">
            <a:extLst>
              <a:ext uri="{FF2B5EF4-FFF2-40B4-BE49-F238E27FC236}">
                <a16:creationId xmlns:a16="http://schemas.microsoft.com/office/drawing/2014/main" id="{A02DBD57-A6C3-E95F-9391-0B54B3FA2FB4}"/>
              </a:ext>
            </a:extLst>
          </p:cNvPr>
          <p:cNvPicPr>
            <a:picLocks noChangeAspect="1"/>
          </p:cNvPicPr>
          <p:nvPr/>
        </p:nvPicPr>
        <p:blipFill>
          <a:blip r:embed="rId7"/>
          <a:stretch>
            <a:fillRect/>
          </a:stretch>
        </p:blipFill>
        <p:spPr>
          <a:xfrm>
            <a:off x="445381" y="2688249"/>
            <a:ext cx="1560271" cy="1560271"/>
          </a:xfrm>
          <a:prstGeom prst="rect">
            <a:avLst/>
          </a:prstGeom>
          <a:ln w="12700">
            <a:miter lim="400000"/>
          </a:ln>
        </p:spPr>
      </p:pic>
      <p:pic>
        <p:nvPicPr>
          <p:cNvPr id="419" name="image25.jpg">
            <a:extLst>
              <a:ext uri="{FF2B5EF4-FFF2-40B4-BE49-F238E27FC236}">
                <a16:creationId xmlns:a16="http://schemas.microsoft.com/office/drawing/2014/main" id="{A0F8A1B0-6109-A4DD-FF0F-D820A5EDE160}"/>
              </a:ext>
            </a:extLst>
          </p:cNvPr>
          <p:cNvPicPr>
            <a:picLocks noChangeAspect="1"/>
          </p:cNvPicPr>
          <p:nvPr/>
        </p:nvPicPr>
        <p:blipFill>
          <a:blip r:embed="rId8"/>
          <a:stretch>
            <a:fillRect/>
          </a:stretch>
        </p:blipFill>
        <p:spPr>
          <a:xfrm>
            <a:off x="7179438" y="2691268"/>
            <a:ext cx="1497421" cy="1475464"/>
          </a:xfrm>
          <a:prstGeom prst="rect">
            <a:avLst/>
          </a:prstGeom>
          <a:ln w="12700">
            <a:miter lim="400000"/>
          </a:ln>
        </p:spPr>
      </p:pic>
      <p:pic>
        <p:nvPicPr>
          <p:cNvPr id="420" name="image26.png">
            <a:extLst>
              <a:ext uri="{FF2B5EF4-FFF2-40B4-BE49-F238E27FC236}">
                <a16:creationId xmlns:a16="http://schemas.microsoft.com/office/drawing/2014/main" id="{5F47F2DC-83AC-B3CF-575D-5DAED9137C92}"/>
              </a:ext>
            </a:extLst>
          </p:cNvPr>
          <p:cNvPicPr>
            <a:picLocks noChangeAspect="1"/>
          </p:cNvPicPr>
          <p:nvPr/>
        </p:nvPicPr>
        <p:blipFill>
          <a:blip r:embed="rId9"/>
          <a:stretch>
            <a:fillRect/>
          </a:stretch>
        </p:blipFill>
        <p:spPr>
          <a:xfrm>
            <a:off x="2285432" y="4372984"/>
            <a:ext cx="1395266" cy="1403466"/>
          </a:xfrm>
          <a:prstGeom prst="rect">
            <a:avLst/>
          </a:prstGeom>
          <a:ln w="12700">
            <a:miter lim="400000"/>
          </a:ln>
        </p:spPr>
      </p:pic>
      <p:sp>
        <p:nvSpPr>
          <p:cNvPr id="12" name="Shape 256">
            <a:extLst>
              <a:ext uri="{FF2B5EF4-FFF2-40B4-BE49-F238E27FC236}">
                <a16:creationId xmlns:a16="http://schemas.microsoft.com/office/drawing/2014/main" id="{B3133C0B-E7CF-DF5F-74FC-26F753BB7F9B}"/>
              </a:ext>
            </a:extLst>
          </p:cNvPr>
          <p:cNvSpPr txBox="1">
            <a:spLocks/>
          </p:cNvSpPr>
          <p:nvPr/>
        </p:nvSpPr>
        <p:spPr>
          <a:xfrm>
            <a:off x="838197" y="109217"/>
            <a:ext cx="7467600" cy="594462"/>
          </a:xfrm>
          <a:prstGeom prst="rect">
            <a:avLst/>
          </a:prstGeom>
        </p:spPr>
        <p:txBody>
          <a:bodyPr>
            <a:normAutofit/>
          </a:bodyPr>
          <a:lstStyle>
            <a:lvl1pPr marL="0" marR="0" indent="0" algn="ctr" defTabSz="914400" rtl="0" latinLnBrk="0">
              <a:lnSpc>
                <a:spcPct val="100000"/>
              </a:lnSpc>
              <a:spcBef>
                <a:spcPts val="0"/>
              </a:spcBef>
              <a:spcAft>
                <a:spcPts val="0"/>
              </a:spcAft>
              <a:buClrTx/>
              <a:buSzTx/>
              <a:buFontTx/>
              <a:buNone/>
              <a:tabLst/>
              <a:defRPr sz="3600" b="0" i="0" u="none" strike="noStrike" cap="none" spc="0" baseline="0">
                <a:ln>
                  <a:noFill/>
                </a:ln>
                <a:solidFill>
                  <a:srgbClr val="000000"/>
                </a:solidFill>
                <a:uFillTx/>
                <a:latin typeface="+mj-lt"/>
                <a:ea typeface="+mj-ea"/>
                <a:cs typeface="+mj-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9pPr>
          </a:lstStyle>
          <a:p>
            <a:pPr hangingPunct="1"/>
            <a:r>
              <a:rPr lang="en-US" sz="3200" b="1">
                <a:solidFill>
                  <a:srgbClr val="002060"/>
                </a:solidFill>
              </a:rPr>
              <a:t>Customers</a:t>
            </a:r>
            <a:endParaRPr lang="en-US" sz="2800" b="1">
              <a:solidFill>
                <a:srgbClr val="002060"/>
              </a:solidFill>
            </a:endParaRPr>
          </a:p>
        </p:txBody>
      </p:sp>
      <p:pic>
        <p:nvPicPr>
          <p:cNvPr id="10" name="Picture 9" descr="A picture containing text, clipart&#10;&#10;Description automatically generated">
            <a:extLst>
              <a:ext uri="{FF2B5EF4-FFF2-40B4-BE49-F238E27FC236}">
                <a16:creationId xmlns:a16="http://schemas.microsoft.com/office/drawing/2014/main" id="{9136EFEE-B350-D036-6824-AA6C415ECA4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174444" y="2656267"/>
            <a:ext cx="1560271" cy="1560271"/>
          </a:xfrm>
          <a:prstGeom prst="rect">
            <a:avLst/>
          </a:prstGeom>
        </p:spPr>
      </p:pic>
      <p:pic>
        <p:nvPicPr>
          <p:cNvPr id="33" name="Picture 32">
            <a:extLst>
              <a:ext uri="{FF2B5EF4-FFF2-40B4-BE49-F238E27FC236}">
                <a16:creationId xmlns:a16="http://schemas.microsoft.com/office/drawing/2014/main" id="{7FE991B1-91E2-A364-8C64-21E421A22B9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548075" y="1131662"/>
            <a:ext cx="1463436" cy="1463436"/>
          </a:xfrm>
          <a:prstGeom prst="rect">
            <a:avLst/>
          </a:prstGeom>
        </p:spPr>
      </p:pic>
      <p:pic>
        <p:nvPicPr>
          <p:cNvPr id="35" name="Picture 34" descr="A picture containing text&#10;&#10;Description automatically generated">
            <a:extLst>
              <a:ext uri="{FF2B5EF4-FFF2-40B4-BE49-F238E27FC236}">
                <a16:creationId xmlns:a16="http://schemas.microsoft.com/office/drawing/2014/main" id="{0CB29222-F4E2-4D91-2044-EE1F61A376D6}"/>
              </a:ext>
            </a:extLst>
          </p:cNvPr>
          <p:cNvPicPr>
            <a:picLocks noChangeAspect="1"/>
          </p:cNvPicPr>
          <p:nvPr/>
        </p:nvPicPr>
        <p:blipFill rotWithShape="1">
          <a:blip r:embed="rId12">
            <a:extLst>
              <a:ext uri="{28A0092B-C50C-407E-A947-70E740481C1C}">
                <a14:useLocalDpi xmlns:a14="http://schemas.microsoft.com/office/drawing/2010/main" val="0"/>
              </a:ext>
            </a:extLst>
          </a:blip>
          <a:srcRect l="19913" t="4383" r="18896" b="5650"/>
          <a:stretch/>
        </p:blipFill>
        <p:spPr>
          <a:xfrm>
            <a:off x="3881862" y="1057268"/>
            <a:ext cx="1557482" cy="1526607"/>
          </a:xfrm>
          <a:prstGeom prst="rect">
            <a:avLst/>
          </a:prstGeom>
        </p:spPr>
      </p:pic>
      <p:pic>
        <p:nvPicPr>
          <p:cNvPr id="41" name="Picture 40" descr="A picture containing text, clipart&#10;&#10;Description automatically generated">
            <a:extLst>
              <a:ext uri="{FF2B5EF4-FFF2-40B4-BE49-F238E27FC236}">
                <a16:creationId xmlns:a16="http://schemas.microsoft.com/office/drawing/2014/main" id="{F8325273-D665-11C8-E224-A5396C9C3589}"/>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212916" y="1073890"/>
            <a:ext cx="1505232" cy="1505232"/>
          </a:xfrm>
          <a:prstGeom prst="rect">
            <a:avLst/>
          </a:prstGeom>
        </p:spPr>
      </p:pic>
      <p:pic>
        <p:nvPicPr>
          <p:cNvPr id="3" name="Picture 2" descr="Logo&#10;&#10;Description automatically generated">
            <a:extLst>
              <a:ext uri="{FF2B5EF4-FFF2-40B4-BE49-F238E27FC236}">
                <a16:creationId xmlns:a16="http://schemas.microsoft.com/office/drawing/2014/main" id="{FC3A15FB-06CB-DD5E-B392-C09DEB9D5AEC}"/>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548075" y="2770726"/>
            <a:ext cx="1395266" cy="1395266"/>
          </a:xfrm>
          <a:prstGeom prst="rect">
            <a:avLst/>
          </a:prstGeom>
        </p:spPr>
      </p:pic>
      <p:pic>
        <p:nvPicPr>
          <p:cNvPr id="8" name="Picture 7" descr="Logo, company name&#10;&#10;Description automatically generated">
            <a:extLst>
              <a:ext uri="{FF2B5EF4-FFF2-40B4-BE49-F238E27FC236}">
                <a16:creationId xmlns:a16="http://schemas.microsoft.com/office/drawing/2014/main" id="{1FAAF443-261C-8B20-AF59-AB4C54BBD87B}"/>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439344" y="4308287"/>
            <a:ext cx="1626678" cy="1407076"/>
          </a:xfrm>
          <a:prstGeom prst="rect">
            <a:avLst/>
          </a:prstGeom>
        </p:spPr>
      </p:pic>
      <p:pic>
        <p:nvPicPr>
          <p:cNvPr id="20" name="Picture 19" descr="Logo&#10;&#10;Description automatically generated">
            <a:extLst>
              <a:ext uri="{FF2B5EF4-FFF2-40B4-BE49-F238E27FC236}">
                <a16:creationId xmlns:a16="http://schemas.microsoft.com/office/drawing/2014/main" id="{1DB6B60F-EFA6-6BA2-3DB5-3EC60CC28A7B}"/>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190895" y="4298674"/>
            <a:ext cx="1531812" cy="1531812"/>
          </a:xfrm>
          <a:prstGeom prst="rect">
            <a:avLst/>
          </a:prstGeom>
        </p:spPr>
      </p:pic>
      <p:pic>
        <p:nvPicPr>
          <p:cNvPr id="6" name="Picture 5" descr="Logo&#10;&#10;Description automatically generated">
            <a:extLst>
              <a:ext uri="{FF2B5EF4-FFF2-40B4-BE49-F238E27FC236}">
                <a16:creationId xmlns:a16="http://schemas.microsoft.com/office/drawing/2014/main" id="{5F61135C-CA9A-C7B2-DF88-991873A8348B}"/>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881862" y="2719117"/>
            <a:ext cx="1497421" cy="1497421"/>
          </a:xfrm>
          <a:prstGeom prst="rect">
            <a:avLst/>
          </a:prstGeom>
        </p:spPr>
      </p:pic>
      <p:pic>
        <p:nvPicPr>
          <p:cNvPr id="7" name="Picture 6" descr="Logo&#10;&#10;Description automatically generated">
            <a:extLst>
              <a:ext uri="{FF2B5EF4-FFF2-40B4-BE49-F238E27FC236}">
                <a16:creationId xmlns:a16="http://schemas.microsoft.com/office/drawing/2014/main" id="{B0C1C6F8-71C2-A62F-3718-908180C48D5A}"/>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789722" y="59024"/>
            <a:ext cx="695265" cy="694848"/>
          </a:xfrm>
          <a:prstGeom prst="rect">
            <a:avLst/>
          </a:prstGeom>
        </p:spPr>
      </p:pic>
      <p:pic>
        <p:nvPicPr>
          <p:cNvPr id="9" name="Picture 8" descr="Logo&#10;&#10;Description automatically generated">
            <a:extLst>
              <a:ext uri="{FF2B5EF4-FFF2-40B4-BE49-F238E27FC236}">
                <a16:creationId xmlns:a16="http://schemas.microsoft.com/office/drawing/2014/main" id="{BEA1699C-A006-EC19-4D0F-04F478C95302}"/>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659015" y="53059"/>
            <a:ext cx="695265" cy="694848"/>
          </a:xfrm>
          <a:prstGeom prst="rect">
            <a:avLst/>
          </a:prstGeom>
        </p:spPr>
      </p:pic>
    </p:spTree>
    <p:extLst>
      <p:ext uri="{BB962C8B-B14F-4D97-AF65-F5344CB8AC3E}">
        <p14:creationId xmlns:p14="http://schemas.microsoft.com/office/powerpoint/2010/main" val="3220170019"/>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380" y="82193"/>
            <a:ext cx="8864867" cy="6328232"/>
          </a:xfrm>
          <a:prstGeom prst="rect">
            <a:avLst/>
          </a:prstGeom>
        </p:spPr>
      </p:pic>
    </p:spTree>
    <p:extLst>
      <p:ext uri="{BB962C8B-B14F-4D97-AF65-F5344CB8AC3E}">
        <p14:creationId xmlns:p14="http://schemas.microsoft.com/office/powerpoint/2010/main" val="108452102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Shape 253"/>
          <p:cNvSpPr/>
          <p:nvPr/>
        </p:nvSpPr>
        <p:spPr>
          <a:xfrm>
            <a:off x="2935056" y="5144085"/>
            <a:ext cx="3273886" cy="1026740"/>
          </a:xfrm>
          <a:prstGeom prst="rect">
            <a:avLst/>
          </a:prstGeom>
          <a:ln w="12700">
            <a:miter lim="400000"/>
          </a:ln>
          <a:extLst>
            <a:ext uri="{C572A759-6A51-4108-AA02-DFA0A04FC94B}">
              <ma14:wrappingTextBoxFlag xmlns="" xmlns:ma14="http://schemas.microsoft.com/office/mac/drawingml/2011/main" val="1"/>
            </a:ext>
          </a:extLst>
        </p:spPr>
        <p:txBody>
          <a:bodyPr wrap="square" lIns="51205" tIns="51205" rIns="51205" bIns="51205">
            <a:spAutoFit/>
          </a:bodyPr>
          <a:lstStyle/>
          <a:p>
            <a:pPr algn="ctr">
              <a:defRPr sz="1600" b="1"/>
            </a:pPr>
            <a:r>
              <a:rPr sz="2000" dirty="0"/>
              <a:t>CAPT </a:t>
            </a:r>
            <a:r>
              <a:rPr lang="en-US" sz="2000" dirty="0"/>
              <a:t>Nichole Olson</a:t>
            </a:r>
          </a:p>
          <a:p>
            <a:pPr algn="ctr">
              <a:defRPr sz="1600" b="1"/>
            </a:pPr>
            <a:r>
              <a:rPr lang="en-US" sz="2000" dirty="0"/>
              <a:t>Medical Service Corps </a:t>
            </a:r>
            <a:endParaRPr sz="2000" dirty="0"/>
          </a:p>
          <a:p>
            <a:pPr algn="ctr">
              <a:defRPr sz="1600" b="1"/>
            </a:pPr>
            <a:r>
              <a:rPr sz="2000" dirty="0"/>
              <a:t>Commanding Officer</a:t>
            </a:r>
          </a:p>
        </p:txBody>
      </p:sp>
      <p:sp>
        <p:nvSpPr>
          <p:cNvPr id="254" name="Shape 254"/>
          <p:cNvSpPr/>
          <p:nvPr/>
        </p:nvSpPr>
        <p:spPr>
          <a:xfrm>
            <a:off x="182992" y="5244720"/>
            <a:ext cx="2752064" cy="1026740"/>
          </a:xfrm>
          <a:prstGeom prst="rect">
            <a:avLst/>
          </a:prstGeom>
          <a:ln w="12700">
            <a:miter lim="400000"/>
          </a:ln>
          <a:extLst>
            <a:ext uri="{C572A759-6A51-4108-AA02-DFA0A04FC94B}">
              <ma14:wrappingTextBoxFlag xmlns="" xmlns:ma14="http://schemas.microsoft.com/office/mac/drawingml/2011/main" val="1"/>
            </a:ext>
          </a:extLst>
        </p:spPr>
        <p:txBody>
          <a:bodyPr wrap="square" lIns="51205" tIns="51205" rIns="51205" bIns="51205" anchor="t">
            <a:spAutoFit/>
          </a:bodyPr>
          <a:lstStyle/>
          <a:p>
            <a:pPr algn="ctr">
              <a:defRPr sz="1600" b="1"/>
            </a:pPr>
            <a:r>
              <a:rPr lang="en-US" sz="2000" dirty="0"/>
              <a:t>CAPT Lacy L. Gee</a:t>
            </a:r>
          </a:p>
          <a:p>
            <a:pPr algn="ctr">
              <a:defRPr sz="1600" b="1"/>
            </a:pPr>
            <a:r>
              <a:rPr lang="en-US" sz="2000" dirty="0"/>
              <a:t>Nurse Corps</a:t>
            </a:r>
          </a:p>
          <a:p>
            <a:pPr algn="ctr">
              <a:defRPr sz="1600" b="1"/>
            </a:pPr>
            <a:r>
              <a:rPr lang="en-US" sz="2000" dirty="0"/>
              <a:t>Executive</a:t>
            </a:r>
            <a:r>
              <a:rPr sz="2000" dirty="0"/>
              <a:t> Officer</a:t>
            </a:r>
          </a:p>
        </p:txBody>
      </p:sp>
      <p:sp>
        <p:nvSpPr>
          <p:cNvPr id="255" name="Shape 255"/>
          <p:cNvSpPr/>
          <p:nvPr/>
        </p:nvSpPr>
        <p:spPr>
          <a:xfrm>
            <a:off x="5966607" y="5244720"/>
            <a:ext cx="3128377" cy="1026740"/>
          </a:xfrm>
          <a:prstGeom prst="rect">
            <a:avLst/>
          </a:prstGeom>
          <a:ln w="12700">
            <a:miter lim="400000"/>
          </a:ln>
          <a:extLst>
            <a:ext uri="{C572A759-6A51-4108-AA02-DFA0A04FC94B}">
              <ma14:wrappingTextBoxFlag xmlns="" xmlns:ma14="http://schemas.microsoft.com/office/mac/drawingml/2011/main" val="1"/>
            </a:ext>
          </a:extLst>
        </p:spPr>
        <p:txBody>
          <a:bodyPr wrap="square" lIns="51205" tIns="51205" rIns="51205" bIns="51205">
            <a:spAutoFit/>
          </a:bodyPr>
          <a:lstStyle/>
          <a:p>
            <a:pPr algn="ctr">
              <a:defRPr sz="1600" b="1"/>
            </a:pPr>
            <a:r>
              <a:rPr lang="en-US" sz="2000"/>
              <a:t>HMCM</a:t>
            </a:r>
            <a:r>
              <a:rPr sz="2000"/>
              <a:t> </a:t>
            </a:r>
            <a:r>
              <a:rPr lang="en-US" sz="2000"/>
              <a:t>(FMF/AW) </a:t>
            </a:r>
          </a:p>
          <a:p>
            <a:pPr algn="ctr">
              <a:defRPr sz="1600" b="1"/>
            </a:pPr>
            <a:r>
              <a:rPr lang="en-US" sz="2000"/>
              <a:t>Charles R. Hickey</a:t>
            </a:r>
            <a:endParaRPr sz="2000"/>
          </a:p>
          <a:p>
            <a:pPr algn="ctr">
              <a:defRPr sz="1600" b="1"/>
            </a:pPr>
            <a:r>
              <a:rPr sz="2000"/>
              <a:t>Command </a:t>
            </a:r>
            <a:r>
              <a:rPr lang="en-US" sz="2000"/>
              <a:t>Master Chief  </a:t>
            </a:r>
            <a:endParaRPr sz="2000"/>
          </a:p>
        </p:txBody>
      </p:sp>
      <p:sp>
        <p:nvSpPr>
          <p:cNvPr id="256" name="Shape 256"/>
          <p:cNvSpPr>
            <a:spLocks noGrp="1"/>
          </p:cNvSpPr>
          <p:nvPr>
            <p:ph type="title"/>
          </p:nvPr>
        </p:nvSpPr>
        <p:spPr>
          <a:xfrm>
            <a:off x="275208" y="485092"/>
            <a:ext cx="8460419" cy="832639"/>
          </a:xfrm>
          <a:prstGeom prst="rect">
            <a:avLst/>
          </a:prstGeom>
        </p:spPr>
        <p:txBody>
          <a:bodyPr>
            <a:normAutofit/>
          </a:bodyPr>
          <a:lstStyle>
            <a:lvl1pPr>
              <a:defRPr sz="3600"/>
            </a:lvl1pPr>
          </a:lstStyle>
          <a:p>
            <a:r>
              <a:rPr sz="4000" b="1">
                <a:solidFill>
                  <a:srgbClr val="002060"/>
                </a:solidFill>
              </a:rPr>
              <a:t>Leadership Triad</a:t>
            </a:r>
          </a:p>
        </p:txBody>
      </p:sp>
      <p:pic>
        <p:nvPicPr>
          <p:cNvPr id="4" name="Picture 2">
            <a:extLst>
              <a:ext uri="{FF2B5EF4-FFF2-40B4-BE49-F238E27FC236}">
                <a16:creationId xmlns:a16="http://schemas.microsoft.com/office/drawing/2014/main" id="{E4B94901-BB61-E0E2-A072-51662DA5C43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3322" y="1651112"/>
            <a:ext cx="2779775" cy="347472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icture containing person, person, military uniform, suit&#10;&#10;Description automatically generated">
            <a:extLst>
              <a:ext uri="{FF2B5EF4-FFF2-40B4-BE49-F238E27FC236}">
                <a16:creationId xmlns:a16="http://schemas.microsoft.com/office/drawing/2014/main" id="{7671FC39-ECAB-8419-4BD0-3214463AEE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15529" y="1493145"/>
            <a:ext cx="2779775" cy="3475526"/>
          </a:xfrm>
          <a:prstGeom prst="rect">
            <a:avLst/>
          </a:prstGeom>
        </p:spPr>
      </p:pic>
      <p:pic>
        <p:nvPicPr>
          <p:cNvPr id="8" name="Picture 7">
            <a:extLst>
              <a:ext uri="{FF2B5EF4-FFF2-40B4-BE49-F238E27FC236}">
                <a16:creationId xmlns:a16="http://schemas.microsoft.com/office/drawing/2014/main" id="{AA5D9CE7-996D-A72F-8DCE-46A26E2374C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82992" y="1686243"/>
            <a:ext cx="2632303" cy="3405264"/>
          </a:xfrm>
          <a:prstGeom prst="rect">
            <a:avLst/>
          </a:prstGeom>
        </p:spPr>
      </p:pic>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FABF54A-F58E-4F90-AE17-EC758F97B4C5}"/>
              </a:ext>
            </a:extLst>
          </p:cNvPr>
          <p:cNvSpPr txBox="1"/>
          <p:nvPr/>
        </p:nvSpPr>
        <p:spPr>
          <a:xfrm>
            <a:off x="498230" y="2104629"/>
            <a:ext cx="8237397" cy="31700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fontAlgn="base"/>
            <a:endParaRPr lang="en-US" sz="3200" b="1" dirty="0">
              <a:solidFill>
                <a:srgbClr val="002060"/>
              </a:solidFill>
            </a:endParaRPr>
          </a:p>
          <a:p>
            <a:pPr fontAlgn="base"/>
            <a:endParaRPr lang="en-US" sz="3200" b="1" dirty="0">
              <a:solidFill>
                <a:srgbClr val="002060"/>
              </a:solidFill>
            </a:endParaRPr>
          </a:p>
          <a:p>
            <a:pPr fontAlgn="base"/>
            <a:endParaRPr lang="en-US" sz="3200" b="1" dirty="0">
              <a:solidFill>
                <a:srgbClr val="002060"/>
              </a:solidFill>
            </a:endParaRPr>
          </a:p>
          <a:p>
            <a:pPr fontAlgn="base"/>
            <a:endParaRPr lang="en-US" sz="3200" b="1" dirty="0">
              <a:solidFill>
                <a:srgbClr val="002060"/>
              </a:solidFill>
            </a:endParaRPr>
          </a:p>
          <a:p>
            <a:pPr fontAlgn="base"/>
            <a:endParaRPr lang="en-US" sz="3200" b="1" dirty="0">
              <a:solidFill>
                <a:srgbClr val="002060"/>
              </a:solidFill>
            </a:endParaRPr>
          </a:p>
          <a:p>
            <a:pPr fontAlgn="base"/>
            <a:endParaRPr lang="en-US" sz="2000" b="1" dirty="0">
              <a:solidFill>
                <a:srgbClr val="002060"/>
              </a:solidFill>
            </a:endParaRPr>
          </a:p>
          <a:p>
            <a:pPr fontAlgn="base"/>
            <a:endParaRPr lang="en-US" sz="2000" b="1" dirty="0">
              <a:solidFill>
                <a:srgbClr val="002060"/>
              </a:solidFill>
            </a:endParaRPr>
          </a:p>
        </p:txBody>
      </p:sp>
      <p:sp>
        <p:nvSpPr>
          <p:cNvPr id="2" name="Shape 256">
            <a:extLst>
              <a:ext uri="{FF2B5EF4-FFF2-40B4-BE49-F238E27FC236}">
                <a16:creationId xmlns:a16="http://schemas.microsoft.com/office/drawing/2014/main" id="{1B9BC7E3-3817-7C22-5DB2-E82A3F861491}"/>
              </a:ext>
            </a:extLst>
          </p:cNvPr>
          <p:cNvSpPr>
            <a:spLocks noGrp="1"/>
          </p:cNvSpPr>
          <p:nvPr>
            <p:ph type="title"/>
          </p:nvPr>
        </p:nvSpPr>
        <p:spPr>
          <a:xfrm>
            <a:off x="275208" y="485092"/>
            <a:ext cx="8460419" cy="1479632"/>
          </a:xfrm>
          <a:prstGeom prst="rect">
            <a:avLst/>
          </a:prstGeom>
        </p:spPr>
        <p:txBody>
          <a:bodyPr lIns="45719" tIns="45720" rIns="45719" bIns="45720" anchor="t">
            <a:normAutofit/>
          </a:bodyPr>
          <a:lstStyle>
            <a:lvl1pPr>
              <a:defRPr sz="3600"/>
            </a:lvl1pPr>
          </a:lstStyle>
          <a:p>
            <a:r>
              <a:rPr lang="en-US" sz="4000" b="1" dirty="0">
                <a:solidFill>
                  <a:srgbClr val="002060"/>
                </a:solidFill>
              </a:rPr>
              <a:t>CO’s Philosophy</a:t>
            </a:r>
            <a:endParaRPr sz="2800" b="1" dirty="0">
              <a:solidFill>
                <a:srgbClr val="002060"/>
              </a:solidFill>
            </a:endParaRPr>
          </a:p>
        </p:txBody>
      </p:sp>
      <p:graphicFrame>
        <p:nvGraphicFramePr>
          <p:cNvPr id="3" name="Diagram 2">
            <a:extLst>
              <a:ext uri="{FF2B5EF4-FFF2-40B4-BE49-F238E27FC236}">
                <a16:creationId xmlns:a16="http://schemas.microsoft.com/office/drawing/2014/main" id="{FEFEF41B-AD7E-4C13-1782-C52612174671}"/>
              </a:ext>
            </a:extLst>
          </p:cNvPr>
          <p:cNvGraphicFramePr/>
          <p:nvPr>
            <p:extLst>
              <p:ext uri="{D42A27DB-BD31-4B8C-83A1-F6EECF244321}">
                <p14:modId xmlns:p14="http://schemas.microsoft.com/office/powerpoint/2010/main" val="214640229"/>
              </p:ext>
            </p:extLst>
          </p:nvPr>
        </p:nvGraphicFramePr>
        <p:xfrm>
          <a:off x="994611" y="1583272"/>
          <a:ext cx="6930189" cy="43393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9971775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Shape 303"/>
          <p:cNvSpPr/>
          <p:nvPr/>
        </p:nvSpPr>
        <p:spPr>
          <a:xfrm>
            <a:off x="3057384" y="316257"/>
            <a:ext cx="2743200" cy="338554"/>
          </a:xfrm>
          <a:prstGeom prst="rect">
            <a:avLst/>
          </a:prstGeom>
          <a:ln w="57150">
            <a:solidFill>
              <a:schemeClr val="accent1"/>
            </a:solidFill>
          </a:ln>
          <a:extLst>
            <a:ext uri="{C572A759-6A51-4108-AA02-DFA0A04FC94B}">
              <ma14:wrappingTextBoxFlag xmlns="" xmlns:ma14="http://schemas.microsoft.com/office/mac/drawingml/2011/main" val="1"/>
            </a:ext>
          </a:extLst>
        </p:spPr>
        <p:txBody>
          <a:bodyPr lIns="45719" rIns="45719" anchor="ctr">
            <a:spAutoFit/>
          </a:bodyPr>
          <a:lstStyle>
            <a:lvl1pPr algn="ctr"/>
          </a:lstStyle>
          <a:p>
            <a:r>
              <a:rPr sz="1600" b="1"/>
              <a:t>COMMANDING OFFICER</a:t>
            </a:r>
          </a:p>
        </p:txBody>
      </p:sp>
      <p:sp>
        <p:nvSpPr>
          <p:cNvPr id="305" name="Shape 305"/>
          <p:cNvSpPr/>
          <p:nvPr/>
        </p:nvSpPr>
        <p:spPr>
          <a:xfrm>
            <a:off x="6179909" y="529044"/>
            <a:ext cx="1984550" cy="584775"/>
          </a:xfrm>
          <a:prstGeom prst="rect">
            <a:avLst/>
          </a:prstGeom>
          <a:ln w="28575">
            <a:solidFill>
              <a:schemeClr val="accent1"/>
            </a:solidFill>
          </a:ln>
          <a:extLst>
            <a:ext uri="{C572A759-6A51-4108-AA02-DFA0A04FC94B}">
              <ma14:wrappingTextBoxFlag xmlns="" xmlns:ma14="http://schemas.microsoft.com/office/mac/drawingml/2011/main" val="1"/>
            </a:ext>
          </a:extLst>
        </p:spPr>
        <p:txBody>
          <a:bodyPr lIns="45719" rIns="45719" anchor="b">
            <a:spAutoFit/>
          </a:bodyPr>
          <a:lstStyle/>
          <a:p>
            <a:pPr algn="ctr">
              <a:defRPr sz="1400"/>
            </a:pPr>
            <a:r>
              <a:rPr sz="1600" b="1"/>
              <a:t>COMMAND </a:t>
            </a:r>
            <a:r>
              <a:rPr lang="en-US" sz="1600" b="1"/>
              <a:t>MASTER CHIEF</a:t>
            </a:r>
            <a:endParaRPr sz="1600" b="1"/>
          </a:p>
        </p:txBody>
      </p:sp>
      <p:sp>
        <p:nvSpPr>
          <p:cNvPr id="308" name="Shape 308"/>
          <p:cNvSpPr/>
          <p:nvPr/>
        </p:nvSpPr>
        <p:spPr>
          <a:xfrm>
            <a:off x="4642102" y="1757887"/>
            <a:ext cx="4156709" cy="861774"/>
          </a:xfrm>
          <a:prstGeom prst="rect">
            <a:avLst/>
          </a:prstGeom>
          <a:ln w="28575">
            <a:solidFill>
              <a:schemeClr val="accent1"/>
            </a:solidFill>
          </a:ln>
          <a:extLst>
            <a:ext uri="{C572A759-6A51-4108-AA02-DFA0A04FC94B}">
              <ma14:wrappingTextBoxFlag xmlns="" xmlns:ma14="http://schemas.microsoft.com/office/mac/drawingml/2011/main" val="1"/>
            </a:ext>
          </a:extLst>
        </p:spPr>
        <p:txBody>
          <a:bodyPr wrap="square" lIns="45719" rIns="45719">
            <a:spAutoFit/>
          </a:bodyPr>
          <a:lstStyle/>
          <a:p>
            <a:pPr algn="ctr">
              <a:defRPr sz="1200"/>
            </a:pPr>
            <a:r>
              <a:rPr sz="1200"/>
              <a:t>Officer in Charge </a:t>
            </a:r>
          </a:p>
          <a:p>
            <a:pPr algn="ctr">
              <a:defRPr sz="1200"/>
            </a:pPr>
            <a:r>
              <a:rPr lang="en-US" sz="1400" b="1"/>
              <a:t>NAVAL SURVIVAL TRAINING INSTITUTE</a:t>
            </a:r>
          </a:p>
          <a:p>
            <a:pPr algn="ctr">
              <a:defRPr sz="1200"/>
            </a:pPr>
            <a:r>
              <a:rPr lang="en-US" sz="1200" b="1"/>
              <a:t>(NSTI)</a:t>
            </a:r>
          </a:p>
          <a:p>
            <a:pPr algn="ctr">
              <a:defRPr sz="1200"/>
            </a:pPr>
            <a:r>
              <a:rPr sz="1200"/>
              <a:t>Pensacola, FL</a:t>
            </a:r>
          </a:p>
        </p:txBody>
      </p:sp>
      <p:sp>
        <p:nvSpPr>
          <p:cNvPr id="309" name="Shape 309"/>
          <p:cNvSpPr/>
          <p:nvPr/>
        </p:nvSpPr>
        <p:spPr>
          <a:xfrm>
            <a:off x="4642102" y="3069774"/>
            <a:ext cx="4156709" cy="861774"/>
          </a:xfrm>
          <a:prstGeom prst="rect">
            <a:avLst/>
          </a:prstGeom>
          <a:ln w="38100">
            <a:solidFill>
              <a:schemeClr val="accent1"/>
            </a:solidFill>
          </a:ln>
          <a:extLst>
            <a:ext uri="{C572A759-6A51-4108-AA02-DFA0A04FC94B}">
              <ma14:wrappingTextBoxFlag xmlns="" xmlns:ma14="http://schemas.microsoft.com/office/mac/drawingml/2011/main" val="1"/>
            </a:ext>
          </a:extLst>
        </p:spPr>
        <p:txBody>
          <a:bodyPr wrap="square" lIns="45719" rIns="45719">
            <a:spAutoFit/>
          </a:bodyPr>
          <a:lstStyle/>
          <a:p>
            <a:pPr algn="ctr">
              <a:defRPr sz="1200"/>
            </a:pPr>
            <a:r>
              <a:rPr sz="1200"/>
              <a:t>Officer in Charge </a:t>
            </a:r>
          </a:p>
          <a:p>
            <a:pPr algn="ctr">
              <a:defRPr sz="1200"/>
            </a:pPr>
            <a:r>
              <a:rPr lang="en-US" sz="1400" b="1"/>
              <a:t>NAVAL AEROSPACE MEDICAL INSTITUTE</a:t>
            </a:r>
          </a:p>
          <a:p>
            <a:pPr algn="ctr">
              <a:defRPr sz="1200"/>
            </a:pPr>
            <a:r>
              <a:rPr lang="en-US" sz="1200" b="1"/>
              <a:t>(NAMI) </a:t>
            </a:r>
          </a:p>
          <a:p>
            <a:pPr algn="ctr">
              <a:defRPr sz="1200"/>
            </a:pPr>
            <a:r>
              <a:rPr sz="1200"/>
              <a:t>Pensacola, FL</a:t>
            </a:r>
            <a:endParaRPr lang="en-US" sz="1200"/>
          </a:p>
        </p:txBody>
      </p:sp>
      <p:sp>
        <p:nvSpPr>
          <p:cNvPr id="310" name="Shape 310"/>
          <p:cNvSpPr/>
          <p:nvPr/>
        </p:nvSpPr>
        <p:spPr>
          <a:xfrm>
            <a:off x="385383" y="4425635"/>
            <a:ext cx="3749039" cy="892552"/>
          </a:xfrm>
          <a:prstGeom prst="rect">
            <a:avLst/>
          </a:prstGeom>
          <a:ln w="28575">
            <a:solidFill>
              <a:schemeClr val="accent1"/>
            </a:solidFill>
          </a:ln>
          <a:extLst>
            <a:ext uri="{C572A759-6A51-4108-AA02-DFA0A04FC94B}">
              <ma14:wrappingTextBoxFlag xmlns="" xmlns:ma14="http://schemas.microsoft.com/office/mac/drawingml/2011/main" val="1"/>
            </a:ext>
          </a:extLst>
        </p:spPr>
        <p:txBody>
          <a:bodyPr wrap="square" lIns="45719" tIns="45720" rIns="45719" bIns="45720" anchor="t">
            <a:spAutoFit/>
          </a:bodyPr>
          <a:lstStyle/>
          <a:p>
            <a:pPr algn="ctr">
              <a:defRPr sz="1200"/>
            </a:pPr>
            <a:r>
              <a:rPr sz="1200" dirty="0"/>
              <a:t>Officer in Charge</a:t>
            </a:r>
            <a:r>
              <a:rPr lang="en-US" sz="1200" dirty="0"/>
              <a:t> </a:t>
            </a:r>
            <a:endParaRPr sz="1200" dirty="0"/>
          </a:p>
          <a:p>
            <a:pPr algn="ctr">
              <a:defRPr sz="1200"/>
            </a:pPr>
            <a:r>
              <a:rPr lang="en-US" sz="1400" b="1" dirty="0"/>
              <a:t>NAVAL SPECIAL OPERATIONS</a:t>
            </a:r>
          </a:p>
          <a:p>
            <a:pPr algn="ctr">
              <a:defRPr sz="1200"/>
            </a:pPr>
            <a:r>
              <a:rPr lang="en-US" sz="1400" b="1" dirty="0"/>
              <a:t>MEDICAL INSTITUTE </a:t>
            </a:r>
            <a:r>
              <a:rPr lang="en-US" sz="1200" b="1" dirty="0"/>
              <a:t>(NSOMI) </a:t>
            </a:r>
          </a:p>
          <a:p>
            <a:pPr algn="ctr">
              <a:defRPr sz="1200"/>
            </a:pPr>
            <a:r>
              <a:rPr sz="1200" dirty="0"/>
              <a:t>FT </a:t>
            </a:r>
            <a:r>
              <a:rPr lang="en-US" sz="1200" dirty="0"/>
              <a:t>Bragg</a:t>
            </a:r>
            <a:r>
              <a:rPr sz="1200" dirty="0"/>
              <a:t>, NC</a:t>
            </a:r>
          </a:p>
        </p:txBody>
      </p:sp>
      <p:sp>
        <p:nvSpPr>
          <p:cNvPr id="311" name="Shape 311"/>
          <p:cNvSpPr/>
          <p:nvPr/>
        </p:nvSpPr>
        <p:spPr>
          <a:xfrm>
            <a:off x="4646964" y="5297530"/>
            <a:ext cx="4141948" cy="861774"/>
          </a:xfrm>
          <a:prstGeom prst="rect">
            <a:avLst/>
          </a:prstGeom>
          <a:ln w="28575">
            <a:solidFill>
              <a:schemeClr val="accent1"/>
            </a:solidFill>
          </a:ln>
          <a:extLst>
            <a:ext uri="{C572A759-6A51-4108-AA02-DFA0A04FC94B}">
              <ma14:wrappingTextBoxFlag xmlns="" xmlns:ma14="http://schemas.microsoft.com/office/mac/drawingml/2011/main" val="1"/>
            </a:ext>
          </a:extLst>
        </p:spPr>
        <p:txBody>
          <a:bodyPr wrap="square" lIns="45719" tIns="45720" rIns="45719" bIns="45720" anchor="t">
            <a:spAutoFit/>
          </a:bodyPr>
          <a:lstStyle/>
          <a:p>
            <a:pPr algn="ctr">
              <a:defRPr sz="1200"/>
            </a:pPr>
            <a:r>
              <a:rPr sz="1200" dirty="0"/>
              <a:t>Officer in Charge</a:t>
            </a:r>
            <a:r>
              <a:rPr lang="en-US" sz="1200" dirty="0"/>
              <a:t> </a:t>
            </a:r>
          </a:p>
          <a:p>
            <a:pPr algn="ctr">
              <a:defRPr sz="1200"/>
            </a:pPr>
            <a:r>
              <a:rPr lang="en-US" sz="1400" b="1" dirty="0"/>
              <a:t>SURFACE WARFARE MEDICAL INSTITUTE</a:t>
            </a:r>
          </a:p>
          <a:p>
            <a:pPr algn="ctr">
              <a:defRPr sz="1200"/>
            </a:pPr>
            <a:r>
              <a:rPr lang="en-US" sz="1200" b="1" dirty="0"/>
              <a:t>(SWMI) </a:t>
            </a:r>
          </a:p>
          <a:p>
            <a:pPr algn="ctr">
              <a:defRPr sz="1200"/>
            </a:pPr>
            <a:r>
              <a:rPr sz="1200" dirty="0"/>
              <a:t>San Diego, CA</a:t>
            </a:r>
          </a:p>
        </p:txBody>
      </p:sp>
      <p:sp>
        <p:nvSpPr>
          <p:cNvPr id="312" name="Shape 312"/>
          <p:cNvSpPr/>
          <p:nvPr/>
        </p:nvSpPr>
        <p:spPr>
          <a:xfrm>
            <a:off x="4632203" y="4236869"/>
            <a:ext cx="4156709" cy="861774"/>
          </a:xfrm>
          <a:prstGeom prst="rect">
            <a:avLst/>
          </a:prstGeom>
          <a:ln w="28575">
            <a:solidFill>
              <a:schemeClr val="accent1"/>
            </a:solidFill>
          </a:ln>
          <a:extLst>
            <a:ext uri="{C572A759-6A51-4108-AA02-DFA0A04FC94B}">
              <ma14:wrappingTextBoxFlag xmlns="" xmlns:ma14="http://schemas.microsoft.com/office/mac/drawingml/2011/main" val="1"/>
            </a:ext>
          </a:extLst>
        </p:spPr>
        <p:txBody>
          <a:bodyPr wrap="square" lIns="45719" rIns="45719">
            <a:spAutoFit/>
          </a:bodyPr>
          <a:lstStyle/>
          <a:p>
            <a:pPr algn="ctr">
              <a:defRPr sz="1200"/>
            </a:pPr>
            <a:r>
              <a:rPr sz="1200" b="1" dirty="0"/>
              <a:t>Officer in Charge </a:t>
            </a:r>
          </a:p>
          <a:p>
            <a:pPr algn="ctr">
              <a:defRPr sz="1200"/>
            </a:pPr>
            <a:r>
              <a:rPr lang="en-US" sz="1400" b="1" dirty="0"/>
              <a:t>NAVAL UNDERSEA MEDICAL INSTITUTE</a:t>
            </a:r>
          </a:p>
          <a:p>
            <a:pPr algn="ctr">
              <a:defRPr sz="1200"/>
            </a:pPr>
            <a:r>
              <a:rPr lang="en-US" sz="1200" b="1" dirty="0"/>
              <a:t>(NUMI) </a:t>
            </a:r>
          </a:p>
          <a:p>
            <a:pPr algn="ctr">
              <a:defRPr sz="1200"/>
            </a:pPr>
            <a:r>
              <a:rPr sz="1200" dirty="0"/>
              <a:t>Groton, CT</a:t>
            </a:r>
          </a:p>
        </p:txBody>
      </p:sp>
      <p:sp>
        <p:nvSpPr>
          <p:cNvPr id="313" name="Shape 313"/>
          <p:cNvSpPr/>
          <p:nvPr/>
        </p:nvSpPr>
        <p:spPr>
          <a:xfrm>
            <a:off x="171451" y="1548321"/>
            <a:ext cx="3981974" cy="1415772"/>
          </a:xfrm>
          <a:prstGeom prst="rect">
            <a:avLst/>
          </a:prstGeom>
          <a:ln w="38100">
            <a:solidFill>
              <a:schemeClr val="accent1"/>
            </a:solidFill>
          </a:ln>
          <a:extLst>
            <a:ext uri="{C572A759-6A51-4108-AA02-DFA0A04FC94B}">
              <ma14:wrappingTextBoxFlag xmlns="" xmlns:ma14="http://schemas.microsoft.com/office/mac/drawingml/2011/main" val="1"/>
            </a:ext>
          </a:extLst>
        </p:spPr>
        <p:txBody>
          <a:bodyPr wrap="square" lIns="45719" tIns="45720" rIns="45719" bIns="45720" anchor="t">
            <a:spAutoFit/>
          </a:bodyPr>
          <a:lstStyle/>
          <a:p>
            <a:pPr algn="ctr">
              <a:defRPr sz="1200"/>
            </a:pPr>
            <a:r>
              <a:rPr lang="en-US" sz="1400" b="1" dirty="0"/>
              <a:t>NMOTC </a:t>
            </a:r>
            <a:r>
              <a:rPr sz="1400" b="1" dirty="0"/>
              <a:t>HEADQUARTERS</a:t>
            </a:r>
            <a:r>
              <a:rPr lang="en-US" sz="1400" b="1" dirty="0"/>
              <a:t> </a:t>
            </a:r>
          </a:p>
          <a:p>
            <a:pPr algn="ctr">
              <a:defRPr sz="1200"/>
            </a:pPr>
            <a:r>
              <a:rPr sz="1200" dirty="0"/>
              <a:t>Director for Administration</a:t>
            </a:r>
            <a:r>
              <a:rPr lang="en-US" sz="1200" dirty="0"/>
              <a:t> (</a:t>
            </a:r>
            <a:r>
              <a:rPr lang="en-US" sz="1200"/>
              <a:t>DFA)</a:t>
            </a:r>
            <a:endParaRPr lang="en-US" sz="1200" dirty="0"/>
          </a:p>
          <a:p>
            <a:pPr algn="ctr">
              <a:defRPr sz="1200"/>
            </a:pPr>
            <a:r>
              <a:rPr lang="en-US" sz="1200" dirty="0"/>
              <a:t>Director of Operations (DOO)</a:t>
            </a:r>
          </a:p>
          <a:p>
            <a:pPr algn="ctr">
              <a:defRPr sz="1200"/>
            </a:pPr>
            <a:r>
              <a:rPr sz="1200" dirty="0"/>
              <a:t>Director</a:t>
            </a:r>
            <a:r>
              <a:rPr lang="en-US" sz="1200" dirty="0"/>
              <a:t> of </a:t>
            </a:r>
            <a:r>
              <a:rPr sz="1200" dirty="0"/>
              <a:t>Training</a:t>
            </a:r>
            <a:r>
              <a:rPr lang="en-US" sz="1200" dirty="0"/>
              <a:t> (DOT)/ Chief Nursing Officer (CNO)</a:t>
            </a:r>
            <a:endParaRPr sz="1200" dirty="0"/>
          </a:p>
          <a:p>
            <a:pPr algn="ctr">
              <a:tabLst>
                <a:tab pos="508000" algn="l"/>
              </a:tabLst>
              <a:defRPr sz="1200"/>
            </a:pPr>
            <a:r>
              <a:rPr sz="1200" dirty="0"/>
              <a:t>Director for Resource Management</a:t>
            </a:r>
            <a:r>
              <a:rPr lang="en-US" sz="1200" dirty="0"/>
              <a:t> (DRM)</a:t>
            </a:r>
          </a:p>
          <a:p>
            <a:pPr algn="ctr">
              <a:tabLst>
                <a:tab pos="508000" algn="l"/>
              </a:tabLst>
              <a:defRPr sz="1200"/>
            </a:pPr>
            <a:r>
              <a:rPr lang="en-US" sz="1200" dirty="0"/>
              <a:t>Director of Trauma Programs (DTP)</a:t>
            </a:r>
          </a:p>
          <a:p>
            <a:pPr algn="ctr">
              <a:tabLst>
                <a:tab pos="508000" algn="l"/>
              </a:tabLst>
              <a:defRPr sz="1200"/>
            </a:pPr>
            <a:r>
              <a:rPr lang="en-US" sz="1200" dirty="0"/>
              <a:t>Pensacola, FL </a:t>
            </a:r>
            <a:endParaRPr sz="1200" dirty="0"/>
          </a:p>
        </p:txBody>
      </p:sp>
      <p:cxnSp>
        <p:nvCxnSpPr>
          <p:cNvPr id="314" name="Connector 314"/>
          <p:cNvCxnSpPr>
            <a:cxnSpLocks/>
          </p:cNvCxnSpPr>
          <p:nvPr/>
        </p:nvCxnSpPr>
        <p:spPr>
          <a:xfrm>
            <a:off x="4428984" y="654811"/>
            <a:ext cx="0" cy="243624"/>
          </a:xfrm>
          <a:prstGeom prst="straightConnector1">
            <a:avLst/>
          </a:prstGeom>
          <a:ln>
            <a:solidFill>
              <a:srgbClr val="4A7EBB"/>
            </a:solidFill>
          </a:ln>
        </p:spPr>
      </p:cxnSp>
      <p:sp>
        <p:nvSpPr>
          <p:cNvPr id="316" name="Shape 316"/>
          <p:cNvSpPr/>
          <p:nvPr/>
        </p:nvSpPr>
        <p:spPr>
          <a:xfrm>
            <a:off x="4428986" y="992924"/>
            <a:ext cx="1" cy="784355"/>
          </a:xfrm>
          <a:prstGeom prst="line">
            <a:avLst/>
          </a:prstGeom>
          <a:ln>
            <a:solidFill>
              <a:srgbClr val="4A7EBB"/>
            </a:solidFill>
          </a:ln>
        </p:spPr>
        <p:txBody>
          <a:bodyPr lIns="45719" rIns="45719"/>
          <a:lstStyle/>
          <a:p>
            <a:endParaRPr/>
          </a:p>
        </p:txBody>
      </p:sp>
      <p:sp>
        <p:nvSpPr>
          <p:cNvPr id="304" name="Shape 304"/>
          <p:cNvSpPr/>
          <p:nvPr/>
        </p:nvSpPr>
        <p:spPr>
          <a:xfrm>
            <a:off x="3057384" y="1036903"/>
            <a:ext cx="2743200" cy="338554"/>
          </a:xfrm>
          <a:prstGeom prst="rect">
            <a:avLst/>
          </a:prstGeom>
          <a:solidFill>
            <a:schemeClr val="bg1">
              <a:lumMod val="95000"/>
            </a:schemeClr>
          </a:solidFill>
          <a:ln w="57150">
            <a:solidFill>
              <a:schemeClr val="accent1"/>
            </a:solidFill>
          </a:ln>
          <a:extLst>
            <a:ext uri="{C572A759-6A51-4108-AA02-DFA0A04FC94B}">
              <ma14:wrappingTextBoxFlag xmlns="" xmlns:ma14="http://schemas.microsoft.com/office/mac/drawingml/2011/main" val="1"/>
            </a:ext>
          </a:extLst>
        </p:spPr>
        <p:txBody>
          <a:bodyPr lIns="45719" rIns="45719" anchor="ctr">
            <a:spAutoFit/>
          </a:bodyPr>
          <a:lstStyle>
            <a:lvl1pPr algn="ctr"/>
          </a:lstStyle>
          <a:p>
            <a:r>
              <a:rPr sz="1600" b="1"/>
              <a:t>EXECUTIVE OFFICER</a:t>
            </a:r>
          </a:p>
        </p:txBody>
      </p:sp>
      <p:cxnSp>
        <p:nvCxnSpPr>
          <p:cNvPr id="6" name="Elbow Connector 5"/>
          <p:cNvCxnSpPr>
            <a:cxnSpLocks/>
          </p:cNvCxnSpPr>
          <p:nvPr/>
        </p:nvCxnSpPr>
        <p:spPr>
          <a:xfrm rot="16200000" flipH="1">
            <a:off x="4161045" y="1643395"/>
            <a:ext cx="741129" cy="205251"/>
          </a:xfrm>
          <a:prstGeom prst="bentConnector2">
            <a:avLst/>
          </a:prstGeom>
          <a:noFill/>
          <a:ln w="25400" cap="flat">
            <a:solidFill>
              <a:schemeClr val="accent1"/>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8" name="Elbow Connector 7"/>
          <p:cNvCxnSpPr>
            <a:cxnSpLocks/>
          </p:cNvCxnSpPr>
          <p:nvPr/>
        </p:nvCxnSpPr>
        <p:spPr>
          <a:xfrm rot="16200000" flipH="1">
            <a:off x="3420103" y="2384337"/>
            <a:ext cx="2231638" cy="213877"/>
          </a:xfrm>
          <a:prstGeom prst="bentConnector2">
            <a:avLst/>
          </a:prstGeom>
          <a:noFill/>
          <a:ln w="25400" cap="flat">
            <a:solidFill>
              <a:schemeClr val="accent1"/>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10" name="Elbow Connector 9"/>
          <p:cNvCxnSpPr>
            <a:cxnSpLocks/>
          </p:cNvCxnSpPr>
          <p:nvPr/>
        </p:nvCxnSpPr>
        <p:spPr>
          <a:xfrm rot="5400000">
            <a:off x="2574293" y="2963974"/>
            <a:ext cx="3443208" cy="266175"/>
          </a:xfrm>
          <a:prstGeom prst="bentConnector2">
            <a:avLst/>
          </a:prstGeom>
          <a:noFill/>
          <a:ln w="25400" cap="flat">
            <a:solidFill>
              <a:schemeClr val="accent1"/>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14" name="Elbow Connector 13"/>
          <p:cNvCxnSpPr>
            <a:cxnSpLocks/>
          </p:cNvCxnSpPr>
          <p:nvPr/>
        </p:nvCxnSpPr>
        <p:spPr>
          <a:xfrm rot="16200000" flipH="1">
            <a:off x="2337709" y="3466731"/>
            <a:ext cx="4387800" cy="205251"/>
          </a:xfrm>
          <a:prstGeom prst="bentConnector2">
            <a:avLst/>
          </a:prstGeom>
          <a:noFill/>
          <a:ln w="25400" cap="flat">
            <a:solidFill>
              <a:schemeClr val="accent1"/>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16" name="Elbow Connector 15"/>
          <p:cNvCxnSpPr>
            <a:cxnSpLocks/>
          </p:cNvCxnSpPr>
          <p:nvPr/>
        </p:nvCxnSpPr>
        <p:spPr>
          <a:xfrm rot="5400000">
            <a:off x="2261293" y="3536798"/>
            <a:ext cx="4329034" cy="6351"/>
          </a:xfrm>
          <a:prstGeom prst="bentConnector3">
            <a:avLst>
              <a:gd name="adj1" fmla="val 50000"/>
            </a:avLst>
          </a:prstGeom>
          <a:noFill/>
          <a:ln w="25400" cap="flat">
            <a:solidFill>
              <a:schemeClr val="accent1"/>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296" name="Elbow Connector 295"/>
          <p:cNvCxnSpPr>
            <a:cxnSpLocks/>
          </p:cNvCxnSpPr>
          <p:nvPr/>
        </p:nvCxnSpPr>
        <p:spPr>
          <a:xfrm rot="5400000">
            <a:off x="3850829" y="1678052"/>
            <a:ext cx="880750" cy="275560"/>
          </a:xfrm>
          <a:prstGeom prst="bentConnector2">
            <a:avLst/>
          </a:prstGeom>
          <a:noFill/>
          <a:ln w="25400" cap="flat">
            <a:solidFill>
              <a:schemeClr val="accent1"/>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301" name="Elbow Connector 300"/>
          <p:cNvCxnSpPr>
            <a:cxnSpLocks/>
          </p:cNvCxnSpPr>
          <p:nvPr/>
        </p:nvCxnSpPr>
        <p:spPr>
          <a:xfrm rot="5400000">
            <a:off x="4237938" y="845857"/>
            <a:ext cx="382092" cy="12700"/>
          </a:xfrm>
          <a:prstGeom prst="bentConnector3">
            <a:avLst/>
          </a:prstGeom>
          <a:noFill/>
          <a:ln w="25400" cap="flat">
            <a:solidFill>
              <a:schemeClr val="accent1"/>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68" name="Elbow Connector 67"/>
          <p:cNvCxnSpPr>
            <a:cxnSpLocks/>
          </p:cNvCxnSpPr>
          <p:nvPr/>
        </p:nvCxnSpPr>
        <p:spPr>
          <a:xfrm rot="16200000" flipH="1">
            <a:off x="5221136" y="-137342"/>
            <a:ext cx="166621" cy="1750925"/>
          </a:xfrm>
          <a:prstGeom prst="bentConnector2">
            <a:avLst/>
          </a:prstGeom>
          <a:noFill/>
          <a:ln w="25400" cap="flat">
            <a:solidFill>
              <a:schemeClr val="accent1"/>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
        <p:nvSpPr>
          <p:cNvPr id="35" name="Shape 311"/>
          <p:cNvSpPr/>
          <p:nvPr/>
        </p:nvSpPr>
        <p:spPr>
          <a:xfrm>
            <a:off x="508531" y="3089100"/>
            <a:ext cx="3180965" cy="938719"/>
          </a:xfrm>
          <a:prstGeom prst="rect">
            <a:avLst/>
          </a:prstGeom>
          <a:ln w="28575">
            <a:solidFill>
              <a:schemeClr val="accent1"/>
            </a:solidFill>
          </a:ln>
          <a:extLst>
            <a:ext uri="{C572A759-6A51-4108-AA02-DFA0A04FC94B}">
              <ma14:wrappingTextBoxFlag xmlns="" xmlns:ma14="http://schemas.microsoft.com/office/mac/drawingml/2011/main" val="1"/>
            </a:ext>
          </a:extLst>
        </p:spPr>
        <p:txBody>
          <a:bodyPr wrap="square" lIns="45719" tIns="45720" rIns="45719" bIns="45720" anchor="t">
            <a:spAutoFit/>
          </a:bodyPr>
          <a:lstStyle/>
          <a:p>
            <a:pPr algn="ctr">
              <a:defRPr sz="1200"/>
            </a:pPr>
            <a:r>
              <a:rPr lang="en-US" sz="1100" b="1" dirty="0"/>
              <a:t>Trauma Programs</a:t>
            </a:r>
          </a:p>
          <a:p>
            <a:pPr algn="ctr">
              <a:defRPr sz="1200"/>
            </a:pPr>
            <a:r>
              <a:rPr lang="en-US" sz="1100" b="1" dirty="0"/>
              <a:t>HM TRAUMA TRAINING (HMTT) &amp; </a:t>
            </a:r>
          </a:p>
          <a:p>
            <a:pPr algn="ctr">
              <a:defRPr sz="1200"/>
            </a:pPr>
            <a:r>
              <a:rPr lang="en-US" sz="1100" b="1" dirty="0"/>
              <a:t>NAVY TRAUMA TRAINING CENTER (NTTC), </a:t>
            </a:r>
            <a:r>
              <a:rPr lang="en-US" sz="1100" dirty="0"/>
              <a:t>Jacksonville</a:t>
            </a:r>
            <a:r>
              <a:rPr lang="en-US" sz="1050" dirty="0"/>
              <a:t>, </a:t>
            </a:r>
            <a:r>
              <a:rPr lang="en-US" sz="1100" dirty="0"/>
              <a:t>FL  /  Chicago, IL / Cleveland , OH / Raleigh, NC / Los Angeles, CA</a:t>
            </a:r>
            <a:endParaRPr sz="11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8812" y="299215"/>
            <a:ext cx="957724" cy="496550"/>
          </a:xfrm>
          <a:prstGeom prst="rect">
            <a:avLst/>
          </a:prstGeom>
        </p:spPr>
      </p:pic>
      <p:pic>
        <p:nvPicPr>
          <p:cNvPr id="44" name="Picture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242" y="957905"/>
            <a:ext cx="957724" cy="496550"/>
          </a:xfrm>
          <a:prstGeom prst="rect">
            <a:avLst/>
          </a:prstGeom>
        </p:spPr>
      </p:pic>
      <p:cxnSp>
        <p:nvCxnSpPr>
          <p:cNvPr id="3" name="Straight Connector 2"/>
          <p:cNvCxnSpPr>
            <a:cxnSpLocks/>
          </p:cNvCxnSpPr>
          <p:nvPr/>
        </p:nvCxnSpPr>
        <p:spPr>
          <a:xfrm>
            <a:off x="4439886" y="4679379"/>
            <a:ext cx="202216" cy="0"/>
          </a:xfrm>
          <a:prstGeom prst="line">
            <a:avLst/>
          </a:prstGeom>
          <a:noFill/>
          <a:ln w="25400" cap="flat">
            <a:solidFill>
              <a:schemeClr val="accent1"/>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pic>
        <p:nvPicPr>
          <p:cNvPr id="50" name="Picture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5980" y="2379311"/>
            <a:ext cx="219502" cy="230110"/>
          </a:xfrm>
          <a:prstGeom prst="rect">
            <a:avLst/>
          </a:prstGeom>
        </p:spPr>
      </p:pic>
      <p:cxnSp>
        <p:nvCxnSpPr>
          <p:cNvPr id="15" name="Straight Connector 14"/>
          <p:cNvCxnSpPr>
            <a:cxnSpLocks/>
          </p:cNvCxnSpPr>
          <p:nvPr/>
        </p:nvCxnSpPr>
        <p:spPr>
          <a:xfrm>
            <a:off x="2249720" y="2969718"/>
            <a:ext cx="0" cy="119383"/>
          </a:xfrm>
          <a:prstGeom prst="line">
            <a:avLst/>
          </a:prstGeom>
          <a:noFill/>
          <a:ln w="25400" cap="flat">
            <a:solidFill>
              <a:schemeClr val="accent1"/>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pic>
        <p:nvPicPr>
          <p:cNvPr id="41" name="Picture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4306" y="5704488"/>
            <a:ext cx="402881" cy="422351"/>
          </a:xfrm>
          <a:prstGeom prst="rect">
            <a:avLst/>
          </a:prstGeom>
        </p:spPr>
      </p:pic>
      <p:pic>
        <p:nvPicPr>
          <p:cNvPr id="45" name="Picture 4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94619" y="2215226"/>
            <a:ext cx="673351" cy="349111"/>
          </a:xfrm>
          <a:prstGeom prst="rect">
            <a:avLst/>
          </a:prstGeom>
        </p:spPr>
      </p:pic>
      <p:pic>
        <p:nvPicPr>
          <p:cNvPr id="36" name="Picture 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40048" y="4697356"/>
            <a:ext cx="673351" cy="349111"/>
          </a:xfrm>
          <a:prstGeom prst="rect">
            <a:avLst/>
          </a:prstGeom>
        </p:spPr>
      </p:pic>
      <p:pic>
        <p:nvPicPr>
          <p:cNvPr id="37" name="Picture 36">
            <a:extLst>
              <a:ext uri="{FF2B5EF4-FFF2-40B4-BE49-F238E27FC236}">
                <a16:creationId xmlns:a16="http://schemas.microsoft.com/office/drawing/2014/main" id="{800B394D-A7D6-4999-B8AC-49379163F1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7990" y="1786052"/>
            <a:ext cx="370270" cy="191973"/>
          </a:xfrm>
          <a:prstGeom prst="rect">
            <a:avLst/>
          </a:prstGeom>
        </p:spPr>
      </p:pic>
      <p:pic>
        <p:nvPicPr>
          <p:cNvPr id="11" name="Picture 10">
            <a:extLst>
              <a:ext uri="{FF2B5EF4-FFF2-40B4-BE49-F238E27FC236}">
                <a16:creationId xmlns:a16="http://schemas.microsoft.com/office/drawing/2014/main" id="{0083F2E1-75A9-71A9-ECCA-C09CE6E15F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8726" y="2069168"/>
            <a:ext cx="219502" cy="230110"/>
          </a:xfrm>
          <a:prstGeom prst="rect">
            <a:avLst/>
          </a:prstGeom>
        </p:spPr>
      </p:pic>
      <p:pic>
        <p:nvPicPr>
          <p:cNvPr id="13" name="Picture 12" descr="Icon&#10;&#10;Description automatically generated">
            <a:extLst>
              <a:ext uri="{FF2B5EF4-FFF2-40B4-BE49-F238E27FC236}">
                <a16:creationId xmlns:a16="http://schemas.microsoft.com/office/drawing/2014/main" id="{AAB3ECC0-1EB2-885E-8A5E-FB8658C6442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5483" y="2564337"/>
            <a:ext cx="219502" cy="230477"/>
          </a:xfrm>
          <a:prstGeom prst="rect">
            <a:avLst/>
          </a:prstGeom>
        </p:spPr>
      </p:pic>
      <p:sp>
        <p:nvSpPr>
          <p:cNvPr id="19" name="TextBox 18">
            <a:extLst>
              <a:ext uri="{FF2B5EF4-FFF2-40B4-BE49-F238E27FC236}">
                <a16:creationId xmlns:a16="http://schemas.microsoft.com/office/drawing/2014/main" id="{FDAF3214-DC72-A115-1923-27E8DF5F763B}"/>
              </a:ext>
            </a:extLst>
          </p:cNvPr>
          <p:cNvSpPr txBox="1"/>
          <p:nvPr/>
        </p:nvSpPr>
        <p:spPr>
          <a:xfrm>
            <a:off x="8386618" y="175491"/>
            <a:ext cx="757382" cy="109728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j-lt"/>
              <a:ea typeface="+mj-ea"/>
              <a:cs typeface="+mj-cs"/>
              <a:sym typeface="Calibri"/>
            </a:endParaRPr>
          </a:p>
        </p:txBody>
      </p:sp>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302067" y="264153"/>
            <a:ext cx="758490" cy="1097280"/>
          </a:xfrm>
          <a:prstGeom prst="rect">
            <a:avLst/>
          </a:prstGeom>
        </p:spPr>
      </p:pic>
      <p:pic>
        <p:nvPicPr>
          <p:cNvPr id="4" name="Picture 3">
            <a:extLst>
              <a:ext uri="{FF2B5EF4-FFF2-40B4-BE49-F238E27FC236}">
                <a16:creationId xmlns:a16="http://schemas.microsoft.com/office/drawing/2014/main" id="{0D5308E5-DB7C-F24A-9FDC-205D3415FD0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3583" y="1992116"/>
            <a:ext cx="370270" cy="191973"/>
          </a:xfrm>
          <a:prstGeom prst="rect">
            <a:avLst/>
          </a:prstGeom>
        </p:spPr>
      </p:pic>
      <p:pic>
        <p:nvPicPr>
          <p:cNvPr id="9" name="Picture 8" descr="Icon&#10;&#10;Description automatically generated">
            <a:extLst>
              <a:ext uri="{FF2B5EF4-FFF2-40B4-BE49-F238E27FC236}">
                <a16:creationId xmlns:a16="http://schemas.microsoft.com/office/drawing/2014/main" id="{7282232A-FF30-B0D4-C716-7C785A4AFC1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0352" y="4679379"/>
            <a:ext cx="374633" cy="393364"/>
          </a:xfrm>
          <a:prstGeom prst="rect">
            <a:avLst/>
          </a:prstGeom>
        </p:spPr>
      </p:pic>
      <p:pic>
        <p:nvPicPr>
          <p:cNvPr id="5" name="Picture 4">
            <a:extLst>
              <a:ext uri="{FF2B5EF4-FFF2-40B4-BE49-F238E27FC236}">
                <a16:creationId xmlns:a16="http://schemas.microsoft.com/office/drawing/2014/main" id="{BED7D5FF-7154-D588-A947-AFDC4CA09BE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18841" y="3344941"/>
            <a:ext cx="402881" cy="422351"/>
          </a:xfrm>
          <a:prstGeom prst="rect">
            <a:avLst/>
          </a:prstGeom>
        </p:spPr>
      </p:pic>
    </p:spTree>
    <p:extLst>
      <p:ext uri="{BB962C8B-B14F-4D97-AF65-F5344CB8AC3E}">
        <p14:creationId xmlns:p14="http://schemas.microsoft.com/office/powerpoint/2010/main" val="2519607299"/>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256">
            <a:extLst>
              <a:ext uri="{FF2B5EF4-FFF2-40B4-BE49-F238E27FC236}">
                <a16:creationId xmlns:a16="http://schemas.microsoft.com/office/drawing/2014/main" id="{4FA0DE69-9E98-2181-18E2-4102862C1B25}"/>
              </a:ext>
            </a:extLst>
          </p:cNvPr>
          <p:cNvSpPr txBox="1">
            <a:spLocks/>
          </p:cNvSpPr>
          <p:nvPr/>
        </p:nvSpPr>
        <p:spPr>
          <a:xfrm>
            <a:off x="1257718" y="-579"/>
            <a:ext cx="6844938" cy="1186955"/>
          </a:xfrm>
          <a:prstGeom prst="rect">
            <a:avLst/>
          </a:prstGeom>
          <a:ln w="12700">
            <a:miter lim="400000"/>
          </a:ln>
          <a:extLst>
            <a:ext uri="{C572A759-6A51-4108-AA02-DFA0A04FC94B}">
              <ma14:wrappingTextBoxFlag xmlns="" xmlns:ma14="http://schemas.microsoft.com/office/mac/drawingml/2011/main" val="1"/>
            </a:ext>
          </a:extLst>
        </p:spPr>
        <p:txBody>
          <a:bodyPr lIns="45719" tIns="45720" rIns="45719" bIns="45720" anchor="b">
            <a:normAutofit fontScale="97500"/>
          </a:bodyPr>
          <a:lstStyle>
            <a:lvl1pPr marL="0" marR="0" indent="0" algn="ctr" defTabSz="914400" rtl="0" latinLnBrk="0">
              <a:lnSpc>
                <a:spcPct val="100000"/>
              </a:lnSpc>
              <a:spcBef>
                <a:spcPts val="0"/>
              </a:spcBef>
              <a:spcAft>
                <a:spcPts val="0"/>
              </a:spcAft>
              <a:buClrTx/>
              <a:buSzTx/>
              <a:buFontTx/>
              <a:buNone/>
              <a:tabLst/>
              <a:defRPr sz="3600" b="0" i="0" u="none" strike="noStrike" cap="none" spc="0" baseline="0">
                <a:ln>
                  <a:noFill/>
                </a:ln>
                <a:solidFill>
                  <a:srgbClr val="000000"/>
                </a:solidFill>
                <a:uFillTx/>
                <a:latin typeface="+mj-lt"/>
                <a:ea typeface="+mj-ea"/>
                <a:cs typeface="+mj-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9pPr>
          </a:lstStyle>
          <a:p>
            <a:r>
              <a:rPr lang="en-US" sz="4800" b="1" dirty="0">
                <a:solidFill>
                  <a:srgbClr val="002060"/>
                </a:solidFill>
              </a:rPr>
              <a:t>Enterprise Map</a:t>
            </a:r>
            <a:endParaRPr lang="en-US" sz="4800" dirty="0"/>
          </a:p>
        </p:txBody>
      </p:sp>
      <p:pic>
        <p:nvPicPr>
          <p:cNvPr id="10" name="Picture 9">
            <a:extLst>
              <a:ext uri="{FF2B5EF4-FFF2-40B4-BE49-F238E27FC236}">
                <a16:creationId xmlns:a16="http://schemas.microsoft.com/office/drawing/2014/main" id="{250127F0-C374-3E43-38DA-84BC5EA1F8F4}"/>
              </a:ext>
            </a:extLst>
          </p:cNvPr>
          <p:cNvPicPr>
            <a:picLocks noChangeAspect="1"/>
          </p:cNvPicPr>
          <p:nvPr/>
        </p:nvPicPr>
        <p:blipFill>
          <a:blip r:embed="rId2"/>
          <a:srcRect l="699" t="1476" r="800" b="1486"/>
          <a:stretch/>
        </p:blipFill>
        <p:spPr>
          <a:xfrm>
            <a:off x="68580" y="1280160"/>
            <a:ext cx="9006840" cy="4965192"/>
          </a:xfrm>
          <a:prstGeom prst="rect">
            <a:avLst/>
          </a:prstGeom>
        </p:spPr>
      </p:pic>
    </p:spTree>
    <p:extLst>
      <p:ext uri="{BB962C8B-B14F-4D97-AF65-F5344CB8AC3E}">
        <p14:creationId xmlns:p14="http://schemas.microsoft.com/office/powerpoint/2010/main" val="552375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0681C40-75AC-F9CE-8C0A-046A690CB74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02764" y="1320265"/>
            <a:ext cx="1647967" cy="2586278"/>
          </a:xfrm>
          <a:prstGeom prst="rect">
            <a:avLst/>
          </a:prstGeom>
        </p:spPr>
      </p:pic>
      <p:pic>
        <p:nvPicPr>
          <p:cNvPr id="16" name="Picture 15">
            <a:extLst>
              <a:ext uri="{FF2B5EF4-FFF2-40B4-BE49-F238E27FC236}">
                <a16:creationId xmlns:a16="http://schemas.microsoft.com/office/drawing/2014/main" id="{99808BE1-336B-6E05-A852-577387B3FC8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274758" y="3882889"/>
            <a:ext cx="3525534" cy="1151920"/>
          </a:xfrm>
          <a:prstGeom prst="rect">
            <a:avLst/>
          </a:prstGeom>
        </p:spPr>
      </p:pic>
      <p:pic>
        <p:nvPicPr>
          <p:cNvPr id="18" name="Picture 17">
            <a:extLst>
              <a:ext uri="{FF2B5EF4-FFF2-40B4-BE49-F238E27FC236}">
                <a16:creationId xmlns:a16="http://schemas.microsoft.com/office/drawing/2014/main" id="{E3A380B6-E7B3-1BD5-5E5B-DBF41D362DA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274758" y="5068329"/>
            <a:ext cx="3525534" cy="1057117"/>
          </a:xfrm>
          <a:prstGeom prst="rect">
            <a:avLst/>
          </a:prstGeom>
        </p:spPr>
      </p:pic>
      <p:pic>
        <p:nvPicPr>
          <p:cNvPr id="3" name="Picture 2">
            <a:extLst>
              <a:ext uri="{FF2B5EF4-FFF2-40B4-BE49-F238E27FC236}">
                <a16:creationId xmlns:a16="http://schemas.microsoft.com/office/drawing/2014/main" id="{A9C74BA6-45A8-A085-3CAE-4F171EFEC55F}"/>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535362" y="1312461"/>
            <a:ext cx="3525534" cy="2524953"/>
          </a:xfrm>
          <a:prstGeom prst="rect">
            <a:avLst/>
          </a:prstGeom>
        </p:spPr>
      </p:pic>
      <p:pic>
        <p:nvPicPr>
          <p:cNvPr id="15" name="Picture 14">
            <a:extLst>
              <a:ext uri="{FF2B5EF4-FFF2-40B4-BE49-F238E27FC236}">
                <a16:creationId xmlns:a16="http://schemas.microsoft.com/office/drawing/2014/main" id="{3D6F923F-3D71-C31C-3806-055C63713B9E}"/>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6100365" y="1312461"/>
            <a:ext cx="1733213" cy="2586278"/>
          </a:xfrm>
          <a:prstGeom prst="rect">
            <a:avLst/>
          </a:prstGeom>
        </p:spPr>
      </p:pic>
      <p:pic>
        <p:nvPicPr>
          <p:cNvPr id="4" name="Picture 3">
            <a:extLst>
              <a:ext uri="{FF2B5EF4-FFF2-40B4-BE49-F238E27FC236}">
                <a16:creationId xmlns:a16="http://schemas.microsoft.com/office/drawing/2014/main" id="{892305E2-6532-9709-71A5-AD3BF27B4580}"/>
              </a:ext>
            </a:extLst>
          </p:cNvPr>
          <p:cNvPicPr>
            <a:picLocks noChangeAspect="1"/>
          </p:cNvPicPr>
          <p:nvPr/>
        </p:nvPicPr>
        <p:blipFill rotWithShape="1">
          <a:blip r:embed="rId8"/>
          <a:srcRect l="1796" t="15578" r="3638" b="5476"/>
          <a:stretch/>
        </p:blipFill>
        <p:spPr>
          <a:xfrm>
            <a:off x="914399" y="97437"/>
            <a:ext cx="6598024" cy="1246094"/>
          </a:xfrm>
          <a:prstGeom prst="rect">
            <a:avLst/>
          </a:prstGeom>
        </p:spPr>
      </p:pic>
      <p:pic>
        <p:nvPicPr>
          <p:cNvPr id="17" name="Picture 16">
            <a:extLst>
              <a:ext uri="{FF2B5EF4-FFF2-40B4-BE49-F238E27FC236}">
                <a16:creationId xmlns:a16="http://schemas.microsoft.com/office/drawing/2014/main" id="{C71CF511-DC59-AA2E-7542-85A43BF4E4CB}"/>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802764" y="3882848"/>
            <a:ext cx="3303072" cy="2257399"/>
          </a:xfrm>
          <a:prstGeom prst="rect">
            <a:avLst/>
          </a:prstGeom>
        </p:spPr>
      </p:pic>
      <p:sp>
        <p:nvSpPr>
          <p:cNvPr id="21" name="TextBox 20">
            <a:extLst>
              <a:ext uri="{FF2B5EF4-FFF2-40B4-BE49-F238E27FC236}">
                <a16:creationId xmlns:a16="http://schemas.microsoft.com/office/drawing/2014/main" id="{E59D96FC-DA45-6ADF-DD3F-C0ACA36FFCA9}"/>
              </a:ext>
            </a:extLst>
          </p:cNvPr>
          <p:cNvSpPr txBox="1"/>
          <p:nvPr/>
        </p:nvSpPr>
        <p:spPr>
          <a:xfrm>
            <a:off x="537884" y="6170880"/>
            <a:ext cx="7664822" cy="253916"/>
          </a:xfrm>
          <a:prstGeom prst="rect">
            <a:avLst/>
          </a:prstGeom>
          <a:noFill/>
          <a:ln w="19050" cap="flat">
            <a:solidFill>
              <a:schemeClr val="tx1"/>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1050" b="1" i="0" u="none" strike="noStrike" baseline="0" dirty="0">
                <a:solidFill>
                  <a:srgbClr val="002060"/>
                </a:solidFill>
                <a:latin typeface="Arial-BoldMT"/>
              </a:rPr>
              <a:t>Back-to-back recipients of the Bureau of Medicine and Surgery (BUMED) Retention Excellence Award (FY23 &amp; FY24)</a:t>
            </a:r>
            <a:endParaRPr lang="en-US" sz="1050" dirty="0">
              <a:solidFill>
                <a:srgbClr val="002060"/>
              </a:solidFill>
            </a:endParaRPr>
          </a:p>
        </p:txBody>
      </p:sp>
      <p:sp>
        <p:nvSpPr>
          <p:cNvPr id="2" name="TextBox 1">
            <a:extLst>
              <a:ext uri="{FF2B5EF4-FFF2-40B4-BE49-F238E27FC236}">
                <a16:creationId xmlns:a16="http://schemas.microsoft.com/office/drawing/2014/main" id="{6BD9EC62-CE4A-DDEB-B8A2-E8E49BC75D3C}"/>
              </a:ext>
            </a:extLst>
          </p:cNvPr>
          <p:cNvSpPr txBox="1"/>
          <p:nvPr/>
        </p:nvSpPr>
        <p:spPr>
          <a:xfrm>
            <a:off x="1407901" y="1860221"/>
            <a:ext cx="429315" cy="400108"/>
          </a:xfrm>
          <a:prstGeom prst="rect">
            <a:avLst/>
          </a:prstGeom>
          <a:solidFill>
            <a:srgbClr val="000A1E"/>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000" b="1" i="0" u="none" strike="noStrike" cap="none" spc="0" normalizeH="0" baseline="0" dirty="0">
                <a:ln>
                  <a:noFill/>
                </a:ln>
                <a:solidFill>
                  <a:srgbClr val="FFC000"/>
                </a:solidFill>
                <a:effectLst/>
                <a:uFillTx/>
                <a:latin typeface="+mn-lt"/>
                <a:ea typeface="+mj-ea"/>
                <a:cs typeface="+mj-cs"/>
                <a:sym typeface="Calibri"/>
              </a:rPr>
              <a:t>22</a:t>
            </a:r>
          </a:p>
        </p:txBody>
      </p:sp>
      <p:sp>
        <p:nvSpPr>
          <p:cNvPr id="6" name="TextBox 5">
            <a:extLst>
              <a:ext uri="{FF2B5EF4-FFF2-40B4-BE49-F238E27FC236}">
                <a16:creationId xmlns:a16="http://schemas.microsoft.com/office/drawing/2014/main" id="{F9972069-D99C-4142-4123-A6FD0139D46E}"/>
              </a:ext>
            </a:extLst>
          </p:cNvPr>
          <p:cNvSpPr txBox="1"/>
          <p:nvPr/>
        </p:nvSpPr>
        <p:spPr>
          <a:xfrm>
            <a:off x="6790377" y="2365284"/>
            <a:ext cx="353187" cy="338552"/>
          </a:xfrm>
          <a:prstGeom prst="rect">
            <a:avLst/>
          </a:prstGeom>
          <a:solidFill>
            <a:srgbClr val="000A1E"/>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600" b="1" i="0" u="none" strike="noStrike" cap="none" spc="0" normalizeH="0" baseline="0" dirty="0">
                <a:ln>
                  <a:noFill/>
                </a:ln>
                <a:solidFill>
                  <a:srgbClr val="FFC000"/>
                </a:solidFill>
                <a:effectLst/>
                <a:uFillTx/>
                <a:latin typeface="+mn-lt"/>
                <a:ea typeface="+mj-ea"/>
                <a:cs typeface="+mj-cs"/>
                <a:sym typeface="Calibri"/>
              </a:rPr>
              <a:t>16</a:t>
            </a:r>
          </a:p>
        </p:txBody>
      </p:sp>
      <p:sp>
        <p:nvSpPr>
          <p:cNvPr id="7" name="TextBox 6">
            <a:extLst>
              <a:ext uri="{FF2B5EF4-FFF2-40B4-BE49-F238E27FC236}">
                <a16:creationId xmlns:a16="http://schemas.microsoft.com/office/drawing/2014/main" id="{F3C24E16-0C52-C6C4-CC9F-1E1A9A6C8163}"/>
              </a:ext>
            </a:extLst>
          </p:cNvPr>
          <p:cNvSpPr txBox="1"/>
          <p:nvPr/>
        </p:nvSpPr>
        <p:spPr>
          <a:xfrm>
            <a:off x="6790376" y="2807026"/>
            <a:ext cx="353187" cy="338552"/>
          </a:xfrm>
          <a:prstGeom prst="rect">
            <a:avLst/>
          </a:prstGeom>
          <a:solidFill>
            <a:srgbClr val="000A1E"/>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600" b="1" i="0" u="none" strike="noStrike" cap="none" spc="0" normalizeH="0" baseline="0" dirty="0">
                <a:ln>
                  <a:noFill/>
                </a:ln>
                <a:solidFill>
                  <a:srgbClr val="FFC000"/>
                </a:solidFill>
                <a:effectLst/>
                <a:uFillTx/>
                <a:latin typeface="+mn-lt"/>
                <a:ea typeface="+mj-ea"/>
                <a:cs typeface="+mj-cs"/>
                <a:sym typeface="Calibri"/>
              </a:rPr>
              <a:t>14</a:t>
            </a:r>
          </a:p>
        </p:txBody>
      </p:sp>
      <p:sp>
        <p:nvSpPr>
          <p:cNvPr id="8" name="TextBox 7">
            <a:extLst>
              <a:ext uri="{FF2B5EF4-FFF2-40B4-BE49-F238E27FC236}">
                <a16:creationId xmlns:a16="http://schemas.microsoft.com/office/drawing/2014/main" id="{E0D48AE3-A311-8A95-0BB7-B33951C9D474}"/>
              </a:ext>
            </a:extLst>
          </p:cNvPr>
          <p:cNvSpPr txBox="1"/>
          <p:nvPr/>
        </p:nvSpPr>
        <p:spPr>
          <a:xfrm>
            <a:off x="6850820" y="3248768"/>
            <a:ext cx="232298" cy="338552"/>
          </a:xfrm>
          <a:prstGeom prst="rect">
            <a:avLst/>
          </a:prstGeom>
          <a:solidFill>
            <a:srgbClr val="000A1E"/>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600" b="1" i="0" u="none" strike="noStrike" cap="none" spc="0" normalizeH="0" baseline="0" dirty="0">
                <a:ln>
                  <a:noFill/>
                </a:ln>
                <a:solidFill>
                  <a:srgbClr val="FFC000"/>
                </a:solidFill>
                <a:effectLst/>
                <a:uFillTx/>
                <a:latin typeface="+mn-lt"/>
                <a:ea typeface="+mj-ea"/>
                <a:cs typeface="+mj-cs"/>
                <a:sym typeface="Calibri"/>
              </a:rPr>
              <a:t>5</a:t>
            </a:r>
          </a:p>
        </p:txBody>
      </p:sp>
      <p:sp>
        <p:nvSpPr>
          <p:cNvPr id="10" name="TextBox 9">
            <a:extLst>
              <a:ext uri="{FF2B5EF4-FFF2-40B4-BE49-F238E27FC236}">
                <a16:creationId xmlns:a16="http://schemas.microsoft.com/office/drawing/2014/main" id="{ACE0610E-ECE9-0CAE-7A2A-360F07B97D6E}"/>
              </a:ext>
            </a:extLst>
          </p:cNvPr>
          <p:cNvSpPr txBox="1"/>
          <p:nvPr/>
        </p:nvSpPr>
        <p:spPr>
          <a:xfrm>
            <a:off x="7031410" y="3108698"/>
            <a:ext cx="182353" cy="184664"/>
          </a:xfrm>
          <a:prstGeom prst="rect">
            <a:avLst/>
          </a:prstGeom>
          <a:solidFill>
            <a:srgbClr val="000A1E"/>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600" b="1" i="0" u="none" strike="noStrike" cap="none" spc="0" normalizeH="0" baseline="0" dirty="0">
                <a:ln>
                  <a:noFill/>
                </a:ln>
                <a:solidFill>
                  <a:schemeClr val="bg1"/>
                </a:solidFill>
                <a:effectLst/>
                <a:uFillTx/>
                <a:latin typeface="+mn-lt"/>
                <a:ea typeface="+mj-ea"/>
                <a:cs typeface="+mj-cs"/>
                <a:sym typeface="Calibri"/>
              </a:rPr>
              <a:t>10</a:t>
            </a:r>
          </a:p>
        </p:txBody>
      </p:sp>
    </p:spTree>
    <p:extLst>
      <p:ext uri="{BB962C8B-B14F-4D97-AF65-F5344CB8AC3E}">
        <p14:creationId xmlns:p14="http://schemas.microsoft.com/office/powerpoint/2010/main" val="20230097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3224" r="5037"/>
          <a:stretch/>
        </p:blipFill>
        <p:spPr>
          <a:xfrm>
            <a:off x="1932266" y="4492052"/>
            <a:ext cx="2514979" cy="1892218"/>
          </a:xfrm>
          <a:prstGeom prst="rect">
            <a:avLst/>
          </a:prstGeom>
        </p:spPr>
      </p:pic>
      <p:sp>
        <p:nvSpPr>
          <p:cNvPr id="373" name="Shape 373"/>
          <p:cNvSpPr/>
          <p:nvPr/>
        </p:nvSpPr>
        <p:spPr>
          <a:xfrm>
            <a:off x="4493941" y="3073258"/>
            <a:ext cx="1860" cy="3200400"/>
          </a:xfrm>
          <a:prstGeom prst="line">
            <a:avLst/>
          </a:prstGeom>
          <a:ln w="28575">
            <a:solidFill>
              <a:srgbClr val="4A7EBB"/>
            </a:solidFill>
          </a:ln>
          <a:effectLst>
            <a:outerShdw blurRad="50800" dist="38100" dir="2700000" rotWithShape="0">
              <a:srgbClr val="000000">
                <a:alpha val="40000"/>
              </a:srgbClr>
            </a:outerShdw>
          </a:effectLst>
        </p:spPr>
        <p:txBody>
          <a:bodyPr lIns="45719" rIns="45719"/>
          <a:lstStyle/>
          <a:p>
            <a:endParaRPr/>
          </a:p>
        </p:txBody>
      </p:sp>
      <p:sp>
        <p:nvSpPr>
          <p:cNvPr id="374" name="Shape 374"/>
          <p:cNvSpPr/>
          <p:nvPr/>
        </p:nvSpPr>
        <p:spPr>
          <a:xfrm>
            <a:off x="148220" y="3002088"/>
            <a:ext cx="8834155" cy="0"/>
          </a:xfrm>
          <a:prstGeom prst="line">
            <a:avLst/>
          </a:prstGeom>
          <a:ln w="38100">
            <a:solidFill>
              <a:srgbClr val="4A7EBB"/>
            </a:solidFill>
          </a:ln>
          <a:effectLst>
            <a:outerShdw blurRad="50800" dist="38100" dir="2700000" rotWithShape="0">
              <a:srgbClr val="000000">
                <a:alpha val="40000"/>
              </a:srgbClr>
            </a:outerShdw>
          </a:effectLst>
        </p:spPr>
        <p:txBody>
          <a:bodyPr lIns="45719" rIns="45719"/>
          <a:lstStyle/>
          <a:p>
            <a:endParaRPr/>
          </a:p>
        </p:txBody>
      </p:sp>
      <p:sp>
        <p:nvSpPr>
          <p:cNvPr id="375" name="Shape 375"/>
          <p:cNvSpPr/>
          <p:nvPr/>
        </p:nvSpPr>
        <p:spPr>
          <a:xfrm>
            <a:off x="813238" y="122945"/>
            <a:ext cx="7517524" cy="1077218"/>
          </a:xfrm>
          <a:prstGeom prst="rect">
            <a:avLst/>
          </a:prstGeom>
          <a:ln w="12700">
            <a:miter lim="400000"/>
          </a:ln>
          <a:extLst>
            <a:ext uri="{C572A759-6A51-4108-AA02-DFA0A04FC94B}">
              <ma14:wrappingTextBoxFlag xmlns="" xmlns:ma14="http://schemas.microsoft.com/office/mac/drawingml/2011/main" val="1"/>
            </a:ext>
          </a:extLst>
        </p:spPr>
        <p:txBody>
          <a:bodyPr wrap="square" lIns="45719" tIns="45720" rIns="45719" bIns="45720" anchor="t">
            <a:spAutoFit/>
          </a:bodyPr>
          <a:lstStyle>
            <a:lvl1pPr algn="ctr">
              <a:defRPr sz="3200"/>
            </a:lvl1pPr>
          </a:lstStyle>
          <a:p>
            <a:r>
              <a:rPr lang="en-US" b="1" dirty="0">
                <a:latin typeface="Calibri"/>
                <a:cs typeface="Arial"/>
              </a:rPr>
              <a:t>Director of Trauma Programs (DTP)</a:t>
            </a:r>
          </a:p>
          <a:p>
            <a:r>
              <a:rPr lang="en-US" b="1" dirty="0">
                <a:cs typeface="Arial"/>
              </a:rPr>
              <a:t>NMOTC HQ</a:t>
            </a:r>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6281" r="9875"/>
          <a:stretch/>
        </p:blipFill>
        <p:spPr>
          <a:xfrm>
            <a:off x="143839" y="3050222"/>
            <a:ext cx="2500329" cy="1967220"/>
          </a:xfrm>
          <a:prstGeom prst="rect">
            <a:avLst/>
          </a:prstGeom>
        </p:spPr>
      </p:pic>
      <p:sp>
        <p:nvSpPr>
          <p:cNvPr id="3" name="TextBox 2">
            <a:extLst>
              <a:ext uri="{FF2B5EF4-FFF2-40B4-BE49-F238E27FC236}">
                <a16:creationId xmlns:a16="http://schemas.microsoft.com/office/drawing/2014/main" id="{D21E4887-D975-7BBF-8483-59AF350B289D}"/>
              </a:ext>
            </a:extLst>
          </p:cNvPr>
          <p:cNvSpPr txBox="1"/>
          <p:nvPr/>
        </p:nvSpPr>
        <p:spPr>
          <a:xfrm>
            <a:off x="5388" y="1200163"/>
            <a:ext cx="9144090" cy="1661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lgn="ctr"/>
            <a:r>
              <a:rPr lang="en-US" sz="1600" b="1" dirty="0"/>
              <a:t>Hospital Corpsman Trauma Training (HMTT) &amp; Navy Trauma Training Center (NTTC) LA General</a:t>
            </a:r>
            <a:endParaRPr lang="en-US" sz="1600" dirty="0"/>
          </a:p>
          <a:p>
            <a:endParaRPr lang="en-US" sz="1000" b="1" dirty="0"/>
          </a:p>
          <a:p>
            <a:r>
              <a:rPr lang="en-US" sz="1600" b="1" dirty="0"/>
              <a:t>Mission:  </a:t>
            </a:r>
            <a:r>
              <a:rPr lang="en-US" sz="1600" dirty="0"/>
              <a:t>To provide enhanced, real-world trauma experience for Navy hospital corpsmen, nurses, and providers who deliver advanced life-saving care to Sailors and Marines in the field through innovative partnerships with private-sector health systems.</a:t>
            </a:r>
          </a:p>
          <a:p>
            <a:endParaRPr lang="en-US" sz="1400" b="1" dirty="0"/>
          </a:p>
          <a:p>
            <a:r>
              <a:rPr lang="en-US" sz="1400" b="1" dirty="0"/>
              <a:t>Locations:  </a:t>
            </a:r>
            <a:r>
              <a:rPr lang="en-US" sz="1400" b="1" u="sng" dirty="0"/>
              <a:t>HMTT</a:t>
            </a:r>
            <a:r>
              <a:rPr lang="en-US" sz="1400" b="1" dirty="0"/>
              <a:t> - </a:t>
            </a:r>
            <a:r>
              <a:rPr lang="en-US" sz="1400" dirty="0"/>
              <a:t>Chicago, IL; Cleveland, OH; Jacksonville, FL; Raleigh, NC; </a:t>
            </a:r>
            <a:r>
              <a:rPr lang="en-US" sz="1400" b="1" u="sng" dirty="0"/>
              <a:t>NTTC</a:t>
            </a:r>
            <a:r>
              <a:rPr lang="en-US" sz="1400" dirty="0"/>
              <a:t> - Los Angeles, CA</a:t>
            </a:r>
            <a:endParaRPr lang="en-US" dirty="0"/>
          </a:p>
        </p:txBody>
      </p:sp>
      <p:sp>
        <p:nvSpPr>
          <p:cNvPr id="6" name="Shape 386">
            <a:extLst>
              <a:ext uri="{FF2B5EF4-FFF2-40B4-BE49-F238E27FC236}">
                <a16:creationId xmlns:a16="http://schemas.microsoft.com/office/drawing/2014/main" id="{378A08F0-6397-7274-7169-6DD55808FDAD}"/>
              </a:ext>
            </a:extLst>
          </p:cNvPr>
          <p:cNvSpPr/>
          <p:nvPr/>
        </p:nvSpPr>
        <p:spPr>
          <a:xfrm>
            <a:off x="4647810" y="3195992"/>
            <a:ext cx="4242357" cy="1600438"/>
          </a:xfrm>
          <a:prstGeom prst="rect">
            <a:avLst/>
          </a:prstGeom>
          <a:ln w="12700">
            <a:miter lim="400000"/>
          </a:ln>
          <a:extLst>
            <a:ext uri="{C572A759-6A51-4108-AA02-DFA0A04FC94B}">
              <ma14:wrappingTextBoxFlag xmlns="" xmlns:ma14="http://schemas.microsoft.com/office/mac/drawingml/2011/main" val="1"/>
            </a:ext>
          </a:extLst>
        </p:spPr>
        <p:txBody>
          <a:bodyPr wrap="square" lIns="45719" tIns="45720" rIns="45719" bIns="45720" anchor="t">
            <a:spAutoFit/>
          </a:bodyPr>
          <a:lstStyle/>
          <a:p>
            <a:pPr>
              <a:defRPr sz="1400" b="1"/>
            </a:pPr>
            <a:r>
              <a:rPr lang="en-US" sz="1400" u="sng" dirty="0">
                <a:solidFill>
                  <a:schemeClr val="tx1"/>
                </a:solidFill>
                <a:latin typeface="Calibri"/>
                <a:cs typeface="Arial"/>
              </a:rPr>
              <a:t>NTTC Course of Instruction</a:t>
            </a:r>
            <a:r>
              <a:rPr sz="1400" b="0" dirty="0">
                <a:solidFill>
                  <a:schemeClr val="tx1"/>
                </a:solidFill>
                <a:latin typeface="Calibri"/>
                <a:cs typeface="Arial"/>
              </a:rPr>
              <a:t>:</a:t>
            </a:r>
            <a:endParaRPr lang="en-US" sz="1400" b="0" dirty="0">
              <a:solidFill>
                <a:schemeClr val="tx1"/>
              </a:solidFill>
              <a:latin typeface="Calibri"/>
              <a:cs typeface="Arial"/>
            </a:endParaRPr>
          </a:p>
          <a:p>
            <a:pPr marL="342900" indent="-342900">
              <a:buFont typeface="+mj-lt"/>
              <a:buAutoNum type="arabicPeriod"/>
            </a:pPr>
            <a:r>
              <a:rPr lang="en-US" sz="1200" dirty="0">
                <a:solidFill>
                  <a:schemeClr val="tx1"/>
                </a:solidFill>
                <a:latin typeface="Calibri"/>
              </a:rPr>
              <a:t>Two-week clinical immersion for ERSS teams prior to NEMWDC training </a:t>
            </a:r>
            <a:endParaRPr lang="en-US" sz="1200" dirty="0">
              <a:solidFill>
                <a:schemeClr val="tx1"/>
              </a:solidFill>
              <a:latin typeface="Calibri"/>
              <a:cs typeface="Calibri"/>
            </a:endParaRPr>
          </a:p>
          <a:p>
            <a:pPr marL="342900" indent="-342900">
              <a:buFont typeface="+mj-lt"/>
              <a:buAutoNum type="arabicPeriod"/>
            </a:pPr>
            <a:r>
              <a:rPr lang="en-US" sz="1200" dirty="0">
                <a:solidFill>
                  <a:schemeClr val="tx1"/>
                </a:solidFill>
                <a:latin typeface="Calibri"/>
                <a:cs typeface="Arial"/>
              </a:rPr>
              <a:t>Advanced Surgical Skills for Exposure in Trauma (ASSET)</a:t>
            </a:r>
            <a:endParaRPr lang="en-US" sz="1600" dirty="0">
              <a:solidFill>
                <a:schemeClr val="tx1"/>
              </a:solidFill>
              <a:latin typeface="Calibri"/>
            </a:endParaRPr>
          </a:p>
          <a:p>
            <a:pPr marL="342900" indent="-342900">
              <a:buFont typeface="+mj-lt"/>
              <a:buAutoNum type="arabicPeriod"/>
            </a:pPr>
            <a:r>
              <a:rPr lang="en-US" sz="1200" dirty="0">
                <a:solidFill>
                  <a:schemeClr val="tx1"/>
                </a:solidFill>
                <a:latin typeface="Calibri"/>
                <a:cs typeface="Arial"/>
              </a:rPr>
              <a:t>Israel Defense Force (IDF) </a:t>
            </a:r>
            <a:r>
              <a:rPr lang="en-US" sz="1200" dirty="0">
                <a:latin typeface="Calibri"/>
                <a:ea typeface="+mj-lt"/>
                <a:cs typeface="+mj-lt"/>
              </a:rPr>
              <a:t>surgical training </a:t>
            </a:r>
          </a:p>
          <a:p>
            <a:pPr algn="ctr"/>
            <a:endParaRPr lang="en-US" sz="1200" dirty="0">
              <a:latin typeface="Calibri"/>
              <a:cs typeface="Arial"/>
            </a:endParaRPr>
          </a:p>
          <a:p>
            <a:pPr algn="ctr"/>
            <a:r>
              <a:rPr lang="en-US" sz="1200" dirty="0">
                <a:latin typeface="Calibri"/>
                <a:cs typeface="Arial"/>
              </a:rPr>
              <a:t>Cadre augment LA General + USC staff in the care of critically ill/injured patients year-round. </a:t>
            </a:r>
            <a:endParaRPr lang="en-US" sz="1200" dirty="0">
              <a:solidFill>
                <a:schemeClr val="tx1"/>
              </a:solidFill>
              <a:latin typeface="Calibri"/>
              <a:cs typeface="Arial"/>
            </a:endParaRPr>
          </a:p>
        </p:txBody>
      </p:sp>
      <p:sp>
        <p:nvSpPr>
          <p:cNvPr id="2" name="TextBox 1">
            <a:extLst>
              <a:ext uri="{FF2B5EF4-FFF2-40B4-BE49-F238E27FC236}">
                <a16:creationId xmlns:a16="http://schemas.microsoft.com/office/drawing/2014/main" id="{1670AB56-8287-D0D6-F909-2736B2CDF298}"/>
              </a:ext>
            </a:extLst>
          </p:cNvPr>
          <p:cNvSpPr txBox="1"/>
          <p:nvPr/>
        </p:nvSpPr>
        <p:spPr>
          <a:xfrm>
            <a:off x="4647810" y="5017442"/>
            <a:ext cx="4501668" cy="11079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1" i="0" u="sng" strike="noStrike" cap="none" spc="0" normalizeH="0" baseline="0" dirty="0">
                <a:ln>
                  <a:noFill/>
                </a:ln>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Calibri"/>
              </a:rPr>
              <a:t>HMTT Course of Instruction</a:t>
            </a:r>
            <a:r>
              <a:rPr kumimoji="0" lang="en-US" sz="1800" b="0" i="0" u="none" strike="noStrike" cap="none" spc="0" normalizeH="0" baseline="0" dirty="0">
                <a:ln>
                  <a:noFill/>
                </a:ln>
                <a:solidFill>
                  <a:srgbClr val="000000"/>
                </a:solidFill>
                <a:effectLst/>
                <a:uFillTx/>
                <a:latin typeface="+mj-lt"/>
                <a:ea typeface="+mj-ea"/>
                <a:cs typeface="+mj-cs"/>
                <a:sym typeface="Calibri"/>
              </a:rPr>
              <a:t>:</a:t>
            </a:r>
          </a:p>
          <a:p>
            <a:pPr marL="228600" marR="0" indent="-228600" algn="l" defTabSz="914400" rtl="0" fontAlgn="auto" latinLnBrk="0" hangingPunct="0">
              <a:lnSpc>
                <a:spcPct val="100000"/>
              </a:lnSpc>
              <a:spcBef>
                <a:spcPts val="0"/>
              </a:spcBef>
              <a:spcAft>
                <a:spcPts val="0"/>
              </a:spcAft>
              <a:buClrTx/>
              <a:buSzTx/>
              <a:buFontTx/>
              <a:buAutoNum type="arabicPeriod"/>
              <a:tabLst/>
            </a:pPr>
            <a:r>
              <a:rPr kumimoji="0" lang="en-US" sz="1200" b="0" i="0" u="none" strike="noStrike" cap="none" spc="0" normalizeH="0" baseline="0" dirty="0">
                <a:ln>
                  <a:noFill/>
                </a:ln>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Calibri"/>
              </a:rPr>
              <a:t>Two weeks didactic &amp; 5 weeks clinical immersion</a:t>
            </a:r>
          </a:p>
          <a:p>
            <a:pPr marL="228600" marR="0" indent="-228600" algn="l" defTabSz="914400" rtl="0" fontAlgn="auto" latinLnBrk="0" hangingPunct="0">
              <a:lnSpc>
                <a:spcPct val="100000"/>
              </a:lnSpc>
              <a:spcBef>
                <a:spcPts val="0"/>
              </a:spcBef>
              <a:spcAft>
                <a:spcPts val="0"/>
              </a:spcAft>
              <a:buClrTx/>
              <a:buSzTx/>
              <a:buFontTx/>
              <a:buAutoNum type="arabicPeriod"/>
              <a:tabLst/>
            </a:pPr>
            <a:r>
              <a:rPr lang="en-US" sz="1200" dirty="0">
                <a:latin typeface="Calibri" panose="020F0502020204030204" pitchFamily="34" charset="0"/>
                <a:ea typeface="Calibri" panose="020F0502020204030204" pitchFamily="34" charset="0"/>
                <a:cs typeface="Calibri" panose="020F0502020204030204" pitchFamily="34" charset="0"/>
              </a:rPr>
              <a:t>All HMs E-5 and bellow with PCS orders to operational billet</a:t>
            </a:r>
          </a:p>
          <a:p>
            <a:pPr marL="228600" marR="0" indent="-228600" algn="l" defTabSz="914400" rtl="0" fontAlgn="auto" latinLnBrk="0" hangingPunct="0">
              <a:lnSpc>
                <a:spcPct val="100000"/>
              </a:lnSpc>
              <a:spcBef>
                <a:spcPts val="0"/>
              </a:spcBef>
              <a:spcAft>
                <a:spcPts val="0"/>
              </a:spcAft>
              <a:buClrTx/>
              <a:buSzTx/>
              <a:buFontTx/>
              <a:buAutoNum type="arabicPeriod"/>
              <a:tabLst/>
            </a:pPr>
            <a:endParaRPr lang="en-US" sz="1200" dirty="0">
              <a:latin typeface="Calibri" panose="020F0502020204030204" pitchFamily="34" charset="0"/>
              <a:ea typeface="Calibri" panose="020F0502020204030204" pitchFamily="34" charset="0"/>
              <a:cs typeface="Calibri" panose="020F0502020204030204" pitchFamily="34" charset="0"/>
            </a:endParaRPr>
          </a:p>
          <a:p>
            <a:pPr marR="0" algn="l" defTabSz="914400" rtl="0" fontAlgn="auto" latinLnBrk="0" hangingPunct="0">
              <a:lnSpc>
                <a:spcPct val="100000"/>
              </a:lnSpc>
              <a:spcBef>
                <a:spcPts val="0"/>
              </a:spcBef>
              <a:spcAft>
                <a:spcPts val="0"/>
              </a:spcAft>
              <a:buClrTx/>
              <a:buSzTx/>
              <a:tabLst/>
            </a:pPr>
            <a:endParaRPr lang="en-US" sz="1200" b="1" u="sng"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83235159"/>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Shape 354"/>
          <p:cNvSpPr/>
          <p:nvPr/>
        </p:nvSpPr>
        <p:spPr>
          <a:xfrm>
            <a:off x="952764" y="229873"/>
            <a:ext cx="7798951" cy="584775"/>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lgn="ctr">
              <a:defRPr sz="3200"/>
            </a:lvl1pPr>
          </a:lstStyle>
          <a:p>
            <a:r>
              <a:rPr lang="en-US" b="1" dirty="0">
                <a:latin typeface="Calibri"/>
                <a:cs typeface="Calibri"/>
              </a:rPr>
              <a:t>Naval Aerospace Medical Institute (NAMI)</a:t>
            </a:r>
          </a:p>
        </p:txBody>
      </p:sp>
      <p:sp>
        <p:nvSpPr>
          <p:cNvPr id="355" name="Shape 355"/>
          <p:cNvSpPr/>
          <p:nvPr/>
        </p:nvSpPr>
        <p:spPr>
          <a:xfrm>
            <a:off x="4489807" y="2904528"/>
            <a:ext cx="20548" cy="3331887"/>
          </a:xfrm>
          <a:prstGeom prst="line">
            <a:avLst/>
          </a:prstGeom>
          <a:ln w="28575">
            <a:solidFill>
              <a:srgbClr val="4A7EBB"/>
            </a:solidFill>
          </a:ln>
          <a:effectLst>
            <a:outerShdw blurRad="50800" dist="38100" dir="2700000" rotWithShape="0">
              <a:srgbClr val="000000">
                <a:alpha val="40000"/>
              </a:srgbClr>
            </a:outerShdw>
          </a:effectLst>
        </p:spPr>
        <p:txBody>
          <a:bodyPr lIns="45719" rIns="45719"/>
          <a:lstStyle/>
          <a:p>
            <a:endParaRPr/>
          </a:p>
        </p:txBody>
      </p:sp>
      <p:sp>
        <p:nvSpPr>
          <p:cNvPr id="356" name="Shape 356"/>
          <p:cNvSpPr/>
          <p:nvPr/>
        </p:nvSpPr>
        <p:spPr>
          <a:xfrm>
            <a:off x="211756" y="2866088"/>
            <a:ext cx="8688201" cy="1"/>
          </a:xfrm>
          <a:prstGeom prst="line">
            <a:avLst/>
          </a:prstGeom>
          <a:ln w="38100">
            <a:solidFill>
              <a:srgbClr val="4A7EBB"/>
            </a:solidFill>
          </a:ln>
          <a:effectLst>
            <a:outerShdw blurRad="50800" dist="38100" dir="2700000" rotWithShape="0">
              <a:srgbClr val="000000">
                <a:alpha val="40000"/>
              </a:srgbClr>
            </a:outerShdw>
          </a:effectLst>
        </p:spPr>
        <p:txBody>
          <a:bodyPr lIns="45719" rIns="45719"/>
          <a:lstStyle/>
          <a:p>
            <a:endParaRPr/>
          </a:p>
        </p:txBody>
      </p:sp>
      <p:sp>
        <p:nvSpPr>
          <p:cNvPr id="3" name="Rectangle 2"/>
          <p:cNvSpPr/>
          <p:nvPr/>
        </p:nvSpPr>
        <p:spPr>
          <a:xfrm>
            <a:off x="217874" y="1257816"/>
            <a:ext cx="8831545" cy="1923604"/>
          </a:xfrm>
          <a:prstGeom prst="rect">
            <a:avLst/>
          </a:prstGeom>
        </p:spPr>
        <p:txBody>
          <a:bodyPr wrap="square" lIns="91440" tIns="45720" rIns="91440" bIns="45720" anchor="t">
            <a:spAutoFit/>
          </a:bodyPr>
          <a:lstStyle/>
          <a:p>
            <a:pPr>
              <a:spcBef>
                <a:spcPts val="600"/>
              </a:spcBef>
              <a:spcAft>
                <a:spcPts val="600"/>
              </a:spcAft>
            </a:pPr>
            <a:r>
              <a:rPr lang="en-US" b="1" dirty="0">
                <a:cs typeface="Arial"/>
              </a:rPr>
              <a:t>Mission:</a:t>
            </a:r>
            <a:r>
              <a:rPr lang="en-US" dirty="0">
                <a:cs typeface="Arial"/>
              </a:rPr>
              <a:t> </a:t>
            </a:r>
            <a:r>
              <a:rPr lang="en-US" dirty="0">
                <a:solidFill>
                  <a:schemeClr val="tx1"/>
                </a:solidFill>
                <a:cs typeface="Arial"/>
              </a:rPr>
              <a:t>Train aeromedical personnel for operational assignment and requirements. Develop, validate, apply, and administer aeromedical standards for Naval Aviation.  Provide aeromedical technical, consultative support services and operational support for high-risk training in the Pensacola AOR via regional recompression chamber (RCC).</a:t>
            </a:r>
          </a:p>
          <a:p>
            <a:endParaRPr lang="en-US" sz="600" b="1" dirty="0"/>
          </a:p>
          <a:p>
            <a:r>
              <a:rPr lang="en-US" b="1" dirty="0"/>
              <a:t>Location:  </a:t>
            </a:r>
            <a:r>
              <a:rPr lang="en-US" dirty="0"/>
              <a:t>Pensacola, FL</a:t>
            </a:r>
          </a:p>
          <a:p>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5412" y="3103797"/>
            <a:ext cx="4092422" cy="3053523"/>
          </a:xfrm>
          <a:prstGeom prst="rect">
            <a:avLst/>
          </a:prstGeom>
        </p:spPr>
      </p:pic>
      <p:pic>
        <p:nvPicPr>
          <p:cNvPr id="6" name="Picture 5">
            <a:extLst>
              <a:ext uri="{FF2B5EF4-FFF2-40B4-BE49-F238E27FC236}">
                <a16:creationId xmlns:a16="http://schemas.microsoft.com/office/drawing/2014/main" id="{7644A49F-DA36-39E9-276F-4673CD51863E}"/>
              </a:ext>
            </a:extLst>
          </p:cNvPr>
          <p:cNvPicPr>
            <a:picLocks noChangeAspect="1"/>
          </p:cNvPicPr>
          <p:nvPr/>
        </p:nvPicPr>
        <p:blipFill>
          <a:blip r:embed="rId4"/>
          <a:stretch>
            <a:fillRect/>
          </a:stretch>
        </p:blipFill>
        <p:spPr>
          <a:xfrm>
            <a:off x="4672328" y="3103797"/>
            <a:ext cx="4079387" cy="3053527"/>
          </a:xfrm>
          <a:prstGeom prst="rect">
            <a:avLst/>
          </a:prstGeom>
        </p:spPr>
      </p:pic>
    </p:spTree>
    <p:extLst>
      <p:ext uri="{BB962C8B-B14F-4D97-AF65-F5344CB8AC3E}">
        <p14:creationId xmlns:p14="http://schemas.microsoft.com/office/powerpoint/2010/main" val="3293529813"/>
      </p:ext>
    </p:extLst>
  </p:cSld>
  <p:clrMapOvr>
    <a:masterClrMapping/>
  </p:clrMapOvr>
  <p:transition spd="slow"/>
</p:sld>
</file>

<file path=ppt/theme/theme1.xml><?xml version="1.0" encoding="utf-8"?>
<a:theme xmlns:a="http://schemas.openxmlformats.org/drawingml/2006/main" name="NMOTC PPT Template">
  <a:themeElements>
    <a:clrScheme name="NMOTC PPT Templat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NMOTC PPT Template">
      <a:majorFont>
        <a:latin typeface="Calibri"/>
        <a:ea typeface="Calibri"/>
        <a:cs typeface="Calibri"/>
      </a:majorFont>
      <a:minorFont>
        <a:latin typeface="Helvetica"/>
        <a:ea typeface="Helvetica"/>
        <a:cs typeface="Helvetica"/>
      </a:minorFont>
    </a:fontScheme>
    <a:fmtScheme name="NMOTC PPT Temp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MOTC PPT Template">
  <a:themeElements>
    <a:clrScheme name="NMOTC PPT Templat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NMOTC PPT Template">
      <a:majorFont>
        <a:latin typeface="Calibri"/>
        <a:ea typeface="Calibri"/>
        <a:cs typeface="Calibri"/>
      </a:majorFont>
      <a:minorFont>
        <a:latin typeface="Helvetica"/>
        <a:ea typeface="Helvetica"/>
        <a:cs typeface="Helvetica"/>
      </a:minorFont>
    </a:fontScheme>
    <a:fmtScheme name="NMOTC PPT Temp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NMOTC PPT Template">
  <a:themeElements>
    <a:clrScheme name="NMOTC PPT Templat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NMOTC PPT Template">
      <a:majorFont>
        <a:latin typeface="Calibri"/>
        <a:ea typeface="Calibri"/>
        <a:cs typeface="Calibri"/>
      </a:majorFont>
      <a:minorFont>
        <a:latin typeface="Helvetica"/>
        <a:ea typeface="Helvetica"/>
        <a:cs typeface="Helvetica"/>
      </a:minorFont>
    </a:fontScheme>
    <a:fmtScheme name="NMOTC PPT Temp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63DFD33E94A942B63EB7D9E3A00E9A" ma:contentTypeVersion="14" ma:contentTypeDescription="Create a new document." ma:contentTypeScope="" ma:versionID="aa8396af46e0520d6b4e85705a724e21">
  <xsd:schema xmlns:xsd="http://www.w3.org/2001/XMLSchema" xmlns:xs="http://www.w3.org/2001/XMLSchema" xmlns:p="http://schemas.microsoft.com/office/2006/metadata/properties" xmlns:ns2="0c44c2d4-1cee-4604-9b34-bd2ea017c155" xmlns:ns3="cc8a9ae0-1075-4fca-aa5f-b52d0d2289dc" targetNamespace="http://schemas.microsoft.com/office/2006/metadata/properties" ma:root="true" ma:fieldsID="809857ffff44057b2811bf053e55bf64" ns2:_="" ns3:_="">
    <xsd:import namespace="0c44c2d4-1cee-4604-9b34-bd2ea017c155"/>
    <xsd:import namespace="cc8a9ae0-1075-4fca-aa5f-b52d0d2289d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SearchPropertie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44c2d4-1cee-4604-9b34-bd2ea017c1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4fe196db-0334-4477-9bbc-2f8ce82265de"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c8a9ae0-1075-4fca-aa5f-b52d0d2289d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673562b5-2aae-410a-aa02-4dc9519f834f}" ma:internalName="TaxCatchAll" ma:showField="CatchAllData" ma:web="cc8a9ae0-1075-4fca-aa5f-b52d0d2289d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c44c2d4-1cee-4604-9b34-bd2ea017c155">
      <Terms xmlns="http://schemas.microsoft.com/office/infopath/2007/PartnerControls"/>
    </lcf76f155ced4ddcb4097134ff3c332f>
    <SharedWithUsers xmlns="cc8a9ae0-1075-4fca-aa5f-b52d0d2289dc">
      <UserInfo>
        <DisplayName>Isaac, Tracy R CAPT USN NAVMEDOPTRACTR PNS (USA)</DisplayName>
        <AccountId>18</AccountId>
        <AccountType/>
      </UserInfo>
      <UserInfo>
        <DisplayName>Abuzeid, Colleen L CDR USN NAVMEDOPTRACTR PNS (USA)</DisplayName>
        <AccountId>30</AccountId>
        <AccountType/>
      </UserInfo>
      <UserInfo>
        <DisplayName>Katsov, Marat LT USN NAVMEDOPTRACTR PNS (USA)</DisplayName>
        <AccountId>24</AccountId>
        <AccountType/>
      </UserInfo>
      <UserInfo>
        <DisplayName>Koch, Shealynn R PO2 USN (USA)</DisplayName>
        <AccountId>26</AccountId>
        <AccountType/>
      </UserInfo>
      <UserInfo>
        <DisplayName>Glass, Gabriel C PO2 USN (USA)</DisplayName>
        <AccountId>12</AccountId>
        <AccountType/>
      </UserInfo>
    </SharedWithUsers>
    <TaxCatchAll xmlns="cc8a9ae0-1075-4fca-aa5f-b52d0d2289dc" xsi:nil="true"/>
  </documentManagement>
</p:properties>
</file>

<file path=customXml/itemProps1.xml><?xml version="1.0" encoding="utf-8"?>
<ds:datastoreItem xmlns:ds="http://schemas.openxmlformats.org/officeDocument/2006/customXml" ds:itemID="{C2560EE8-2501-4DEB-9F66-D7FB3C7C5C37}">
  <ds:schemaRefs>
    <ds:schemaRef ds:uri="http://schemas.microsoft.com/office/2006/metadata/contentType"/>
    <ds:schemaRef ds:uri="http://schemas.microsoft.com/office/2006/metadata/properties/metaAttributes"/>
    <ds:schemaRef ds:uri="http://www.w3.org/2000/xmlns/"/>
    <ds:schemaRef ds:uri="http://www.w3.org/2001/XMLSchema"/>
    <ds:schemaRef ds:uri="0c44c2d4-1cee-4604-9b34-bd2ea017c155"/>
    <ds:schemaRef ds:uri="cc8a9ae0-1075-4fca-aa5f-b52d0d2289dc"/>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F93CF51-5ACF-4410-B418-DFB74A5BCA41}">
  <ds:schemaRefs>
    <ds:schemaRef ds:uri="http://schemas.microsoft.com/sharepoint/v3/contenttype/forms"/>
  </ds:schemaRefs>
</ds:datastoreItem>
</file>

<file path=customXml/itemProps3.xml><?xml version="1.0" encoding="utf-8"?>
<ds:datastoreItem xmlns:ds="http://schemas.openxmlformats.org/officeDocument/2006/customXml" ds:itemID="{02C9D2C9-7A1B-4D7E-BA7F-5C0FAA2568CB}">
  <ds:schemaRefs>
    <ds:schemaRef ds:uri="http://schemas.microsoft.com/office/2006/metadata/properties"/>
    <ds:schemaRef ds:uri="http://www.w3.org/2000/xmlns/"/>
    <ds:schemaRef ds:uri="0c44c2d4-1cee-4604-9b34-bd2ea017c155"/>
    <ds:schemaRef ds:uri="http://schemas.microsoft.com/office/infopath/2007/PartnerControls"/>
    <ds:schemaRef ds:uri="cc8a9ae0-1075-4fca-aa5f-b52d0d2289dc"/>
    <ds:schemaRef ds:uri="http://www.w3.org/2001/XMLSchema-instance"/>
  </ds:schemaRefs>
</ds:datastoreItem>
</file>

<file path=docMetadata/LabelInfo.xml><?xml version="1.0" encoding="utf-8"?>
<clbl:labelList xmlns:clbl="http://schemas.microsoft.com/office/2020/mipLabelMetadata">
  <clbl:label id="{8903a443-af33-4ed4-acf5-ee613bcb2f59}" enabled="0" method="" siteId="{8903a443-af33-4ed4-acf5-ee613bcb2f59}" removed="1"/>
</clbl:labelList>
</file>

<file path=docProps/app.xml><?xml version="1.0" encoding="utf-8"?>
<Properties xmlns="http://schemas.openxmlformats.org/officeDocument/2006/extended-properties" xmlns:vt="http://schemas.openxmlformats.org/officeDocument/2006/docPropsVTypes">
  <TotalTime>436</TotalTime>
  <Words>1555</Words>
  <Application>Microsoft Office PowerPoint</Application>
  <PresentationFormat>On-screen Show (4:3)</PresentationFormat>
  <Paragraphs>207</Paragraphs>
  <Slides>21</Slides>
  <Notes>16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Arial</vt:lpstr>
      <vt:lpstr>Arial-BoldMT</vt:lpstr>
      <vt:lpstr>Calibri</vt:lpstr>
      <vt:lpstr>Calibri Light</vt:lpstr>
      <vt:lpstr>Lucida Calligraphy</vt:lpstr>
      <vt:lpstr>NMOTC PPT Template</vt:lpstr>
      <vt:lpstr>NMOTC PPT Template</vt:lpstr>
      <vt:lpstr>PowerPoint Presentation</vt:lpstr>
      <vt:lpstr>PowerPoint Presentation</vt:lpstr>
      <vt:lpstr>Leadership Triad</vt:lpstr>
      <vt:lpstr>CO’s Philosophy</vt:lpstr>
      <vt:lpstr>PowerPoint Presentation</vt:lpstr>
      <vt:lpstr>PowerPoint Presentation</vt:lpstr>
      <vt:lpstr>PowerPoint Presentation</vt:lpstr>
      <vt:lpstr>PowerPoint Presentation</vt:lpstr>
      <vt:lpstr>PowerPoint Presentation</vt:lpstr>
      <vt:lpstr>Robert E. Mitchell Center (REMC) for Repatriated Prisoner of War  (RPOW) Studies </vt:lpstr>
      <vt:lpstr>PowerPoint Presentation</vt:lpstr>
      <vt:lpstr>PowerPoint Presentation</vt:lpstr>
      <vt:lpstr>PowerPoint Presentation</vt:lpstr>
      <vt:lpstr>PowerPoint Presentation</vt:lpstr>
      <vt:lpstr>PowerPoint Presentation</vt:lpstr>
      <vt:lpstr>Naval Undersea Medical Institute  (NUMI)</vt:lpstr>
      <vt:lpstr>Naval Undersea Medical Institute (NUMI)</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Navy Medicine Operational Training Center</dc:title>
  <dc:creator>Cardenal, Raul E LCDR USN NATO US MIL DEL (US)</dc:creator>
  <cp:lastModifiedBy>Leahy, Robert M CIV USN NAVMEDOPTRACTR PNS (USA)</cp:lastModifiedBy>
  <cp:revision>115</cp:revision>
  <cp:lastPrinted>2023-04-11T13:52:16Z</cp:lastPrinted>
  <dcterms:modified xsi:type="dcterms:W3CDTF">2025-08-14T15:19:31Z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0x0101006363DFD33E94A942B63EB7D9E3A00E9A</vt:lpwstr>
  </property>
  <property fmtid="{D5CDD505-2E9C-101B-9397-08002B2CF9AE}" pid="3" name="MediaServiceImageTags">
    <vt:lpwstr/>
  </property>
</Properties>
</file>