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2.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344" r:id="rId2"/>
    <p:sldId id="258" r:id="rId3"/>
    <p:sldId id="345" r:id="rId4"/>
    <p:sldId id="347" r:id="rId5"/>
    <p:sldId id="346" r:id="rId6"/>
    <p:sldId id="297" r:id="rId7"/>
    <p:sldId id="330" r:id="rId8"/>
    <p:sldId id="299" r:id="rId9"/>
    <p:sldId id="338" r:id="rId10"/>
    <p:sldId id="332" r:id="rId11"/>
    <p:sldId id="333" r:id="rId12"/>
    <p:sldId id="334" r:id="rId13"/>
    <p:sldId id="336" r:id="rId14"/>
    <p:sldId id="300" r:id="rId15"/>
    <p:sldId id="301" r:id="rId16"/>
    <p:sldId id="302" r:id="rId17"/>
    <p:sldId id="303" r:id="rId18"/>
    <p:sldId id="304" r:id="rId19"/>
    <p:sldId id="339" r:id="rId20"/>
    <p:sldId id="340" r:id="rId21"/>
    <p:sldId id="341" r:id="rId22"/>
    <p:sldId id="305" r:id="rId23"/>
    <p:sldId id="307" r:id="rId24"/>
    <p:sldId id="308" r:id="rId25"/>
    <p:sldId id="309" r:id="rId26"/>
    <p:sldId id="343" r:id="rId27"/>
    <p:sldId id="311" r:id="rId28"/>
    <p:sldId id="312" r:id="rId29"/>
    <p:sldId id="313" r:id="rId30"/>
    <p:sldId id="314" r:id="rId31"/>
    <p:sldId id="315" r:id="rId32"/>
    <p:sldId id="316" r:id="rId33"/>
    <p:sldId id="317" r:id="rId34"/>
    <p:sldId id="276" r:id="rId3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00"/>
    <a:srgbClr val="FFFF00"/>
    <a:srgbClr val="006600"/>
    <a:srgbClr val="66FF66"/>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149" autoAdjust="0"/>
    <p:restoredTop sz="86801" autoAdjust="0"/>
  </p:normalViewPr>
  <p:slideViewPr>
    <p:cSldViewPr>
      <p:cViewPr varScale="1">
        <p:scale>
          <a:sx n="109" d="100"/>
          <a:sy n="109" d="100"/>
        </p:scale>
        <p:origin x="-16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288" y="-96"/>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45"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5715" name="Rectangle 3"/>
          <p:cNvSpPr>
            <a:spLocks noGrp="1" noChangeArrowheads="1"/>
          </p:cNvSpPr>
          <p:nvPr>
            <p:ph type="dt" sz="quarter" idx="1"/>
          </p:nvPr>
        </p:nvSpPr>
        <p:spPr bwMode="auto">
          <a:xfrm>
            <a:off x="3884027" y="0"/>
            <a:ext cx="2972421"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5716" name="Rectangle 4"/>
          <p:cNvSpPr>
            <a:spLocks noGrp="1" noChangeArrowheads="1"/>
          </p:cNvSpPr>
          <p:nvPr>
            <p:ph type="ftr" sz="quarter" idx="2"/>
          </p:nvPr>
        </p:nvSpPr>
        <p:spPr bwMode="auto">
          <a:xfrm>
            <a:off x="1" y="8829675"/>
            <a:ext cx="2972421"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5717" name="Rectangle 5"/>
          <p:cNvSpPr>
            <a:spLocks noGrp="1" noChangeArrowheads="1"/>
          </p:cNvSpPr>
          <p:nvPr>
            <p:ph type="sldNum" sz="quarter" idx="3"/>
          </p:nvPr>
        </p:nvSpPr>
        <p:spPr bwMode="auto">
          <a:xfrm>
            <a:off x="3884027" y="8829675"/>
            <a:ext cx="2972421"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ECD74BC-CBCA-44F5-A260-8D4BF994725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28675" name="Rectangle 3"/>
          <p:cNvSpPr>
            <a:spLocks noGrp="1" noChangeArrowheads="1"/>
          </p:cNvSpPr>
          <p:nvPr>
            <p:ph type="dt" idx="1"/>
          </p:nvPr>
        </p:nvSpPr>
        <p:spPr bwMode="auto">
          <a:xfrm>
            <a:off x="3884027"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286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28677" name="Rectangle 5"/>
          <p:cNvSpPr>
            <a:spLocks noGrp="1" noChangeArrowheads="1"/>
          </p:cNvSpPr>
          <p:nvPr>
            <p:ph type="body" sz="quarter" idx="3"/>
          </p:nvPr>
        </p:nvSpPr>
        <p:spPr bwMode="auto">
          <a:xfrm>
            <a:off x="686421" y="4416426"/>
            <a:ext cx="5485158"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8" name="Rectangle 6"/>
          <p:cNvSpPr>
            <a:spLocks noGrp="1" noChangeArrowheads="1"/>
          </p:cNvSpPr>
          <p:nvPr>
            <p:ph type="ftr" sz="quarter" idx="4"/>
          </p:nvPr>
        </p:nvSpPr>
        <p:spPr bwMode="auto">
          <a:xfrm>
            <a:off x="1"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28679" name="Rectangle 7"/>
          <p:cNvSpPr>
            <a:spLocks noGrp="1" noChangeArrowheads="1"/>
          </p:cNvSpPr>
          <p:nvPr>
            <p:ph type="sldNum" sz="quarter" idx="5"/>
          </p:nvPr>
        </p:nvSpPr>
        <p:spPr bwMode="auto">
          <a:xfrm>
            <a:off x="3884027"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F5849F8F-8F12-4BE3-A273-BAA53C20863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849F8F-8F12-4BE3-A273-BAA53C20863A}"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20B836-03D2-4F4C-81D0-6433D461DB3C}" type="slidenum">
              <a:rPr lang="en-US"/>
              <a:pPr/>
              <a:t>7</a:t>
            </a:fld>
            <a:endParaRPr lang="en-US"/>
          </a:p>
        </p:txBody>
      </p:sp>
      <p:sp>
        <p:nvSpPr>
          <p:cNvPr id="128002" name="Rectangle 7"/>
          <p:cNvSpPr txBox="1">
            <a:spLocks noGrp="1" noChangeArrowheads="1"/>
          </p:cNvSpPr>
          <p:nvPr/>
        </p:nvSpPr>
        <p:spPr bwMode="auto">
          <a:xfrm>
            <a:off x="3884027" y="8829675"/>
            <a:ext cx="2972421" cy="465138"/>
          </a:xfrm>
          <a:prstGeom prst="rect">
            <a:avLst/>
          </a:prstGeom>
          <a:noFill/>
          <a:ln w="9525">
            <a:noFill/>
            <a:miter lim="800000"/>
            <a:headEnd/>
            <a:tailEnd/>
          </a:ln>
        </p:spPr>
        <p:txBody>
          <a:bodyPr lIns="93177" tIns="46589" rIns="93177" bIns="46589" anchor="b"/>
          <a:lstStyle/>
          <a:p>
            <a:pPr algn="r" defTabSz="931863"/>
            <a:fld id="{CD5B8B61-A174-4D95-9288-739AFEC987B7}" type="slidenum">
              <a:rPr lang="en-US" sz="1200"/>
              <a:pPr algn="r" defTabSz="931863"/>
              <a:t>7</a:t>
            </a:fld>
            <a:endParaRPr 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FFEB72-9451-458E-B7F6-E70BC929E06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D2CCD2-A158-4C95-B99A-AC9720E770D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1C1228-3E2D-4B56-A3F2-35600C43820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41E55BC-45B2-441A-AC86-22BED0025C5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D3E89BF5-2364-464D-9946-81B8758B28F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313010-5D50-42B5-9285-B7D2E513F5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1F6E68-7069-4B4E-BE79-88ACE70DCA8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AC9D57-80FC-422D-9635-20CAE693C93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B8FB11-7488-4A0E-953C-606C2D0957E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CD5A77-F4D2-494E-A977-3861ECD8EB2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E34FBD8-61DF-450C-8B00-A8887F1658C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5FAF42-2AF0-4C89-BFD3-F919F17C6C6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BCB8BC-1B08-4A89-B51D-31B6174792F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21" Type="http://schemas.openxmlformats.org/officeDocument/2006/relationships/image" Target="../media/image7.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20"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23" Type="http://schemas.openxmlformats.org/officeDocument/2006/relationships/image" Target="../media/image9.jpeg"/><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F4C614E-F72A-41DC-A382-410D141E5090}" type="slidenum">
              <a:rPr lang="en-US"/>
              <a:pPr/>
              <a:t>‹#›</a:t>
            </a:fld>
            <a:endParaRPr lang="en-US"/>
          </a:p>
        </p:txBody>
      </p:sp>
      <p:grpSp>
        <p:nvGrpSpPr>
          <p:cNvPr id="1031" name="Group 7"/>
          <p:cNvGrpSpPr>
            <a:grpSpLocks/>
          </p:cNvGrpSpPr>
          <p:nvPr userDrawn="1"/>
        </p:nvGrpSpPr>
        <p:grpSpPr bwMode="auto">
          <a:xfrm>
            <a:off x="0" y="0"/>
            <a:ext cx="9144000" cy="1485900"/>
            <a:chOff x="0" y="432"/>
            <a:chExt cx="5664" cy="840"/>
          </a:xfrm>
        </p:grpSpPr>
        <p:sp>
          <p:nvSpPr>
            <p:cNvPr id="1032" name="Rectangle 8"/>
            <p:cNvSpPr>
              <a:spLocks noChangeArrowheads="1"/>
            </p:cNvSpPr>
            <p:nvPr/>
          </p:nvSpPr>
          <p:spPr bwMode="auto">
            <a:xfrm>
              <a:off x="0" y="432"/>
              <a:ext cx="5664" cy="480"/>
            </a:xfrm>
            <a:prstGeom prst="rect">
              <a:avLst/>
            </a:prstGeom>
            <a:gradFill rotWithShape="1">
              <a:gsLst>
                <a:gs pos="0">
                  <a:srgbClr val="000080"/>
                </a:gs>
                <a:gs pos="100000">
                  <a:srgbClr val="00008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1033" name="Line 9"/>
            <p:cNvSpPr>
              <a:spLocks noChangeShapeType="1"/>
            </p:cNvSpPr>
            <p:nvPr/>
          </p:nvSpPr>
          <p:spPr bwMode="auto">
            <a:xfrm>
              <a:off x="0" y="432"/>
              <a:ext cx="5664" cy="0"/>
            </a:xfrm>
            <a:prstGeom prst="line">
              <a:avLst/>
            </a:prstGeom>
            <a:noFill/>
            <a:ln w="76200">
              <a:solidFill>
                <a:srgbClr val="F8DD3A"/>
              </a:solidFill>
              <a:round/>
              <a:headEnd/>
              <a:tailEnd/>
            </a:ln>
            <a:effectLst/>
          </p:spPr>
          <p:txBody>
            <a:bodyPr/>
            <a:lstStyle/>
            <a:p>
              <a:endParaRPr lang="en-US"/>
            </a:p>
          </p:txBody>
        </p:sp>
        <p:sp>
          <p:nvSpPr>
            <p:cNvPr id="1034" name="WordArt 10"/>
            <p:cNvSpPr>
              <a:spLocks noChangeArrowheads="1" noChangeShapeType="1" noTextEdit="1"/>
            </p:cNvSpPr>
            <p:nvPr/>
          </p:nvSpPr>
          <p:spPr bwMode="auto">
            <a:xfrm>
              <a:off x="4272" y="528"/>
              <a:ext cx="1104" cy="24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gradFill rotWithShape="1">
                    <a:gsLst>
                      <a:gs pos="0">
                        <a:srgbClr val="FF9900"/>
                      </a:gs>
                      <a:gs pos="50000">
                        <a:srgbClr val="FFFF00"/>
                      </a:gs>
                      <a:gs pos="100000">
                        <a:srgbClr val="FF9900"/>
                      </a:gs>
                    </a:gsLst>
                    <a:lin ang="2700000" scaled="1"/>
                  </a:gradFill>
                  <a:latin typeface="Arial Black"/>
                </a:rPr>
                <a:t>NMLC</a:t>
              </a:r>
            </a:p>
          </p:txBody>
        </p:sp>
        <p:sp>
          <p:nvSpPr>
            <p:cNvPr id="1035" name="Rectangle 11"/>
            <p:cNvSpPr>
              <a:spLocks noChangeArrowheads="1"/>
            </p:cNvSpPr>
            <p:nvPr/>
          </p:nvSpPr>
          <p:spPr bwMode="auto">
            <a:xfrm>
              <a:off x="0" y="912"/>
              <a:ext cx="384" cy="336"/>
            </a:xfrm>
            <a:prstGeom prst="rect">
              <a:avLst/>
            </a:prstGeom>
            <a:gradFill rotWithShape="1">
              <a:gsLst>
                <a:gs pos="0">
                  <a:srgbClr val="000080">
                    <a:gamma/>
                    <a:shade val="46275"/>
                    <a:invGamma/>
                  </a:srgbClr>
                </a:gs>
                <a:gs pos="100000">
                  <a:srgbClr val="000080"/>
                </a:gs>
              </a:gsLst>
              <a:lin ang="5400000" scaled="1"/>
            </a:gradFill>
            <a:ln w="9525">
              <a:noFill/>
              <a:miter lim="800000"/>
              <a:headEnd/>
              <a:tailEnd/>
            </a:ln>
            <a:effectLst/>
          </p:spPr>
          <p:txBody>
            <a:bodyPr wrap="none" anchor="ctr"/>
            <a:lstStyle/>
            <a:p>
              <a:endParaRPr lang="en-US"/>
            </a:p>
          </p:txBody>
        </p:sp>
        <p:sp>
          <p:nvSpPr>
            <p:cNvPr id="1036" name="Text Box 12"/>
            <p:cNvSpPr txBox="1">
              <a:spLocks noChangeArrowheads="1"/>
            </p:cNvSpPr>
            <p:nvPr/>
          </p:nvSpPr>
          <p:spPr bwMode="auto">
            <a:xfrm>
              <a:off x="96" y="528"/>
              <a:ext cx="4176" cy="155"/>
            </a:xfrm>
            <a:prstGeom prst="rect">
              <a:avLst/>
            </a:prstGeom>
            <a:noFill/>
            <a:ln w="9525">
              <a:noFill/>
              <a:miter lim="800000"/>
              <a:headEnd/>
              <a:tailEnd/>
            </a:ln>
            <a:effectLst/>
          </p:spPr>
          <p:txBody>
            <a:bodyPr>
              <a:spAutoFit/>
            </a:bodyPr>
            <a:lstStyle/>
            <a:p>
              <a:pPr>
                <a:spcBef>
                  <a:spcPct val="50000"/>
                </a:spcBef>
              </a:pPr>
              <a:r>
                <a:rPr lang="en-US" sz="1200" b="1" i="1">
                  <a:solidFill>
                    <a:schemeClr val="bg1"/>
                  </a:solidFill>
                </a:rPr>
                <a:t>Operational Force Support Directorate         “We keep med gear at the tip of the spear”</a:t>
              </a:r>
            </a:p>
          </p:txBody>
        </p:sp>
        <p:sp>
          <p:nvSpPr>
            <p:cNvPr id="1037" name="Rectangle 13"/>
            <p:cNvSpPr>
              <a:spLocks noChangeArrowheads="1"/>
            </p:cNvSpPr>
            <p:nvPr/>
          </p:nvSpPr>
          <p:spPr bwMode="auto">
            <a:xfrm>
              <a:off x="5280" y="912"/>
              <a:ext cx="384" cy="336"/>
            </a:xfrm>
            <a:prstGeom prst="rect">
              <a:avLst/>
            </a:prstGeom>
            <a:gradFill rotWithShape="1">
              <a:gsLst>
                <a:gs pos="0">
                  <a:srgbClr val="000080">
                    <a:gamma/>
                    <a:shade val="46275"/>
                    <a:invGamma/>
                  </a:srgbClr>
                </a:gs>
                <a:gs pos="100000">
                  <a:srgbClr val="000080"/>
                </a:gs>
              </a:gsLst>
              <a:lin ang="5400000" scaled="1"/>
            </a:gradFill>
            <a:ln w="9525">
              <a:noFill/>
              <a:miter lim="800000"/>
              <a:headEnd/>
              <a:tailEnd/>
            </a:ln>
            <a:effectLst/>
          </p:spPr>
          <p:txBody>
            <a:bodyPr wrap="none" anchor="ctr"/>
            <a:lstStyle/>
            <a:p>
              <a:endParaRPr lang="en-US"/>
            </a:p>
          </p:txBody>
        </p:sp>
        <p:grpSp>
          <p:nvGrpSpPr>
            <p:cNvPr id="1038" name="Group 14"/>
            <p:cNvGrpSpPr>
              <a:grpSpLocks/>
            </p:cNvGrpSpPr>
            <p:nvPr/>
          </p:nvGrpSpPr>
          <p:grpSpPr bwMode="auto">
            <a:xfrm>
              <a:off x="288" y="912"/>
              <a:ext cx="4992" cy="360"/>
              <a:chOff x="384" y="768"/>
              <a:chExt cx="4992" cy="360"/>
            </a:xfrm>
          </p:grpSpPr>
          <p:grpSp>
            <p:nvGrpSpPr>
              <p:cNvPr id="1039" name="Group 15"/>
              <p:cNvGrpSpPr>
                <a:grpSpLocks/>
              </p:cNvGrpSpPr>
              <p:nvPr/>
            </p:nvGrpSpPr>
            <p:grpSpPr bwMode="auto">
              <a:xfrm>
                <a:off x="1872" y="768"/>
                <a:ext cx="2976" cy="336"/>
                <a:chOff x="624" y="768"/>
                <a:chExt cx="4224" cy="626"/>
              </a:xfrm>
            </p:grpSpPr>
            <p:pic>
              <p:nvPicPr>
                <p:cNvPr id="1040" name="Picture 16" descr="cvn-71-3h"/>
                <p:cNvPicPr>
                  <a:picLocks noChangeAspect="1" noChangeArrowheads="1"/>
                </p:cNvPicPr>
                <p:nvPr/>
              </p:nvPicPr>
              <p:blipFill>
                <a:blip r:embed="rId15" cstate="print"/>
                <a:srcRect/>
                <a:stretch>
                  <a:fillRect/>
                </a:stretch>
              </p:blipFill>
              <p:spPr bwMode="auto">
                <a:xfrm>
                  <a:off x="624" y="768"/>
                  <a:ext cx="888" cy="626"/>
                </a:xfrm>
                <a:prstGeom prst="rect">
                  <a:avLst/>
                </a:prstGeom>
                <a:noFill/>
              </p:spPr>
            </p:pic>
            <p:pic>
              <p:nvPicPr>
                <p:cNvPr id="1041" name="Picture 17" descr="cg-63-missileshot_oct97"/>
                <p:cNvPicPr>
                  <a:picLocks noChangeAspect="1" noChangeArrowheads="1"/>
                </p:cNvPicPr>
                <p:nvPr/>
              </p:nvPicPr>
              <p:blipFill>
                <a:blip r:embed="rId16" cstate="print"/>
                <a:srcRect/>
                <a:stretch>
                  <a:fillRect/>
                </a:stretch>
              </p:blipFill>
              <p:spPr bwMode="auto">
                <a:xfrm>
                  <a:off x="1488" y="768"/>
                  <a:ext cx="768" cy="614"/>
                </a:xfrm>
                <a:prstGeom prst="rect">
                  <a:avLst/>
                </a:prstGeom>
                <a:noFill/>
              </p:spPr>
            </p:pic>
            <p:pic>
              <p:nvPicPr>
                <p:cNvPr id="1042" name="Picture 18" descr="ddg-52-barry2"/>
                <p:cNvPicPr>
                  <a:picLocks noChangeAspect="1" noChangeArrowheads="1"/>
                </p:cNvPicPr>
                <p:nvPr/>
              </p:nvPicPr>
              <p:blipFill>
                <a:blip r:embed="rId17" cstate="print"/>
                <a:srcRect/>
                <a:stretch>
                  <a:fillRect/>
                </a:stretch>
              </p:blipFill>
              <p:spPr bwMode="auto">
                <a:xfrm>
                  <a:off x="2256" y="768"/>
                  <a:ext cx="768" cy="612"/>
                </a:xfrm>
                <a:prstGeom prst="rect">
                  <a:avLst/>
                </a:prstGeom>
                <a:noFill/>
              </p:spPr>
            </p:pic>
            <p:pic>
              <p:nvPicPr>
                <p:cNvPr id="1043" name="Picture 19" descr="ffg-19-moore_3"/>
                <p:cNvPicPr>
                  <a:picLocks noChangeAspect="1" noChangeArrowheads="1"/>
                </p:cNvPicPr>
                <p:nvPr/>
              </p:nvPicPr>
              <p:blipFill>
                <a:blip r:embed="rId18" cstate="print"/>
                <a:srcRect/>
                <a:stretch>
                  <a:fillRect/>
                </a:stretch>
              </p:blipFill>
              <p:spPr bwMode="auto">
                <a:xfrm>
                  <a:off x="3024" y="768"/>
                  <a:ext cx="816" cy="612"/>
                </a:xfrm>
                <a:prstGeom prst="rect">
                  <a:avLst/>
                </a:prstGeom>
                <a:noFill/>
              </p:spPr>
            </p:pic>
            <p:pic>
              <p:nvPicPr>
                <p:cNvPr id="1044" name="Picture 20" descr="ssbn598-col"/>
                <p:cNvPicPr>
                  <a:picLocks noChangeAspect="1" noChangeArrowheads="1"/>
                </p:cNvPicPr>
                <p:nvPr/>
              </p:nvPicPr>
              <p:blipFill>
                <a:blip r:embed="rId19" cstate="print"/>
                <a:srcRect/>
                <a:stretch>
                  <a:fillRect/>
                </a:stretch>
              </p:blipFill>
              <p:spPr bwMode="auto">
                <a:xfrm>
                  <a:off x="3840" y="768"/>
                  <a:ext cx="1008" cy="609"/>
                </a:xfrm>
                <a:prstGeom prst="rect">
                  <a:avLst/>
                </a:prstGeom>
                <a:noFill/>
              </p:spPr>
            </p:pic>
          </p:grpSp>
          <p:pic>
            <p:nvPicPr>
              <p:cNvPr id="1045" name="Picture 21" descr="lha-1-tarawa_98"/>
              <p:cNvPicPr>
                <a:picLocks noChangeAspect="1" noChangeArrowheads="1"/>
              </p:cNvPicPr>
              <p:nvPr/>
            </p:nvPicPr>
            <p:blipFill>
              <a:blip r:embed="rId20" cstate="print"/>
              <a:srcRect/>
              <a:stretch>
                <a:fillRect/>
              </a:stretch>
            </p:blipFill>
            <p:spPr bwMode="auto">
              <a:xfrm>
                <a:off x="1392" y="768"/>
                <a:ext cx="480" cy="360"/>
              </a:xfrm>
              <a:prstGeom prst="rect">
                <a:avLst/>
              </a:prstGeom>
              <a:noFill/>
            </p:spPr>
          </p:pic>
          <p:pic>
            <p:nvPicPr>
              <p:cNvPr id="1046" name="Picture 22" descr="mcm-5-launch"/>
              <p:cNvPicPr>
                <a:picLocks noChangeAspect="1" noChangeArrowheads="1"/>
              </p:cNvPicPr>
              <p:nvPr/>
            </p:nvPicPr>
            <p:blipFill>
              <a:blip r:embed="rId21" cstate="print"/>
              <a:srcRect/>
              <a:stretch>
                <a:fillRect/>
              </a:stretch>
            </p:blipFill>
            <p:spPr bwMode="auto">
              <a:xfrm>
                <a:off x="4848" y="768"/>
                <a:ext cx="528" cy="312"/>
              </a:xfrm>
              <a:prstGeom prst="rect">
                <a:avLst/>
              </a:prstGeom>
              <a:noFill/>
            </p:spPr>
          </p:pic>
          <p:pic>
            <p:nvPicPr>
              <p:cNvPr id="1047" name="Picture 23" descr="lcc-19-dvic077"/>
              <p:cNvPicPr>
                <a:picLocks noChangeAspect="1" noChangeArrowheads="1"/>
              </p:cNvPicPr>
              <p:nvPr/>
            </p:nvPicPr>
            <p:blipFill>
              <a:blip r:embed="rId22" cstate="print"/>
              <a:srcRect/>
              <a:stretch>
                <a:fillRect/>
              </a:stretch>
            </p:blipFill>
            <p:spPr bwMode="auto">
              <a:xfrm>
                <a:off x="864" y="768"/>
                <a:ext cx="528" cy="343"/>
              </a:xfrm>
              <a:prstGeom prst="rect">
                <a:avLst/>
              </a:prstGeom>
              <a:noFill/>
            </p:spPr>
          </p:pic>
          <p:pic>
            <p:nvPicPr>
              <p:cNvPr id="1048" name="Picture 24" descr="lsd-42"/>
              <p:cNvPicPr>
                <a:picLocks noChangeAspect="1" noChangeArrowheads="1"/>
              </p:cNvPicPr>
              <p:nvPr/>
            </p:nvPicPr>
            <p:blipFill>
              <a:blip r:embed="rId23" cstate="print"/>
              <a:srcRect/>
              <a:stretch>
                <a:fillRect/>
              </a:stretch>
            </p:blipFill>
            <p:spPr bwMode="auto">
              <a:xfrm>
                <a:off x="384" y="768"/>
                <a:ext cx="480" cy="345"/>
              </a:xfrm>
              <a:prstGeom prst="rect">
                <a:avLst/>
              </a:prstGeom>
              <a:noFill/>
            </p:spPr>
          </p:pic>
        </p:grpSp>
        <p:sp>
          <p:nvSpPr>
            <p:cNvPr id="1049" name="Line 25"/>
            <p:cNvSpPr>
              <a:spLocks noChangeShapeType="1"/>
            </p:cNvSpPr>
            <p:nvPr/>
          </p:nvSpPr>
          <p:spPr bwMode="auto">
            <a:xfrm>
              <a:off x="0" y="1248"/>
              <a:ext cx="5664" cy="0"/>
            </a:xfrm>
            <a:prstGeom prst="line">
              <a:avLst/>
            </a:prstGeom>
            <a:noFill/>
            <a:ln w="76200">
              <a:solidFill>
                <a:srgbClr val="F8DD3A"/>
              </a:solidFill>
              <a:round/>
              <a:headEnd/>
              <a:tailEnd/>
            </a:ln>
            <a:effectLst/>
          </p:spPr>
          <p:txBody>
            <a:bodyPr/>
            <a:lstStyle/>
            <a:p>
              <a:endParaRPr lang="en-US"/>
            </a:p>
          </p:txBody>
        </p:sp>
        <p:sp>
          <p:nvSpPr>
            <p:cNvPr id="1050" name="Line 26"/>
            <p:cNvSpPr>
              <a:spLocks noChangeShapeType="1"/>
            </p:cNvSpPr>
            <p:nvPr/>
          </p:nvSpPr>
          <p:spPr bwMode="auto">
            <a:xfrm>
              <a:off x="0" y="912"/>
              <a:ext cx="5664" cy="0"/>
            </a:xfrm>
            <a:prstGeom prst="line">
              <a:avLst/>
            </a:prstGeom>
            <a:noFill/>
            <a:ln w="76200">
              <a:solidFill>
                <a:srgbClr val="F8DD3A"/>
              </a:solidFill>
              <a:round/>
              <a:headEnd/>
              <a:tailEnd/>
            </a:ln>
            <a:effectLst/>
          </p:spPr>
          <p:txBody>
            <a:bodyPr/>
            <a:lstStyle/>
            <a:p>
              <a:endParaRPr lang="en-US"/>
            </a:p>
          </p:txBody>
        </p:sp>
      </p:grpSp>
      <p:sp>
        <p:nvSpPr>
          <p:cNvPr id="1051" name="Line 27"/>
          <p:cNvSpPr>
            <a:spLocks noChangeShapeType="1"/>
          </p:cNvSpPr>
          <p:nvPr userDrawn="1"/>
        </p:nvSpPr>
        <p:spPr bwMode="auto">
          <a:xfrm>
            <a:off x="5791200" y="685800"/>
            <a:ext cx="2971800" cy="0"/>
          </a:xfrm>
          <a:prstGeom prst="line">
            <a:avLst/>
          </a:prstGeom>
          <a:noFill/>
          <a:ln w="9525">
            <a:solidFill>
              <a:schemeClr val="bg1"/>
            </a:solidFill>
            <a:round/>
            <a:headEnd/>
            <a:tailEnd type="stealth" w="med" len="me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nmlc.med.navy.mil/"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bwMode="auto">
          <a:xfrm>
            <a:off x="381000" y="1524000"/>
            <a:ext cx="8763000" cy="609600"/>
          </a:xfrm>
          <a:noFill/>
          <a:ln>
            <a:miter lim="800000"/>
            <a:headEnd/>
            <a:tailEnd/>
          </a:ln>
        </p:spPr>
        <p:txBody>
          <a:bodyPr vert="horz" wrap="square" lIns="91440" tIns="45720" rIns="91440" bIns="45720" numCol="1" anchor="t" anchorCtr="0" compatLnSpc="1">
            <a:prstTxWarp prst="textNoShape">
              <a:avLst/>
            </a:prstTxWarp>
          </a:bodyPr>
          <a:lstStyle/>
          <a:p>
            <a:r>
              <a:rPr lang="en-US" sz="2800" b="1" dirty="0" smtClean="0">
                <a:solidFill>
                  <a:srgbClr val="FF0000"/>
                </a:solidFill>
                <a:latin typeface="Arial Narrow" pitchFamily="34" charset="0"/>
              </a:rPr>
              <a:t/>
            </a:r>
            <a:br>
              <a:rPr lang="en-US" sz="2800" b="1" dirty="0" smtClean="0">
                <a:solidFill>
                  <a:srgbClr val="FF0000"/>
                </a:solidFill>
                <a:latin typeface="Arial Narrow" pitchFamily="34" charset="0"/>
              </a:rPr>
            </a:br>
            <a:r>
              <a:rPr lang="en-US" sz="2800" b="1" dirty="0" smtClean="0">
                <a:solidFill>
                  <a:srgbClr val="FF0000"/>
                </a:solidFill>
                <a:latin typeface="Arial Narrow" pitchFamily="34" charset="0"/>
              </a:rPr>
              <a:t>Training Symposium</a:t>
            </a:r>
            <a:r>
              <a:rPr lang="en-US" sz="2800" dirty="0" smtClean="0">
                <a:solidFill>
                  <a:schemeClr val="accent2"/>
                </a:solidFill>
              </a:rPr>
              <a:t/>
            </a:r>
            <a:br>
              <a:rPr lang="en-US" sz="2800" dirty="0" smtClean="0">
                <a:solidFill>
                  <a:schemeClr val="accent2"/>
                </a:solidFill>
              </a:rPr>
            </a:br>
            <a:r>
              <a:rPr lang="en-US" sz="2800" dirty="0" smtClean="0">
                <a:solidFill>
                  <a:schemeClr val="accent2"/>
                </a:solidFill>
              </a:rPr>
              <a:t/>
            </a:r>
            <a:br>
              <a:rPr lang="en-US" sz="2800" dirty="0" smtClean="0">
                <a:solidFill>
                  <a:schemeClr val="accent2"/>
                </a:solidFill>
              </a:rPr>
            </a:br>
            <a:r>
              <a:rPr lang="en-US" sz="2800" dirty="0" smtClean="0">
                <a:solidFill>
                  <a:schemeClr val="accent2"/>
                </a:solidFill>
              </a:rPr>
              <a:t/>
            </a:r>
            <a:br>
              <a:rPr lang="en-US" sz="2800" dirty="0" smtClean="0">
                <a:solidFill>
                  <a:schemeClr val="accent2"/>
                </a:solidFill>
              </a:rPr>
            </a:br>
            <a:r>
              <a:rPr lang="en-US" sz="2800" dirty="0" smtClean="0">
                <a:solidFill>
                  <a:schemeClr val="accent2"/>
                </a:solidFill>
              </a:rPr>
              <a:t/>
            </a:r>
            <a:br>
              <a:rPr lang="en-US" sz="2800" dirty="0" smtClean="0">
                <a:solidFill>
                  <a:schemeClr val="accent2"/>
                </a:solidFill>
              </a:rPr>
            </a:br>
            <a:r>
              <a:rPr lang="en-US" sz="2800" dirty="0" smtClean="0">
                <a:solidFill>
                  <a:schemeClr val="accent2"/>
                </a:solidFill>
              </a:rPr>
              <a:t/>
            </a:r>
            <a:br>
              <a:rPr lang="en-US" sz="2800" dirty="0" smtClean="0">
                <a:solidFill>
                  <a:schemeClr val="accent2"/>
                </a:solidFill>
              </a:rPr>
            </a:br>
            <a:r>
              <a:rPr lang="en-US" sz="2800" dirty="0" smtClean="0">
                <a:solidFill>
                  <a:schemeClr val="accent2"/>
                </a:solidFill>
              </a:rPr>
              <a:t/>
            </a:r>
            <a:br>
              <a:rPr lang="en-US" sz="2800" dirty="0" smtClean="0">
                <a:solidFill>
                  <a:schemeClr val="accent2"/>
                </a:solidFill>
              </a:rPr>
            </a:br>
            <a:r>
              <a:rPr lang="en-US" sz="2000" b="1" dirty="0" smtClean="0">
                <a:solidFill>
                  <a:schemeClr val="bg1"/>
                </a:solidFill>
              </a:rPr>
              <a:t> </a:t>
            </a:r>
            <a:r>
              <a:rPr lang="en-US" sz="2800" b="1" dirty="0" smtClean="0">
                <a:solidFill>
                  <a:schemeClr val="accent2">
                    <a:lumMod val="75000"/>
                  </a:schemeClr>
                </a:solidFill>
                <a:latin typeface="Arial Narrow" pitchFamily="34" charset="0"/>
              </a:rPr>
              <a:t>Authorized Medical and Dental Allowance List (AMAL/ADAL) Overview</a:t>
            </a:r>
            <a:r>
              <a:rPr lang="en-US" sz="2000" dirty="0" smtClean="0">
                <a:solidFill>
                  <a:schemeClr val="accent2"/>
                </a:solidFill>
              </a:rPr>
              <a:t/>
            </a:r>
            <a:br>
              <a:rPr lang="en-US" sz="2000" dirty="0" smtClean="0">
                <a:solidFill>
                  <a:schemeClr val="accent2"/>
                </a:solidFill>
              </a:rPr>
            </a:br>
            <a:r>
              <a:rPr lang="en-US" sz="2000" dirty="0" smtClean="0">
                <a:solidFill>
                  <a:schemeClr val="accent2"/>
                </a:solidFill>
              </a:rPr>
              <a:t/>
            </a:r>
            <a:br>
              <a:rPr lang="en-US" sz="2000" dirty="0" smtClean="0">
                <a:solidFill>
                  <a:schemeClr val="accent2"/>
                </a:solidFill>
              </a:rPr>
            </a:br>
            <a:r>
              <a:rPr lang="en-US" sz="2000" b="1" dirty="0" smtClean="0">
                <a:solidFill>
                  <a:schemeClr val="accent2">
                    <a:lumMod val="75000"/>
                  </a:schemeClr>
                </a:solidFill>
                <a:latin typeface="Arial Narrow" pitchFamily="34" charset="0"/>
              </a:rPr>
              <a:t>HMCS(SW/FMF) MATTHEW CASE</a:t>
            </a:r>
            <a:br>
              <a:rPr lang="en-US" sz="2000" b="1" dirty="0" smtClean="0">
                <a:solidFill>
                  <a:schemeClr val="accent2">
                    <a:lumMod val="75000"/>
                  </a:schemeClr>
                </a:solidFill>
                <a:latin typeface="Arial Narrow" pitchFamily="34" charset="0"/>
              </a:rPr>
            </a:br>
            <a:r>
              <a:rPr lang="en-US" sz="2000" b="1" dirty="0" smtClean="0">
                <a:solidFill>
                  <a:schemeClr val="accent2">
                    <a:lumMod val="75000"/>
                  </a:schemeClr>
                </a:solidFill>
                <a:latin typeface="Arial Narrow" pitchFamily="34" charset="0"/>
              </a:rPr>
              <a:t>Fleet AMAL Change Coordinator</a:t>
            </a:r>
            <a:r>
              <a:rPr lang="en-US" sz="2000" b="1" smtClean="0">
                <a:solidFill>
                  <a:schemeClr val="accent2">
                    <a:lumMod val="75000"/>
                  </a:schemeClr>
                </a:solidFill>
                <a:latin typeface="Arial Narrow" pitchFamily="34" charset="0"/>
              </a:rPr>
              <a:t/>
            </a:r>
            <a:br>
              <a:rPr lang="en-US" sz="2000" b="1" smtClean="0">
                <a:solidFill>
                  <a:schemeClr val="accent2">
                    <a:lumMod val="75000"/>
                  </a:schemeClr>
                </a:solidFill>
                <a:latin typeface="Arial Narrow" pitchFamily="34" charset="0"/>
              </a:rPr>
            </a:br>
            <a:r>
              <a:rPr lang="en-US" sz="2000" b="1" smtClean="0">
                <a:solidFill>
                  <a:schemeClr val="accent2">
                    <a:lumMod val="75000"/>
                  </a:schemeClr>
                </a:solidFill>
                <a:latin typeface="Arial Narrow" pitchFamily="34" charset="0"/>
              </a:rPr>
              <a:t>SUB/SURFACE/AIR/MSC/NECC</a:t>
            </a:r>
            <a:r>
              <a:rPr lang="en-US" sz="2000" dirty="0" smtClean="0">
                <a:solidFill>
                  <a:schemeClr val="accent2"/>
                </a:solidFill>
              </a:rPr>
              <a:t/>
            </a:r>
            <a:br>
              <a:rPr lang="en-US" sz="2000" dirty="0" smtClean="0">
                <a:solidFill>
                  <a:schemeClr val="accent2"/>
                </a:solidFill>
              </a:rPr>
            </a:br>
            <a:r>
              <a:rPr lang="en-US" sz="4000" dirty="0" smtClean="0">
                <a:solidFill>
                  <a:schemeClr val="accent2"/>
                </a:solidFill>
              </a:rPr>
              <a:t/>
            </a:r>
            <a:br>
              <a:rPr lang="en-US" sz="4000" dirty="0" smtClean="0">
                <a:solidFill>
                  <a:schemeClr val="accent2"/>
                </a:solidFill>
              </a:rPr>
            </a:br>
            <a:endParaRPr lang="en-US" sz="4000" dirty="0" smtClean="0">
              <a:solidFill>
                <a:schemeClr val="accent2"/>
              </a:solidFill>
            </a:endParaRPr>
          </a:p>
        </p:txBody>
      </p:sp>
      <p:pic>
        <p:nvPicPr>
          <p:cNvPr id="2051" name="Picture 4" descr="Picture1.png"/>
          <p:cNvPicPr>
            <a:picLocks noChangeAspect="1"/>
          </p:cNvPicPr>
          <p:nvPr/>
        </p:nvPicPr>
        <p:blipFill>
          <a:blip r:embed="rId2" cstate="print"/>
          <a:srcRect/>
          <a:stretch>
            <a:fillRect/>
          </a:stretch>
        </p:blipFill>
        <p:spPr bwMode="auto">
          <a:xfrm>
            <a:off x="3886200" y="2971800"/>
            <a:ext cx="16002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313010-5D50-42B5-9285-B7D2E513F52C}" type="slidenum">
              <a:rPr lang="en-US" smtClean="0"/>
              <a:pPr/>
              <a:t>10</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cxnSp>
        <p:nvCxnSpPr>
          <p:cNvPr id="6" name="Straight Arrow Connector 5"/>
          <p:cNvCxnSpPr/>
          <p:nvPr/>
        </p:nvCxnSpPr>
        <p:spPr>
          <a:xfrm rot="10800000" flipV="1">
            <a:off x="2590800" y="3886200"/>
            <a:ext cx="8382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313010-5D50-42B5-9285-B7D2E513F52C}" type="slidenum">
              <a:rPr lang="en-US" smtClean="0"/>
              <a:pPr/>
              <a:t>11</a:t>
            </a:fld>
            <a:endParaRPr lang="en-US"/>
          </a:p>
        </p:txBody>
      </p:sp>
      <p:pic>
        <p:nvPicPr>
          <p:cNvPr id="150532" name="Picture 4"/>
          <p:cNvPicPr>
            <a:picLocks noChangeAspect="1" noChangeArrowheads="1"/>
          </p:cNvPicPr>
          <p:nvPr/>
        </p:nvPicPr>
        <p:blipFill>
          <a:blip r:embed="rId2" cstate="print"/>
          <a:srcRect/>
          <a:stretch>
            <a:fillRect/>
          </a:stretch>
        </p:blipFill>
        <p:spPr bwMode="auto">
          <a:xfrm>
            <a:off x="0" y="0"/>
            <a:ext cx="9144000" cy="6943725"/>
          </a:xfrm>
          <a:prstGeom prst="rect">
            <a:avLst/>
          </a:prstGeom>
          <a:noFill/>
          <a:ln w="9525">
            <a:noFill/>
            <a:miter lim="800000"/>
            <a:headEnd/>
            <a:tailEnd/>
          </a:ln>
        </p:spPr>
      </p:pic>
      <p:cxnSp>
        <p:nvCxnSpPr>
          <p:cNvPr id="8" name="Straight Arrow Connector 7"/>
          <p:cNvCxnSpPr/>
          <p:nvPr/>
        </p:nvCxnSpPr>
        <p:spPr>
          <a:xfrm>
            <a:off x="1905000" y="5105400"/>
            <a:ext cx="533400"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313010-5D50-42B5-9285-B7D2E513F52C}" type="slidenum">
              <a:rPr lang="en-US" smtClean="0"/>
              <a:pPr/>
              <a:t>12</a:t>
            </a:fld>
            <a:endParaRPr lang="en-US"/>
          </a:p>
        </p:txBody>
      </p:sp>
      <p:pic>
        <p:nvPicPr>
          <p:cNvPr id="151554" name="Picture 2"/>
          <p:cNvPicPr>
            <a:picLocks noChangeAspect="1" noChangeArrowheads="1"/>
          </p:cNvPicPr>
          <p:nvPr/>
        </p:nvPicPr>
        <p:blipFill>
          <a:blip r:embed="rId2" cstate="print"/>
          <a:srcRect/>
          <a:stretch>
            <a:fillRect/>
          </a:stretch>
        </p:blipFill>
        <p:spPr bwMode="auto">
          <a:xfrm>
            <a:off x="0" y="0"/>
            <a:ext cx="9144000" cy="694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 y="-1"/>
            <a:ext cx="9143999" cy="6858001"/>
          </a:xfrm>
          <a:prstGeom prst="rect">
            <a:avLst/>
          </a:prstGeom>
          <a:noFill/>
          <a:ln w="9525">
            <a:noFill/>
            <a:miter lim="800000"/>
            <a:headEnd/>
            <a:tailEnd/>
          </a:ln>
        </p:spPr>
      </p:pic>
      <p:sp>
        <p:nvSpPr>
          <p:cNvPr id="7" name="Slide Number Placeholder 5"/>
          <p:cNvSpPr>
            <a:spLocks noGrp="1"/>
          </p:cNvSpPr>
          <p:nvPr>
            <p:ph type="sldNum" sz="quarter" idx="12"/>
          </p:nvPr>
        </p:nvSpPr>
        <p:spPr/>
        <p:txBody>
          <a:bodyPr/>
          <a:lstStyle/>
          <a:p>
            <a:fld id="{CBCEF171-D499-4ED2-BE93-3E5FE6203591}" type="slidenum">
              <a:rPr lang="en-US"/>
              <a:pPr/>
              <a:t>13</a:t>
            </a:fld>
            <a:endParaRPr lang="en-US"/>
          </a:p>
        </p:txBody>
      </p:sp>
      <p:cxnSp>
        <p:nvCxnSpPr>
          <p:cNvPr id="10" name="Straight Arrow Connector 9"/>
          <p:cNvCxnSpPr/>
          <p:nvPr/>
        </p:nvCxnSpPr>
        <p:spPr>
          <a:xfrm>
            <a:off x="0" y="1905000"/>
            <a:ext cx="6096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Slide Number Placeholder 5"/>
          <p:cNvSpPr>
            <a:spLocks noGrp="1"/>
          </p:cNvSpPr>
          <p:nvPr>
            <p:ph type="sldNum" sz="quarter" idx="12"/>
          </p:nvPr>
        </p:nvSpPr>
        <p:spPr/>
        <p:txBody>
          <a:bodyPr/>
          <a:lstStyle/>
          <a:p>
            <a:fld id="{3F6E16E3-050B-4CB3-A03A-355848AAAB80}" type="slidenum">
              <a:rPr lang="en-US"/>
              <a:pPr/>
              <a:t>14</a:t>
            </a:fld>
            <a:endParaRPr lang="en-US"/>
          </a:p>
        </p:txBody>
      </p:sp>
      <p:cxnSp>
        <p:nvCxnSpPr>
          <p:cNvPr id="13" name="Straight Arrow Connector 12"/>
          <p:cNvCxnSpPr/>
          <p:nvPr/>
        </p:nvCxnSpPr>
        <p:spPr>
          <a:xfrm>
            <a:off x="381000" y="3886200"/>
            <a:ext cx="6096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B1F4EAC-9BFC-45FA-8C6C-6C8F76719943}" type="slidenum">
              <a:rPr lang="en-US"/>
              <a:pPr/>
              <a:t>15</a:t>
            </a:fld>
            <a:endParaRPr lang="en-US"/>
          </a:p>
        </p:txBody>
      </p:sp>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cxnSp>
        <p:nvCxnSpPr>
          <p:cNvPr id="10" name="Straight Arrow Connector 9"/>
          <p:cNvCxnSpPr/>
          <p:nvPr/>
        </p:nvCxnSpPr>
        <p:spPr>
          <a:xfrm>
            <a:off x="381000" y="3733800"/>
            <a:ext cx="6096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2E972B7D-C868-4314-A66E-618946209073}" type="slidenum">
              <a:rPr lang="en-US"/>
              <a:pPr/>
              <a:t>16</a:t>
            </a:fld>
            <a:endParaRPr lang="en-US"/>
          </a:p>
        </p:txBody>
      </p:sp>
      <p:sp>
        <p:nvSpPr>
          <p:cNvPr id="9" name="Line 5"/>
          <p:cNvSpPr>
            <a:spLocks noChangeShapeType="1"/>
          </p:cNvSpPr>
          <p:nvPr/>
        </p:nvSpPr>
        <p:spPr bwMode="auto">
          <a:xfrm>
            <a:off x="1981200" y="1981200"/>
            <a:ext cx="533400" cy="152400"/>
          </a:xfrm>
          <a:prstGeom prst="line">
            <a:avLst/>
          </a:prstGeom>
          <a:noFill/>
          <a:ln w="19050">
            <a:solidFill>
              <a:srgbClr val="FF0000"/>
            </a:solidFill>
            <a:round/>
            <a:headEnd/>
            <a:tailEnd type="triangle" w="med" len="med"/>
          </a:ln>
          <a:effectLst/>
        </p:spPr>
        <p:txBody>
          <a:bodyPr/>
          <a:lstStyle/>
          <a:p>
            <a:endParaRPr lang="en-US"/>
          </a:p>
        </p:txBody>
      </p:sp>
      <p:pic>
        <p:nvPicPr>
          <p:cNvPr id="146435" name="Picture 3"/>
          <p:cNvPicPr>
            <a:picLocks noChangeAspect="1" noChangeArrowheads="1"/>
          </p:cNvPicPr>
          <p:nvPr/>
        </p:nvPicPr>
        <p:blipFill>
          <a:blip r:embed="rId2" cstate="print"/>
          <a:srcRect/>
          <a:stretch>
            <a:fillRect/>
          </a:stretch>
        </p:blipFill>
        <p:spPr bwMode="auto">
          <a:xfrm>
            <a:off x="0" y="-85725"/>
            <a:ext cx="9144000" cy="6943725"/>
          </a:xfrm>
          <a:prstGeom prst="rect">
            <a:avLst/>
          </a:prstGeom>
          <a:noFill/>
          <a:ln w="9525">
            <a:noFill/>
            <a:miter lim="800000"/>
            <a:headEnd/>
            <a:tailEnd/>
          </a:ln>
        </p:spPr>
      </p:pic>
      <p:sp>
        <p:nvSpPr>
          <p:cNvPr id="10" name="Line 5"/>
          <p:cNvSpPr>
            <a:spLocks noChangeShapeType="1"/>
          </p:cNvSpPr>
          <p:nvPr/>
        </p:nvSpPr>
        <p:spPr bwMode="auto">
          <a:xfrm flipH="1">
            <a:off x="5791200" y="2209800"/>
            <a:ext cx="457200" cy="609600"/>
          </a:xfrm>
          <a:prstGeom prst="line">
            <a:avLst/>
          </a:prstGeom>
          <a:noFill/>
          <a:ln w="1905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DAFAA90-5D7C-4296-8178-5D3EC9671D2D}" type="slidenum">
              <a:rPr lang="en-US"/>
              <a:pPr/>
              <a:t>17</a:t>
            </a:fld>
            <a:endParaRPr lang="en-US"/>
          </a:p>
        </p:txBody>
      </p:sp>
      <p:pic>
        <p:nvPicPr>
          <p:cNvPr id="147458" name="Picture 2"/>
          <p:cNvPicPr>
            <a:picLocks noChangeAspect="1" noChangeArrowheads="1"/>
          </p:cNvPicPr>
          <p:nvPr/>
        </p:nvPicPr>
        <p:blipFill>
          <a:blip r:embed="rId2" cstate="print"/>
          <a:srcRect/>
          <a:stretch>
            <a:fillRect/>
          </a:stretch>
        </p:blipFill>
        <p:spPr bwMode="auto">
          <a:xfrm>
            <a:off x="0" y="0"/>
            <a:ext cx="9144000" cy="6943725"/>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8" name="Line 5"/>
          <p:cNvSpPr>
            <a:spLocks noChangeShapeType="1"/>
          </p:cNvSpPr>
          <p:nvPr/>
        </p:nvSpPr>
        <p:spPr bwMode="auto">
          <a:xfrm>
            <a:off x="304800" y="5410200"/>
            <a:ext cx="533400" cy="304800"/>
          </a:xfrm>
          <a:prstGeom prst="line">
            <a:avLst/>
          </a:prstGeom>
          <a:noFill/>
          <a:ln w="1905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3" name="Picture 3"/>
          <p:cNvPicPr>
            <a:picLocks noChangeAspect="1" noChangeArrowheads="1"/>
          </p:cNvPicPr>
          <p:nvPr/>
        </p:nvPicPr>
        <p:blipFill>
          <a:blip r:embed="rId2" cstate="print"/>
          <a:srcRect/>
          <a:stretch>
            <a:fillRect/>
          </a:stretch>
        </p:blipFill>
        <p:spPr bwMode="auto">
          <a:xfrm>
            <a:off x="0" y="0"/>
            <a:ext cx="9144000" cy="6943725"/>
          </a:xfrm>
          <a:prstGeom prst="rect">
            <a:avLst/>
          </a:prstGeom>
          <a:noFill/>
          <a:ln w="9525">
            <a:noFill/>
            <a:miter lim="800000"/>
            <a:headEnd/>
            <a:tailEnd/>
          </a:ln>
        </p:spPr>
      </p:pic>
      <p:sp>
        <p:nvSpPr>
          <p:cNvPr id="7" name="Slide Number Placeholder 5"/>
          <p:cNvSpPr>
            <a:spLocks noGrp="1"/>
          </p:cNvSpPr>
          <p:nvPr>
            <p:ph type="sldNum" sz="quarter" idx="12"/>
          </p:nvPr>
        </p:nvSpPr>
        <p:spPr/>
        <p:txBody>
          <a:bodyPr/>
          <a:lstStyle/>
          <a:p>
            <a:fld id="{90E427F0-4220-42DA-A334-8D1B2E66BFB3}" type="slidenum">
              <a:rPr lang="en-US"/>
              <a:pPr/>
              <a:t>18</a:t>
            </a:fld>
            <a:endParaRPr lang="en-US"/>
          </a:p>
        </p:txBody>
      </p:sp>
      <p:sp>
        <p:nvSpPr>
          <p:cNvPr id="8" name="Line 5"/>
          <p:cNvSpPr>
            <a:spLocks noChangeShapeType="1"/>
          </p:cNvSpPr>
          <p:nvPr/>
        </p:nvSpPr>
        <p:spPr bwMode="auto">
          <a:xfrm>
            <a:off x="381000" y="4419600"/>
            <a:ext cx="381000" cy="762000"/>
          </a:xfrm>
          <a:prstGeom prst="line">
            <a:avLst/>
          </a:prstGeom>
          <a:noFill/>
          <a:ln w="1905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313010-5D50-42B5-9285-B7D2E513F52C}" type="slidenum">
              <a:rPr lang="en-US" smtClean="0"/>
              <a:pPr/>
              <a:t>19</a:t>
            </a:fld>
            <a:endParaRPr lang="en-US"/>
          </a:p>
        </p:txBody>
      </p:sp>
      <p:pic>
        <p:nvPicPr>
          <p:cNvPr id="156675" name="Picture 3"/>
          <p:cNvPicPr>
            <a:picLocks noChangeAspect="1" noChangeArrowheads="1"/>
          </p:cNvPicPr>
          <p:nvPr/>
        </p:nvPicPr>
        <p:blipFill>
          <a:blip r:embed="rId2" cstate="print"/>
          <a:srcRect/>
          <a:stretch>
            <a:fillRect/>
          </a:stretch>
        </p:blipFill>
        <p:spPr bwMode="auto">
          <a:xfrm>
            <a:off x="0" y="-42863"/>
            <a:ext cx="9144000" cy="694372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E79B9D6F-EA5B-44C8-BC8E-4F9E2502368E}" type="slidenum">
              <a:rPr lang="en-US"/>
              <a:pPr/>
              <a:t>2</a:t>
            </a:fld>
            <a:endParaRPr lang="en-US"/>
          </a:p>
        </p:txBody>
      </p:sp>
      <p:sp>
        <p:nvSpPr>
          <p:cNvPr id="9620" name="Text Box 404"/>
          <p:cNvSpPr txBox="1">
            <a:spLocks noChangeArrowheads="1"/>
          </p:cNvSpPr>
          <p:nvPr/>
        </p:nvSpPr>
        <p:spPr bwMode="auto">
          <a:xfrm>
            <a:off x="381000" y="1600200"/>
            <a:ext cx="8458200" cy="2616101"/>
          </a:xfrm>
          <a:prstGeom prst="rect">
            <a:avLst/>
          </a:prstGeom>
          <a:noFill/>
          <a:ln w="9525">
            <a:noFill/>
            <a:miter lim="800000"/>
            <a:headEnd/>
            <a:tailEnd/>
          </a:ln>
          <a:effectLst/>
        </p:spPr>
        <p:txBody>
          <a:bodyPr>
            <a:spAutoFit/>
          </a:bodyPr>
          <a:lstStyle/>
          <a:p>
            <a:pPr algn="ctr"/>
            <a:r>
              <a:rPr lang="en-US" sz="3200" b="1" dirty="0"/>
              <a:t>Topics</a:t>
            </a:r>
          </a:p>
          <a:p>
            <a:pPr>
              <a:buFont typeface="Wingdings" pitchFamily="2" charset="2"/>
              <a:buChar char="Ø"/>
            </a:pPr>
            <a:r>
              <a:rPr lang="en-US" sz="2400" b="1" dirty="0"/>
              <a:t> </a:t>
            </a:r>
            <a:r>
              <a:rPr lang="en-US" b="1" dirty="0"/>
              <a:t>Update and Overview</a:t>
            </a:r>
          </a:p>
          <a:p>
            <a:pPr>
              <a:buFont typeface="Wingdings" pitchFamily="2" charset="2"/>
              <a:buNone/>
            </a:pPr>
            <a:endParaRPr lang="en-US" sz="1600" dirty="0"/>
          </a:p>
          <a:p>
            <a:pPr>
              <a:buFont typeface="Wingdings" pitchFamily="2" charset="2"/>
              <a:buChar char="Ø"/>
            </a:pPr>
            <a:r>
              <a:rPr lang="en-US" sz="2000" dirty="0"/>
              <a:t> </a:t>
            </a:r>
            <a:r>
              <a:rPr lang="en-US" b="1" dirty="0"/>
              <a:t>Assemblage Management Status (AMAL/ADAL)</a:t>
            </a:r>
          </a:p>
          <a:p>
            <a:pPr lvl="1">
              <a:buFont typeface="Wingdings" pitchFamily="2" charset="2"/>
              <a:buChar char="Ø"/>
            </a:pPr>
            <a:r>
              <a:rPr lang="en-US" sz="2000" b="1" dirty="0"/>
              <a:t> </a:t>
            </a:r>
            <a:r>
              <a:rPr lang="en-US" sz="2000" b="1" dirty="0" smtClean="0"/>
              <a:t> </a:t>
            </a:r>
            <a:r>
              <a:rPr lang="en-US" sz="1600" dirty="0" smtClean="0"/>
              <a:t>File conversion</a:t>
            </a:r>
            <a:endParaRPr lang="en-US" sz="1600" dirty="0"/>
          </a:p>
          <a:p>
            <a:pPr lvl="1">
              <a:buFont typeface="Wingdings" pitchFamily="2" charset="2"/>
              <a:buChar char="Ø"/>
            </a:pPr>
            <a:r>
              <a:rPr lang="en-US" sz="1600" dirty="0"/>
              <a:t>   Customer </a:t>
            </a:r>
            <a:r>
              <a:rPr lang="en-US" sz="1600" dirty="0" smtClean="0"/>
              <a:t>Interface/Approved Assemblage Web Page</a:t>
            </a:r>
          </a:p>
          <a:p>
            <a:pPr lvl="2">
              <a:buFont typeface="Wingdings" pitchFamily="2" charset="2"/>
              <a:buChar char="Ø"/>
            </a:pPr>
            <a:r>
              <a:rPr lang="en-US" sz="1600" dirty="0" smtClean="0"/>
              <a:t>ACR Demonstration</a:t>
            </a:r>
            <a:endParaRPr lang="en-US" sz="1600" dirty="0"/>
          </a:p>
          <a:p>
            <a:pPr>
              <a:buFont typeface="Wingdings" pitchFamily="2" charset="2"/>
              <a:buNone/>
            </a:pP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313010-5D50-42B5-9285-B7D2E513F52C}" type="slidenum">
              <a:rPr lang="en-US" smtClean="0"/>
              <a:pPr/>
              <a:t>20</a:t>
            </a:fld>
            <a:endParaRPr lang="en-US"/>
          </a:p>
        </p:txBody>
      </p:sp>
      <p:pic>
        <p:nvPicPr>
          <p:cNvPr id="157698" name="Picture 2"/>
          <p:cNvPicPr>
            <a:picLocks noChangeAspect="1" noChangeArrowheads="1"/>
          </p:cNvPicPr>
          <p:nvPr/>
        </p:nvPicPr>
        <p:blipFill>
          <a:blip r:embed="rId2" cstate="print"/>
          <a:srcRect/>
          <a:stretch>
            <a:fillRect/>
          </a:stretch>
        </p:blipFill>
        <p:spPr bwMode="auto">
          <a:xfrm>
            <a:off x="0" y="0"/>
            <a:ext cx="9144000" cy="69437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313010-5D50-42B5-9285-B7D2E513F52C}" type="slidenum">
              <a:rPr lang="en-US" smtClean="0"/>
              <a:pPr/>
              <a:t>21</a:t>
            </a:fld>
            <a:endParaRPr lang="en-US"/>
          </a:p>
        </p:txBody>
      </p:sp>
      <p:pic>
        <p:nvPicPr>
          <p:cNvPr id="158723" name="Picture 3"/>
          <p:cNvPicPr>
            <a:picLocks noChangeAspect="1" noChangeArrowheads="1"/>
          </p:cNvPicPr>
          <p:nvPr/>
        </p:nvPicPr>
        <p:blipFill>
          <a:blip r:embed="rId2" cstate="print"/>
          <a:srcRect/>
          <a:stretch>
            <a:fillRect/>
          </a:stretch>
        </p:blipFill>
        <p:spPr bwMode="auto">
          <a:xfrm>
            <a:off x="0" y="-85726"/>
            <a:ext cx="9144000" cy="6943726"/>
          </a:xfrm>
          <a:prstGeom prst="rect">
            <a:avLst/>
          </a:prstGeom>
          <a:noFill/>
          <a:ln w="9525">
            <a:noFill/>
            <a:miter lim="800000"/>
            <a:headEnd/>
            <a:tailEnd/>
          </a:ln>
        </p:spPr>
      </p:pic>
      <p:sp>
        <p:nvSpPr>
          <p:cNvPr id="8" name="Line 5"/>
          <p:cNvSpPr>
            <a:spLocks noChangeShapeType="1"/>
          </p:cNvSpPr>
          <p:nvPr/>
        </p:nvSpPr>
        <p:spPr bwMode="auto">
          <a:xfrm flipH="1">
            <a:off x="7620000" y="2971800"/>
            <a:ext cx="685800" cy="228600"/>
          </a:xfrm>
          <a:prstGeom prst="line">
            <a:avLst/>
          </a:prstGeom>
          <a:noFill/>
          <a:ln w="19050">
            <a:solidFill>
              <a:srgbClr val="FF0000"/>
            </a:solidFill>
            <a:round/>
            <a:headEnd/>
            <a:tailEnd type="triangle" w="med" len="med"/>
          </a:ln>
          <a:effectLst/>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74ACADE-1B5E-4E00-B11B-A466C66D61BF}" type="slidenum">
              <a:rPr lang="en-US"/>
              <a:pPr/>
              <a:t>22</a:t>
            </a:fld>
            <a:endParaRPr lang="en-US"/>
          </a:p>
        </p:txBody>
      </p:sp>
      <p:pic>
        <p:nvPicPr>
          <p:cNvPr id="152578" name="Picture 2"/>
          <p:cNvPicPr>
            <a:picLocks noChangeAspect="1" noChangeArrowheads="1"/>
          </p:cNvPicPr>
          <p:nvPr/>
        </p:nvPicPr>
        <p:blipFill>
          <a:blip r:embed="rId2" cstate="print"/>
          <a:srcRect/>
          <a:stretch>
            <a:fillRect/>
          </a:stretch>
        </p:blipFill>
        <p:spPr bwMode="auto">
          <a:xfrm>
            <a:off x="0" y="0"/>
            <a:ext cx="9144000" cy="6943725"/>
          </a:xfrm>
          <a:prstGeom prst="rect">
            <a:avLst/>
          </a:prstGeom>
          <a:noFill/>
          <a:ln w="9525">
            <a:noFill/>
            <a:miter lim="800000"/>
            <a:headEnd/>
            <a:tailEnd/>
          </a:ln>
        </p:spPr>
      </p:pic>
      <p:sp>
        <p:nvSpPr>
          <p:cNvPr id="9" name="Line 5"/>
          <p:cNvSpPr>
            <a:spLocks noChangeShapeType="1"/>
          </p:cNvSpPr>
          <p:nvPr/>
        </p:nvSpPr>
        <p:spPr bwMode="auto">
          <a:xfrm flipV="1">
            <a:off x="4953000" y="3200400"/>
            <a:ext cx="457200" cy="609600"/>
          </a:xfrm>
          <a:prstGeom prst="line">
            <a:avLst/>
          </a:prstGeom>
          <a:noFill/>
          <a:ln w="1905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9C51B20-E38B-4826-83C0-DB45DCDDC67B}" type="slidenum">
              <a:rPr lang="en-US"/>
              <a:pPr/>
              <a:t>23</a:t>
            </a:fld>
            <a:endParaRPr lang="en-US"/>
          </a:p>
        </p:txBody>
      </p:sp>
      <p:pic>
        <p:nvPicPr>
          <p:cNvPr id="153602" name="Picture 2"/>
          <p:cNvPicPr>
            <a:picLocks noChangeAspect="1" noChangeArrowheads="1"/>
          </p:cNvPicPr>
          <p:nvPr/>
        </p:nvPicPr>
        <p:blipFill>
          <a:blip r:embed="rId2" cstate="print"/>
          <a:srcRect/>
          <a:stretch>
            <a:fillRect/>
          </a:stretch>
        </p:blipFill>
        <p:spPr bwMode="auto">
          <a:xfrm>
            <a:off x="0" y="0"/>
            <a:ext cx="9144000" cy="6943725"/>
          </a:xfrm>
          <a:prstGeom prst="rect">
            <a:avLst/>
          </a:prstGeom>
          <a:noFill/>
          <a:ln w="9525">
            <a:noFill/>
            <a:miter lim="800000"/>
            <a:headEnd/>
            <a:tailEnd/>
          </a:ln>
        </p:spPr>
      </p:pic>
      <p:sp>
        <p:nvSpPr>
          <p:cNvPr id="8" name="Line 5"/>
          <p:cNvSpPr>
            <a:spLocks noChangeShapeType="1"/>
          </p:cNvSpPr>
          <p:nvPr/>
        </p:nvSpPr>
        <p:spPr bwMode="auto">
          <a:xfrm flipV="1">
            <a:off x="304800" y="4800600"/>
            <a:ext cx="533400" cy="609600"/>
          </a:xfrm>
          <a:prstGeom prst="line">
            <a:avLst/>
          </a:prstGeom>
          <a:noFill/>
          <a:ln w="1905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48D6490-60FE-41AC-A1FC-6BA2367B3D64}" type="slidenum">
              <a:rPr lang="en-US"/>
              <a:pPr/>
              <a:t>24</a:t>
            </a:fld>
            <a:endParaRPr lang="en-US"/>
          </a:p>
        </p:txBody>
      </p:sp>
      <p:pic>
        <p:nvPicPr>
          <p:cNvPr id="154626" name="Picture 2"/>
          <p:cNvPicPr>
            <a:picLocks noChangeAspect="1" noChangeArrowheads="1"/>
          </p:cNvPicPr>
          <p:nvPr/>
        </p:nvPicPr>
        <p:blipFill>
          <a:blip r:embed="rId2" cstate="print"/>
          <a:srcRect/>
          <a:stretch>
            <a:fillRect/>
          </a:stretch>
        </p:blipFill>
        <p:spPr bwMode="auto">
          <a:xfrm>
            <a:off x="0" y="0"/>
            <a:ext cx="9144000" cy="694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1" name="Picture 3"/>
          <p:cNvPicPr>
            <a:picLocks noChangeAspect="1" noChangeArrowheads="1"/>
          </p:cNvPicPr>
          <p:nvPr/>
        </p:nvPicPr>
        <p:blipFill>
          <a:blip r:embed="rId2" cstate="print"/>
          <a:srcRect/>
          <a:stretch>
            <a:fillRect/>
          </a:stretch>
        </p:blipFill>
        <p:spPr bwMode="auto">
          <a:xfrm>
            <a:off x="0" y="0"/>
            <a:ext cx="9144000" cy="6943725"/>
          </a:xfrm>
          <a:prstGeom prst="rect">
            <a:avLst/>
          </a:prstGeom>
          <a:noFill/>
          <a:ln w="9525">
            <a:noFill/>
            <a:miter lim="800000"/>
            <a:headEnd/>
            <a:tailEnd/>
          </a:ln>
        </p:spPr>
      </p:pic>
      <p:sp>
        <p:nvSpPr>
          <p:cNvPr id="8" name="Slide Number Placeholder 5"/>
          <p:cNvSpPr>
            <a:spLocks noGrp="1"/>
          </p:cNvSpPr>
          <p:nvPr>
            <p:ph type="sldNum" sz="quarter" idx="12"/>
          </p:nvPr>
        </p:nvSpPr>
        <p:spPr/>
        <p:txBody>
          <a:bodyPr/>
          <a:lstStyle/>
          <a:p>
            <a:fld id="{038B28B3-459B-4782-AF99-0A6694E6CCFD}" type="slidenum">
              <a:rPr lang="en-US"/>
              <a:pPr/>
              <a:t>25</a:t>
            </a:fld>
            <a:endParaRPr lang="en-US"/>
          </a:p>
        </p:txBody>
      </p:sp>
      <p:sp>
        <p:nvSpPr>
          <p:cNvPr id="10" name="Oval 5"/>
          <p:cNvSpPr>
            <a:spLocks noChangeArrowheads="1"/>
          </p:cNvSpPr>
          <p:nvPr/>
        </p:nvSpPr>
        <p:spPr bwMode="auto">
          <a:xfrm>
            <a:off x="1752600" y="2667000"/>
            <a:ext cx="5181600" cy="990600"/>
          </a:xfrm>
          <a:prstGeom prst="ellipse">
            <a:avLst/>
          </a:prstGeom>
          <a:noFill/>
          <a:ln w="19050">
            <a:solidFill>
              <a:srgbClr val="FF0000"/>
            </a:solidFill>
            <a:round/>
            <a:headEnd/>
            <a:tailEnd/>
          </a:ln>
          <a:effectLst/>
        </p:spPr>
        <p:txBody>
          <a:bodyPr wrap="none" anchor="ctr"/>
          <a:lstStyle/>
          <a:p>
            <a:endParaRPr lang="en-US"/>
          </a:p>
        </p:txBody>
      </p:sp>
      <p:sp>
        <p:nvSpPr>
          <p:cNvPr id="11" name="Line 5"/>
          <p:cNvSpPr>
            <a:spLocks noChangeShapeType="1"/>
          </p:cNvSpPr>
          <p:nvPr/>
        </p:nvSpPr>
        <p:spPr bwMode="auto">
          <a:xfrm>
            <a:off x="228600" y="2057400"/>
            <a:ext cx="533400" cy="685800"/>
          </a:xfrm>
          <a:prstGeom prst="line">
            <a:avLst/>
          </a:prstGeom>
          <a:noFill/>
          <a:ln w="15875">
            <a:solidFill>
              <a:srgbClr val="FF0000"/>
            </a:solidFill>
            <a:round/>
            <a:headEnd/>
            <a:tailEnd type="triangle" w="med" len="med"/>
          </a:ln>
          <a:effectLst/>
        </p:spPr>
        <p:txBody>
          <a:bodyPr/>
          <a:lstStyle/>
          <a:p>
            <a:endParaRPr lang="en-US"/>
          </a:p>
        </p:txBody>
      </p:sp>
      <p:sp>
        <p:nvSpPr>
          <p:cNvPr id="6" name="Oval 5"/>
          <p:cNvSpPr>
            <a:spLocks noChangeArrowheads="1"/>
          </p:cNvSpPr>
          <p:nvPr/>
        </p:nvSpPr>
        <p:spPr bwMode="auto">
          <a:xfrm>
            <a:off x="2743200" y="4343400"/>
            <a:ext cx="1600200" cy="457200"/>
          </a:xfrm>
          <a:prstGeom prst="ellipse">
            <a:avLst/>
          </a:prstGeom>
          <a:noFill/>
          <a:ln w="19050">
            <a:solidFill>
              <a:srgbClr val="FF0000"/>
            </a:solidFill>
            <a:round/>
            <a:headEnd/>
            <a:tailEnd/>
          </a:ln>
          <a:effectLst/>
        </p:spPr>
        <p:txBody>
          <a:bodyPr wrap="none" anchor="ctr"/>
          <a:lstStyle/>
          <a:p>
            <a:endParaRPr lang="en-US"/>
          </a:p>
        </p:txBody>
      </p:sp>
      <p:sp>
        <p:nvSpPr>
          <p:cNvPr id="9" name="Oval 8"/>
          <p:cNvSpPr>
            <a:spLocks noChangeArrowheads="1"/>
          </p:cNvSpPr>
          <p:nvPr/>
        </p:nvSpPr>
        <p:spPr bwMode="auto">
          <a:xfrm>
            <a:off x="2743200" y="5257800"/>
            <a:ext cx="1600200" cy="685800"/>
          </a:xfrm>
          <a:prstGeom prst="ellipse">
            <a:avLst/>
          </a:prstGeom>
          <a:noFill/>
          <a:ln w="19050">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5" name="Picture 3"/>
          <p:cNvPicPr>
            <a:picLocks noChangeAspect="1" noChangeArrowheads="1"/>
          </p:cNvPicPr>
          <p:nvPr/>
        </p:nvPicPr>
        <p:blipFill>
          <a:blip r:embed="rId2" cstate="print"/>
          <a:srcRect/>
          <a:stretch>
            <a:fillRect/>
          </a:stretch>
        </p:blipFill>
        <p:spPr bwMode="auto">
          <a:xfrm>
            <a:off x="0" y="0"/>
            <a:ext cx="9144000" cy="694372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6313010-5D50-42B5-9285-B7D2E513F52C}" type="slidenum">
              <a:rPr lang="en-US" smtClean="0"/>
              <a:pPr/>
              <a:t>26</a:t>
            </a:fld>
            <a:endParaRPr lang="en-US"/>
          </a:p>
        </p:txBody>
      </p:sp>
      <p:sp>
        <p:nvSpPr>
          <p:cNvPr id="5" name="Line 5"/>
          <p:cNvSpPr>
            <a:spLocks noChangeShapeType="1"/>
          </p:cNvSpPr>
          <p:nvPr/>
        </p:nvSpPr>
        <p:spPr bwMode="auto">
          <a:xfrm flipH="1">
            <a:off x="7620000" y="2895600"/>
            <a:ext cx="228600" cy="457200"/>
          </a:xfrm>
          <a:prstGeom prst="line">
            <a:avLst/>
          </a:prstGeom>
          <a:noFill/>
          <a:ln w="19050">
            <a:solidFill>
              <a:srgbClr val="FF0000"/>
            </a:solidFill>
            <a:round/>
            <a:headEnd/>
            <a:tailEnd type="triangle" w="med" len="med"/>
          </a:ln>
          <a:effectLst/>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2" cstate="print"/>
          <a:srcRect/>
          <a:stretch>
            <a:fillRect/>
          </a:stretch>
        </p:blipFill>
        <p:spPr bwMode="auto">
          <a:xfrm>
            <a:off x="0" y="0"/>
            <a:ext cx="9144000" cy="6943725"/>
          </a:xfrm>
          <a:prstGeom prst="rect">
            <a:avLst/>
          </a:prstGeom>
          <a:noFill/>
          <a:ln w="9525">
            <a:noFill/>
            <a:miter lim="800000"/>
            <a:headEnd/>
            <a:tailEnd/>
          </a:ln>
        </p:spPr>
      </p:pic>
      <p:sp>
        <p:nvSpPr>
          <p:cNvPr id="10" name="Slide Number Placeholder 5"/>
          <p:cNvSpPr>
            <a:spLocks noGrp="1"/>
          </p:cNvSpPr>
          <p:nvPr>
            <p:ph type="sldNum" sz="quarter" idx="12"/>
          </p:nvPr>
        </p:nvSpPr>
        <p:spPr/>
        <p:txBody>
          <a:bodyPr/>
          <a:lstStyle/>
          <a:p>
            <a:fld id="{71AF2252-8164-4E1D-AE18-6BAAE31C3179}" type="slidenum">
              <a:rPr lang="en-US"/>
              <a:pPr/>
              <a:t>27</a:t>
            </a:fld>
            <a:endParaRPr lang="en-US"/>
          </a:p>
        </p:txBody>
      </p:sp>
      <p:sp>
        <p:nvSpPr>
          <p:cNvPr id="99335" name="Line 7"/>
          <p:cNvSpPr>
            <a:spLocks noChangeShapeType="1"/>
          </p:cNvSpPr>
          <p:nvPr/>
        </p:nvSpPr>
        <p:spPr bwMode="auto">
          <a:xfrm flipV="1">
            <a:off x="6934200" y="1371600"/>
            <a:ext cx="457200" cy="381000"/>
          </a:xfrm>
          <a:prstGeom prst="line">
            <a:avLst/>
          </a:prstGeom>
          <a:noFill/>
          <a:ln w="19050">
            <a:solidFill>
              <a:srgbClr val="FF0000"/>
            </a:solidFill>
            <a:round/>
            <a:headEnd/>
            <a:tailEnd type="triangle" w="med" len="med"/>
          </a:ln>
          <a:effectLst/>
        </p:spPr>
        <p:txBody>
          <a:bodyPr/>
          <a:lstStyle/>
          <a:p>
            <a:endParaRPr lang="en-US"/>
          </a:p>
        </p:txBody>
      </p:sp>
      <p:sp>
        <p:nvSpPr>
          <p:cNvPr id="11" name="Oval 5"/>
          <p:cNvSpPr>
            <a:spLocks noChangeArrowheads="1"/>
          </p:cNvSpPr>
          <p:nvPr/>
        </p:nvSpPr>
        <p:spPr bwMode="auto">
          <a:xfrm>
            <a:off x="6858000" y="1066800"/>
            <a:ext cx="1295400" cy="381000"/>
          </a:xfrm>
          <a:prstGeom prst="ellipse">
            <a:avLst/>
          </a:prstGeom>
          <a:noFill/>
          <a:ln w="19050">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2" cstate="print"/>
          <a:srcRect/>
          <a:stretch>
            <a:fillRect/>
          </a:stretch>
        </p:blipFill>
        <p:spPr bwMode="auto">
          <a:xfrm>
            <a:off x="0" y="0"/>
            <a:ext cx="9144000" cy="6943725"/>
          </a:xfrm>
          <a:prstGeom prst="rect">
            <a:avLst/>
          </a:prstGeom>
          <a:noFill/>
          <a:ln w="9525">
            <a:noFill/>
            <a:miter lim="800000"/>
            <a:headEnd/>
            <a:tailEnd/>
          </a:ln>
        </p:spPr>
      </p:pic>
      <p:sp>
        <p:nvSpPr>
          <p:cNvPr id="8" name="Slide Number Placeholder 5"/>
          <p:cNvSpPr>
            <a:spLocks noGrp="1"/>
          </p:cNvSpPr>
          <p:nvPr>
            <p:ph type="sldNum" sz="quarter" idx="12"/>
          </p:nvPr>
        </p:nvSpPr>
        <p:spPr/>
        <p:txBody>
          <a:bodyPr/>
          <a:lstStyle/>
          <a:p>
            <a:fld id="{92F13EC0-A773-4187-8046-9511C5B5520F}" type="slidenum">
              <a:rPr lang="en-US"/>
              <a:pPr/>
              <a:t>28</a:t>
            </a:fld>
            <a:endParaRPr lang="en-US"/>
          </a:p>
        </p:txBody>
      </p:sp>
      <p:sp>
        <p:nvSpPr>
          <p:cNvPr id="100357" name="Line 5"/>
          <p:cNvSpPr>
            <a:spLocks noChangeShapeType="1"/>
          </p:cNvSpPr>
          <p:nvPr/>
        </p:nvSpPr>
        <p:spPr bwMode="auto">
          <a:xfrm flipH="1">
            <a:off x="1600200" y="2667000"/>
            <a:ext cx="914400" cy="457200"/>
          </a:xfrm>
          <a:prstGeom prst="line">
            <a:avLst/>
          </a:prstGeom>
          <a:noFill/>
          <a:ln w="1905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Slide Number Placeholder 5"/>
          <p:cNvSpPr>
            <a:spLocks noGrp="1"/>
          </p:cNvSpPr>
          <p:nvPr>
            <p:ph type="sldNum" sz="quarter" idx="12"/>
          </p:nvPr>
        </p:nvSpPr>
        <p:spPr/>
        <p:txBody>
          <a:bodyPr/>
          <a:lstStyle/>
          <a:p>
            <a:fld id="{E86EE29E-801E-47C8-ABC2-A78FC4F2DBCB}" type="slidenum">
              <a:rPr lang="en-US"/>
              <a:pPr/>
              <a:t>29</a:t>
            </a:fld>
            <a:endParaRPr lang="en-US"/>
          </a:p>
        </p:txBody>
      </p:sp>
      <p:cxnSp>
        <p:nvCxnSpPr>
          <p:cNvPr id="10" name="Straight Arrow Connector 9"/>
          <p:cNvCxnSpPr/>
          <p:nvPr/>
        </p:nvCxnSpPr>
        <p:spPr>
          <a:xfrm rot="5400000">
            <a:off x="5257800" y="1600200"/>
            <a:ext cx="762000" cy="457200"/>
          </a:xfrm>
          <a:prstGeom prst="straightConnector1">
            <a:avLst/>
          </a:prstGeom>
          <a:ln w="127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2"/>
          </p:nvPr>
        </p:nvSpPr>
        <p:spPr>
          <a:noFill/>
        </p:spPr>
        <p:txBody>
          <a:bodyPr/>
          <a:lstStyle/>
          <a:p>
            <a:fld id="{1BF73617-8CC2-4A54-A16F-0A0E33DD212E}" type="slidenum">
              <a:rPr lang="en-US" smtClean="0"/>
              <a:pPr/>
              <a:t>3</a:t>
            </a:fld>
            <a:endParaRPr lang="en-US" smtClean="0"/>
          </a:p>
        </p:txBody>
      </p:sp>
      <p:sp>
        <p:nvSpPr>
          <p:cNvPr id="9219" name="Title 2"/>
          <p:cNvSpPr>
            <a:spLocks noGrp="1"/>
          </p:cNvSpPr>
          <p:nvPr>
            <p:ph type="title"/>
          </p:nvPr>
        </p:nvSpPr>
        <p:spPr>
          <a:xfrm>
            <a:off x="152400" y="1524000"/>
            <a:ext cx="8763000" cy="457200"/>
          </a:xfrm>
        </p:spPr>
        <p:txBody>
          <a:bodyPr/>
          <a:lstStyle/>
          <a:p>
            <a:r>
              <a:rPr lang="en-US" sz="2400" b="1" dirty="0" smtClean="0">
                <a:solidFill>
                  <a:schemeClr val="accent2">
                    <a:lumMod val="75000"/>
                  </a:schemeClr>
                </a:solidFill>
              </a:rPr>
              <a:t>Authorized Medical / Dental Allowance List (AMAL/ADAL)</a:t>
            </a:r>
          </a:p>
        </p:txBody>
      </p:sp>
      <p:sp>
        <p:nvSpPr>
          <p:cNvPr id="9220" name="TextBox 3"/>
          <p:cNvSpPr txBox="1">
            <a:spLocks noChangeArrowheads="1"/>
          </p:cNvSpPr>
          <p:nvPr/>
        </p:nvSpPr>
        <p:spPr bwMode="auto">
          <a:xfrm>
            <a:off x="457200" y="1981200"/>
            <a:ext cx="8229600" cy="400050"/>
          </a:xfrm>
          <a:prstGeom prst="rect">
            <a:avLst/>
          </a:prstGeom>
          <a:noFill/>
          <a:ln w="9525">
            <a:noFill/>
            <a:miter lim="800000"/>
            <a:headEnd/>
            <a:tailEnd/>
          </a:ln>
        </p:spPr>
        <p:txBody>
          <a:bodyPr>
            <a:spAutoFit/>
          </a:bodyPr>
          <a:lstStyle/>
          <a:p>
            <a:r>
              <a:rPr lang="en-US"/>
              <a:t> </a:t>
            </a:r>
            <a:endParaRPr lang="en-US" sz="2000"/>
          </a:p>
        </p:txBody>
      </p:sp>
      <p:sp>
        <p:nvSpPr>
          <p:cNvPr id="9221" name="TextBox 4"/>
          <p:cNvSpPr txBox="1">
            <a:spLocks noChangeArrowheads="1"/>
          </p:cNvSpPr>
          <p:nvPr/>
        </p:nvSpPr>
        <p:spPr bwMode="auto">
          <a:xfrm>
            <a:off x="228600" y="2209800"/>
            <a:ext cx="8686800" cy="4555093"/>
          </a:xfrm>
          <a:prstGeom prst="rect">
            <a:avLst/>
          </a:prstGeom>
          <a:noFill/>
          <a:ln w="9525">
            <a:noFill/>
            <a:miter lim="800000"/>
            <a:headEnd/>
            <a:tailEnd/>
          </a:ln>
        </p:spPr>
        <p:txBody>
          <a:bodyPr>
            <a:spAutoFit/>
          </a:bodyPr>
          <a:lstStyle/>
          <a:p>
            <a:pPr>
              <a:buFont typeface="Wingdings" pitchFamily="2" charset="2"/>
              <a:buChar char="Ø"/>
            </a:pPr>
            <a:r>
              <a:rPr lang="en-US" dirty="0"/>
              <a:t> </a:t>
            </a:r>
            <a:r>
              <a:rPr lang="en-US" sz="1600" dirty="0"/>
              <a:t>The “hub” of the medical materiel logistics wheel</a:t>
            </a:r>
          </a:p>
          <a:p>
            <a:pPr lvl="1">
              <a:buFont typeface="Wingdings" pitchFamily="2" charset="2"/>
              <a:buChar char="Ø"/>
            </a:pPr>
            <a:r>
              <a:rPr lang="en-US" sz="1600" dirty="0"/>
              <a:t>  Provides for </a:t>
            </a:r>
            <a:r>
              <a:rPr lang="en-US" sz="1600" u="sng" dirty="0"/>
              <a:t>minimum</a:t>
            </a:r>
            <a:r>
              <a:rPr lang="en-US" sz="1600" dirty="0"/>
              <a:t> range and depth to </a:t>
            </a:r>
          </a:p>
          <a:p>
            <a:pPr lvl="1"/>
            <a:r>
              <a:rPr lang="en-US" sz="1600" dirty="0"/>
              <a:t>support 60 days sustainment and contingency </a:t>
            </a:r>
          </a:p>
          <a:p>
            <a:pPr lvl="1"/>
            <a:r>
              <a:rPr lang="en-US" sz="1600" dirty="0"/>
              <a:t>materiel requirements</a:t>
            </a:r>
          </a:p>
          <a:p>
            <a:pPr>
              <a:buFont typeface="Wingdings" pitchFamily="2" charset="2"/>
              <a:buChar char="Ø"/>
            </a:pPr>
            <a:r>
              <a:rPr lang="en-US" sz="1600" dirty="0"/>
              <a:t>  Content Management</a:t>
            </a:r>
          </a:p>
          <a:p>
            <a:pPr lvl="1">
              <a:buFont typeface="Wingdings" pitchFamily="2" charset="2"/>
              <a:buChar char="Ø"/>
            </a:pPr>
            <a:r>
              <a:rPr lang="en-US" sz="1600" dirty="0"/>
              <a:t> Owned by Commander, Fleet Forces Command Surgeon</a:t>
            </a:r>
          </a:p>
          <a:p>
            <a:pPr lvl="1">
              <a:buFont typeface="Wingdings" pitchFamily="2" charset="2"/>
              <a:buChar char="Ø"/>
            </a:pPr>
            <a:r>
              <a:rPr lang="en-US" sz="1600" dirty="0"/>
              <a:t> Managed by Type Commander Surgeons </a:t>
            </a:r>
          </a:p>
          <a:p>
            <a:pPr>
              <a:buFont typeface="Wingdings" pitchFamily="2" charset="2"/>
              <a:buChar char="Ø"/>
            </a:pPr>
            <a:r>
              <a:rPr lang="en-US" sz="1600" dirty="0"/>
              <a:t>  </a:t>
            </a:r>
            <a:r>
              <a:rPr lang="en-US" sz="1600" dirty="0" smtClean="0"/>
              <a:t>AMAL and ADAL Technical </a:t>
            </a:r>
            <a:r>
              <a:rPr lang="en-US" sz="1600" dirty="0"/>
              <a:t>Data Management</a:t>
            </a:r>
          </a:p>
          <a:p>
            <a:pPr lvl="1">
              <a:buFont typeface="Wingdings" pitchFamily="2" charset="2"/>
              <a:buChar char="Ø"/>
            </a:pPr>
            <a:r>
              <a:rPr lang="en-US" sz="1600" dirty="0"/>
              <a:t> Naval Medical Logistics Command Operational Forces Support Directorate (NMLC-04)</a:t>
            </a:r>
          </a:p>
          <a:p>
            <a:pPr lvl="1">
              <a:buFont typeface="Wingdings" pitchFamily="2" charset="2"/>
              <a:buChar char="Ø"/>
            </a:pPr>
            <a:r>
              <a:rPr lang="en-US" sz="1600" dirty="0"/>
              <a:t> Issued monthly via SPAWAR via Navy Medicine </a:t>
            </a:r>
            <a:r>
              <a:rPr lang="en-US" sz="1600" dirty="0" smtClean="0"/>
              <a:t>ONLINE</a:t>
            </a:r>
          </a:p>
          <a:p>
            <a:pPr lvl="1">
              <a:buFont typeface="Wingdings" pitchFamily="2" charset="2"/>
              <a:buChar char="Ø"/>
            </a:pPr>
            <a:r>
              <a:rPr lang="en-US" sz="1600" dirty="0" smtClean="0"/>
              <a:t> Available at </a:t>
            </a:r>
            <a:r>
              <a:rPr lang="en-US" sz="1600" dirty="0" smtClean="0">
                <a:solidFill>
                  <a:srgbClr val="0070C0"/>
                </a:solidFill>
                <a:hlinkClick r:id="rId2"/>
              </a:rPr>
              <a:t>www.nmlc.med.navy.mil</a:t>
            </a:r>
            <a:r>
              <a:rPr lang="en-US" sz="1600" dirty="0" smtClean="0">
                <a:solidFill>
                  <a:srgbClr val="0070C0"/>
                </a:solidFill>
              </a:rPr>
              <a:t> </a:t>
            </a:r>
            <a:r>
              <a:rPr lang="en-US" sz="1600" dirty="0" smtClean="0"/>
              <a:t>in an excel document format</a:t>
            </a:r>
            <a:endParaRPr lang="en-US" sz="1600" dirty="0"/>
          </a:p>
          <a:p>
            <a:pPr>
              <a:buFont typeface="Wingdings" pitchFamily="2" charset="2"/>
              <a:buChar char="Ø"/>
            </a:pPr>
            <a:r>
              <a:rPr lang="en-US" sz="1600" dirty="0"/>
              <a:t> Changes to Lists</a:t>
            </a:r>
          </a:p>
          <a:p>
            <a:pPr lvl="1">
              <a:buFont typeface="Wingdings" pitchFamily="2" charset="2"/>
              <a:buChar char="Ø"/>
            </a:pPr>
            <a:r>
              <a:rPr lang="en-US" sz="1600" dirty="0"/>
              <a:t> AMAL or ADAL Review Chaired by TYCOM Surgeon</a:t>
            </a:r>
          </a:p>
          <a:p>
            <a:pPr lvl="1">
              <a:buFont typeface="Wingdings" pitchFamily="2" charset="2"/>
              <a:buChar char="Ø"/>
            </a:pPr>
            <a:r>
              <a:rPr lang="en-US" sz="1600" dirty="0"/>
              <a:t> Individual Allowance Change Request (ACR) submitted through NMLC web and approved through fleet chain of command</a:t>
            </a:r>
          </a:p>
          <a:p>
            <a:pPr lvl="1">
              <a:buFont typeface="Wingdings" pitchFamily="2" charset="2"/>
              <a:buChar char="Ø"/>
            </a:pPr>
            <a:r>
              <a:rPr lang="en-US" sz="1600" dirty="0"/>
              <a:t> NMLC initiated administrative change based on Class VIII commodity management efforts</a:t>
            </a:r>
          </a:p>
          <a:p>
            <a:pPr lvl="2">
              <a:buFont typeface="Wingdings" pitchFamily="2" charset="2"/>
              <a:buChar char="Ø"/>
            </a:pPr>
            <a:r>
              <a:rPr lang="en-US" sz="1600" dirty="0"/>
              <a:t> Defense Medical Logistics Item Identification System (DMLIIS)</a:t>
            </a:r>
          </a:p>
        </p:txBody>
      </p:sp>
      <p:pic>
        <p:nvPicPr>
          <p:cNvPr id="9222" name="Picture 6"/>
          <p:cNvPicPr>
            <a:picLocks noChangeAspect="1" noChangeArrowheads="1"/>
          </p:cNvPicPr>
          <p:nvPr/>
        </p:nvPicPr>
        <p:blipFill>
          <a:blip r:embed="rId3" cstate="print"/>
          <a:srcRect/>
          <a:stretch>
            <a:fillRect/>
          </a:stretch>
        </p:blipFill>
        <p:spPr bwMode="auto">
          <a:xfrm>
            <a:off x="6248400" y="2133600"/>
            <a:ext cx="2590800"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B3DA3E74-5B9A-4750-AB58-A7984EA00476}" type="slidenum">
              <a:rPr lang="en-US"/>
              <a:pPr/>
              <a:t>30</a:t>
            </a:fld>
            <a:endParaRPr lang="en-US"/>
          </a:p>
        </p:txBody>
      </p:sp>
      <p:sp>
        <p:nvSpPr>
          <p:cNvPr id="102405" name="Oval 5"/>
          <p:cNvSpPr>
            <a:spLocks noChangeArrowheads="1"/>
          </p:cNvSpPr>
          <p:nvPr/>
        </p:nvSpPr>
        <p:spPr bwMode="auto">
          <a:xfrm>
            <a:off x="3886200" y="5486400"/>
            <a:ext cx="1066800" cy="457200"/>
          </a:xfrm>
          <a:prstGeom prst="ellipse">
            <a:avLst/>
          </a:prstGeom>
          <a:noFill/>
          <a:ln w="19050">
            <a:solidFill>
              <a:srgbClr val="FF0000"/>
            </a:solidFill>
            <a:round/>
            <a:headEnd/>
            <a:tailEnd/>
          </a:ln>
          <a:effectLst/>
        </p:spPr>
        <p:txBody>
          <a:bodyPr wrap="none" anchor="ctr"/>
          <a:lstStyle/>
          <a:p>
            <a:endParaRPr lang="en-US"/>
          </a:p>
        </p:txBody>
      </p:sp>
      <p:pic>
        <p:nvPicPr>
          <p:cNvPr id="9" name="Picture 8"/>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3D610C6D-612C-4117-AE60-200144502538}" type="slidenum">
              <a:rPr lang="en-US"/>
              <a:pPr/>
              <a:t>31</a:t>
            </a:fld>
            <a:endParaRPr lang="en-US"/>
          </a:p>
        </p:txBody>
      </p:sp>
      <p:sp>
        <p:nvSpPr>
          <p:cNvPr id="103429" name="Oval 5"/>
          <p:cNvSpPr>
            <a:spLocks noChangeArrowheads="1"/>
          </p:cNvSpPr>
          <p:nvPr/>
        </p:nvSpPr>
        <p:spPr bwMode="auto">
          <a:xfrm>
            <a:off x="1295400" y="2438400"/>
            <a:ext cx="1524000" cy="533400"/>
          </a:xfrm>
          <a:prstGeom prst="ellipse">
            <a:avLst/>
          </a:prstGeom>
          <a:noFill/>
          <a:ln w="19050">
            <a:solidFill>
              <a:srgbClr val="FF0000"/>
            </a:solidFill>
            <a:round/>
            <a:headEnd/>
            <a:tailEnd/>
          </a:ln>
          <a:effectLst/>
        </p:spPr>
        <p:txBody>
          <a:bodyPr wrap="none" anchor="ctr"/>
          <a:lstStyle/>
          <a:p>
            <a:endParaRPr lang="en-US"/>
          </a:p>
        </p:txBody>
      </p:sp>
      <p:pic>
        <p:nvPicPr>
          <p:cNvPr id="7" name="Picture 6"/>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EBF60E7-D850-4056-BD58-A301A6B1EFC7}" type="slidenum">
              <a:rPr lang="en-US"/>
              <a:pPr/>
              <a:t>32</a:t>
            </a:fld>
            <a:endParaRPr lang="en-US"/>
          </a:p>
        </p:txBody>
      </p:sp>
      <p:pic>
        <p:nvPicPr>
          <p:cNvPr id="6" name="Picture 5"/>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cxnSp>
        <p:nvCxnSpPr>
          <p:cNvPr id="8" name="Straight Arrow Connector 7"/>
          <p:cNvCxnSpPr/>
          <p:nvPr/>
        </p:nvCxnSpPr>
        <p:spPr>
          <a:xfrm>
            <a:off x="6477000" y="3810000"/>
            <a:ext cx="685800" cy="228600"/>
          </a:xfrm>
          <a:prstGeom prst="straightConnector1">
            <a:avLst/>
          </a:prstGeom>
          <a:ln w="127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608806" y="3352800"/>
            <a:ext cx="1372394" cy="794"/>
          </a:xfrm>
          <a:prstGeom prst="straightConnector1">
            <a:avLst/>
          </a:prstGeom>
          <a:ln w="127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1257300" y="2781300"/>
            <a:ext cx="609600" cy="533400"/>
          </a:xfrm>
          <a:prstGeom prst="straightConnector1">
            <a:avLst/>
          </a:prstGeom>
          <a:ln w="127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V="1">
            <a:off x="762000" y="2819400"/>
            <a:ext cx="609600" cy="457200"/>
          </a:xfrm>
          <a:prstGeom prst="straightConnector1">
            <a:avLst/>
          </a:prstGeom>
          <a:ln w="127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7FD2300-D9B3-4F43-BCE3-6BED566F2615}" type="slidenum">
              <a:rPr lang="en-US"/>
              <a:pPr/>
              <a:t>33</a:t>
            </a:fld>
            <a:endParaRPr lang="en-US"/>
          </a:p>
        </p:txBody>
      </p:sp>
      <p:pic>
        <p:nvPicPr>
          <p:cNvPr id="6" name="Picture 5"/>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cxnSp>
        <p:nvCxnSpPr>
          <p:cNvPr id="8" name="Straight Arrow Connector 7"/>
          <p:cNvCxnSpPr/>
          <p:nvPr/>
        </p:nvCxnSpPr>
        <p:spPr>
          <a:xfrm>
            <a:off x="6477000" y="4876800"/>
            <a:ext cx="685800" cy="304800"/>
          </a:xfrm>
          <a:prstGeom prst="straightConnector1">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7A5140A-498A-416A-9E2E-E2FB3419D736}" type="slidenum">
              <a:rPr lang="en-US"/>
              <a:pPr/>
              <a:t>34</a:t>
            </a:fld>
            <a:endParaRPr lang="en-US"/>
          </a:p>
        </p:txBody>
      </p:sp>
      <p:sp>
        <p:nvSpPr>
          <p:cNvPr id="43012" name="Text Box 4"/>
          <p:cNvSpPr txBox="1">
            <a:spLocks noChangeArrowheads="1"/>
          </p:cNvSpPr>
          <p:nvPr/>
        </p:nvSpPr>
        <p:spPr bwMode="auto">
          <a:xfrm>
            <a:off x="2133600" y="3124200"/>
            <a:ext cx="5105400" cy="641350"/>
          </a:xfrm>
          <a:prstGeom prst="rect">
            <a:avLst/>
          </a:prstGeom>
          <a:noFill/>
          <a:ln w="9525">
            <a:noFill/>
            <a:miter lim="800000"/>
            <a:headEnd/>
            <a:tailEnd/>
          </a:ln>
          <a:effectLst/>
        </p:spPr>
        <p:txBody>
          <a:bodyPr>
            <a:spAutoFit/>
          </a:bodyPr>
          <a:lstStyle/>
          <a:p>
            <a:pPr>
              <a:spcBef>
                <a:spcPct val="50000"/>
              </a:spcBef>
            </a:pPr>
            <a:r>
              <a:rPr lang="en-US" sz="3600">
                <a:solidFill>
                  <a:schemeClr val="accent2"/>
                </a:solidFill>
              </a:rPr>
              <a:t>Additional 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p:spPr>
        <p:txBody>
          <a:bodyPr/>
          <a:lstStyle/>
          <a:p>
            <a:fld id="{989F9B81-14D4-431F-9635-0282428F7496}" type="slidenum">
              <a:rPr lang="en-US" smtClean="0"/>
              <a:pPr/>
              <a:t>4</a:t>
            </a:fld>
            <a:endParaRPr lang="en-US" smtClean="0"/>
          </a:p>
        </p:txBody>
      </p:sp>
      <p:sp>
        <p:nvSpPr>
          <p:cNvPr id="11267" name="Rectangle 3"/>
          <p:cNvSpPr>
            <a:spLocks noGrp="1" noChangeArrowheads="1"/>
          </p:cNvSpPr>
          <p:nvPr>
            <p:ph type="body" idx="4294967295"/>
          </p:nvPr>
        </p:nvSpPr>
        <p:spPr>
          <a:xfrm>
            <a:off x="381000" y="1524000"/>
            <a:ext cx="8229600" cy="4525963"/>
          </a:xfrm>
        </p:spPr>
        <p:txBody>
          <a:bodyPr/>
          <a:lstStyle/>
          <a:p>
            <a:pPr eaLnBrk="1" hangingPunct="1">
              <a:lnSpc>
                <a:spcPct val="90000"/>
              </a:lnSpc>
              <a:buFontTx/>
              <a:buNone/>
            </a:pPr>
            <a:r>
              <a:rPr lang="en-US" sz="1800" dirty="0" smtClean="0"/>
              <a:t>COMUSFLTFORCOM/COMPACFLT INSTRUCTION 6700.13 (DRAFT) - </a:t>
            </a:r>
            <a:r>
              <a:rPr lang="en-US" sz="1800" b="1" dirty="0" smtClean="0"/>
              <a:t>MANAGEMENT AND PROCUREMENT OF AUTHORIZED MEDICAL AND DENTAL ALLOWANCE LISTS</a:t>
            </a:r>
          </a:p>
          <a:p>
            <a:pPr eaLnBrk="1" hangingPunct="1">
              <a:lnSpc>
                <a:spcPct val="90000"/>
              </a:lnSpc>
              <a:buFontTx/>
              <a:buNone/>
            </a:pPr>
            <a:endParaRPr lang="en-US" sz="1800" b="1" dirty="0" smtClean="0"/>
          </a:p>
          <a:p>
            <a:pPr lvl="1" eaLnBrk="1" hangingPunct="1">
              <a:lnSpc>
                <a:spcPct val="90000"/>
              </a:lnSpc>
              <a:buFont typeface="Wingdings" pitchFamily="2" charset="2"/>
              <a:buChar char="Ø"/>
            </a:pPr>
            <a:r>
              <a:rPr lang="en-US" sz="1600" dirty="0" smtClean="0"/>
              <a:t>Establishes responsibilities for development, maintenance, and review of AMALs and ADALs, based on the unit’s required operational capabilities and the projected operational environment (ROC/POE).</a:t>
            </a:r>
          </a:p>
          <a:p>
            <a:pPr lvl="1" eaLnBrk="1" hangingPunct="1">
              <a:lnSpc>
                <a:spcPct val="90000"/>
              </a:lnSpc>
              <a:buFont typeface="Wingdings" pitchFamily="2" charset="2"/>
              <a:buChar char="Ø"/>
            </a:pPr>
            <a:r>
              <a:rPr lang="en-US" sz="1600" dirty="0" smtClean="0"/>
              <a:t>Applies to Naval Medical Logistics Command (NMLC), Fleet Type Commanders (TYCOMs) and subordinate commands with medical departments under the administrative control of Commander, United States Fleet Forces Command (CUSFFC) or Commander, U.S. Pacific Fleet (CPF). </a:t>
            </a:r>
          </a:p>
        </p:txBody>
      </p:sp>
      <p:pic>
        <p:nvPicPr>
          <p:cNvPr id="11268" name="Picture 5"/>
          <p:cNvPicPr>
            <a:picLocks noChangeAspect="1" noChangeArrowheads="1"/>
          </p:cNvPicPr>
          <p:nvPr/>
        </p:nvPicPr>
        <p:blipFill>
          <a:blip r:embed="rId3" cstate="print"/>
          <a:srcRect/>
          <a:stretch>
            <a:fillRect/>
          </a:stretch>
        </p:blipFill>
        <p:spPr bwMode="auto">
          <a:xfrm>
            <a:off x="3048000" y="4419600"/>
            <a:ext cx="3429000" cy="227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p:spPr>
        <p:txBody>
          <a:bodyPr/>
          <a:lstStyle/>
          <a:p>
            <a:fld id="{B8A9F2A1-F27A-43D6-A847-FC2ED334654C}" type="slidenum">
              <a:rPr lang="en-US" smtClean="0"/>
              <a:pPr/>
              <a:t>5</a:t>
            </a:fld>
            <a:endParaRPr lang="en-US" smtClean="0"/>
          </a:p>
        </p:txBody>
      </p:sp>
      <p:sp>
        <p:nvSpPr>
          <p:cNvPr id="10244" name="Rectangle 11"/>
          <p:cNvSpPr>
            <a:spLocks noChangeArrowheads="1"/>
          </p:cNvSpPr>
          <p:nvPr/>
        </p:nvSpPr>
        <p:spPr bwMode="auto">
          <a:xfrm>
            <a:off x="914400" y="2362200"/>
            <a:ext cx="7315200" cy="15240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245" name="Rectangle 2"/>
          <p:cNvSpPr>
            <a:spLocks noGrp="1" noChangeArrowheads="1"/>
          </p:cNvSpPr>
          <p:nvPr>
            <p:ph type="title"/>
          </p:nvPr>
        </p:nvSpPr>
        <p:spPr>
          <a:xfrm>
            <a:off x="304800" y="1524000"/>
            <a:ext cx="8229600" cy="685800"/>
          </a:xfrm>
        </p:spPr>
        <p:txBody>
          <a:bodyPr/>
          <a:lstStyle/>
          <a:p>
            <a:r>
              <a:rPr lang="en-US" sz="2800" b="1" dirty="0" smtClean="0"/>
              <a:t>AMAL and ADAL  Numbering</a:t>
            </a:r>
            <a:br>
              <a:rPr lang="en-US" sz="2800" b="1" dirty="0" smtClean="0"/>
            </a:br>
            <a:endParaRPr lang="en-US" sz="2400" b="1" dirty="0" smtClean="0"/>
          </a:p>
        </p:txBody>
      </p:sp>
      <p:sp>
        <p:nvSpPr>
          <p:cNvPr id="10246" name="Rectangle 3"/>
          <p:cNvSpPr>
            <a:spLocks noGrp="1" noChangeArrowheads="1"/>
          </p:cNvSpPr>
          <p:nvPr>
            <p:ph type="body" idx="1"/>
          </p:nvPr>
        </p:nvSpPr>
        <p:spPr>
          <a:xfrm>
            <a:off x="457200" y="2438400"/>
            <a:ext cx="8229600" cy="3687763"/>
          </a:xfrm>
        </p:spPr>
        <p:txBody>
          <a:bodyPr/>
          <a:lstStyle/>
          <a:p>
            <a:pPr algn="ctr">
              <a:buFontTx/>
              <a:buNone/>
            </a:pPr>
            <a:r>
              <a:rPr lang="en-US" sz="2400" dirty="0" smtClean="0"/>
              <a:t>SHIP CLASS CODE + DESCRIPTION CODE</a:t>
            </a:r>
          </a:p>
        </p:txBody>
      </p:sp>
      <p:sp>
        <p:nvSpPr>
          <p:cNvPr id="10247" name="Text Box 4"/>
          <p:cNvSpPr txBox="1">
            <a:spLocks noChangeArrowheads="1"/>
          </p:cNvSpPr>
          <p:nvPr/>
        </p:nvSpPr>
        <p:spPr bwMode="auto">
          <a:xfrm>
            <a:off x="2743200" y="3429000"/>
            <a:ext cx="3505200" cy="457200"/>
          </a:xfrm>
          <a:prstGeom prst="rect">
            <a:avLst/>
          </a:prstGeom>
          <a:noFill/>
          <a:ln w="9525">
            <a:noFill/>
            <a:miter lim="800000"/>
            <a:headEnd/>
            <a:tailEnd/>
          </a:ln>
        </p:spPr>
        <p:txBody>
          <a:bodyPr>
            <a:spAutoFit/>
          </a:bodyPr>
          <a:lstStyle/>
          <a:p>
            <a:pPr>
              <a:spcBef>
                <a:spcPct val="50000"/>
              </a:spcBef>
            </a:pPr>
            <a:r>
              <a:rPr lang="en-US" sz="2400" dirty="0"/>
              <a:t>AMAL or ADAL Number</a:t>
            </a:r>
          </a:p>
        </p:txBody>
      </p:sp>
      <p:sp>
        <p:nvSpPr>
          <p:cNvPr id="10248" name="Line 5"/>
          <p:cNvSpPr>
            <a:spLocks noChangeShapeType="1"/>
          </p:cNvSpPr>
          <p:nvPr/>
        </p:nvSpPr>
        <p:spPr bwMode="auto">
          <a:xfrm>
            <a:off x="2819400" y="3048000"/>
            <a:ext cx="1143000" cy="381000"/>
          </a:xfrm>
          <a:prstGeom prst="line">
            <a:avLst/>
          </a:prstGeom>
          <a:noFill/>
          <a:ln w="38100">
            <a:solidFill>
              <a:schemeClr val="tx1"/>
            </a:solidFill>
            <a:round/>
            <a:headEnd/>
            <a:tailEnd type="triangle" w="med" len="med"/>
          </a:ln>
        </p:spPr>
        <p:txBody>
          <a:bodyPr/>
          <a:lstStyle/>
          <a:p>
            <a:endParaRPr lang="en-US"/>
          </a:p>
        </p:txBody>
      </p:sp>
      <p:sp>
        <p:nvSpPr>
          <p:cNvPr id="10249" name="Line 6"/>
          <p:cNvSpPr>
            <a:spLocks noChangeShapeType="1"/>
          </p:cNvSpPr>
          <p:nvPr/>
        </p:nvSpPr>
        <p:spPr bwMode="auto">
          <a:xfrm flipH="1">
            <a:off x="4648200" y="2895600"/>
            <a:ext cx="914400" cy="533400"/>
          </a:xfrm>
          <a:prstGeom prst="line">
            <a:avLst/>
          </a:prstGeom>
          <a:noFill/>
          <a:ln w="38100">
            <a:solidFill>
              <a:schemeClr val="tx1"/>
            </a:solidFill>
            <a:round/>
            <a:headEnd/>
            <a:tailEnd type="triangle" w="med" len="med"/>
          </a:ln>
        </p:spPr>
        <p:txBody>
          <a:bodyPr/>
          <a:lstStyle/>
          <a:p>
            <a:endParaRPr lang="en-US"/>
          </a:p>
        </p:txBody>
      </p:sp>
      <p:pic>
        <p:nvPicPr>
          <p:cNvPr id="15" name="Picture 22"/>
          <p:cNvPicPr>
            <a:picLocks noChangeAspect="1" noChangeArrowheads="1"/>
          </p:cNvPicPr>
          <p:nvPr/>
        </p:nvPicPr>
        <p:blipFill>
          <a:blip r:embed="rId2" cstate="print"/>
          <a:srcRect/>
          <a:stretch>
            <a:fillRect/>
          </a:stretch>
        </p:blipFill>
        <p:spPr bwMode="auto">
          <a:xfrm>
            <a:off x="304800" y="4267200"/>
            <a:ext cx="2895600" cy="1565275"/>
          </a:xfrm>
          <a:prstGeom prst="rect">
            <a:avLst/>
          </a:prstGeom>
          <a:noFill/>
        </p:spPr>
      </p:pic>
      <p:sp>
        <p:nvSpPr>
          <p:cNvPr id="16" name="Text Box 23"/>
          <p:cNvSpPr txBox="1">
            <a:spLocks noChangeArrowheads="1"/>
          </p:cNvSpPr>
          <p:nvPr/>
        </p:nvSpPr>
        <p:spPr bwMode="auto">
          <a:xfrm>
            <a:off x="1219200" y="5562600"/>
            <a:ext cx="457200" cy="366713"/>
          </a:xfrm>
          <a:prstGeom prst="rect">
            <a:avLst/>
          </a:prstGeom>
          <a:noFill/>
          <a:ln w="9525">
            <a:noFill/>
            <a:miter lim="800000"/>
            <a:headEnd/>
            <a:tailEnd/>
          </a:ln>
          <a:effectLst/>
        </p:spPr>
        <p:txBody>
          <a:bodyPr wrap="square">
            <a:spAutoFit/>
          </a:bodyPr>
          <a:lstStyle/>
          <a:p>
            <a:pPr>
              <a:spcBef>
                <a:spcPct val="50000"/>
              </a:spcBef>
            </a:pPr>
            <a:r>
              <a:rPr lang="en-US" dirty="0"/>
              <a:t>30</a:t>
            </a:r>
          </a:p>
        </p:txBody>
      </p:sp>
      <p:pic>
        <p:nvPicPr>
          <p:cNvPr id="17" name="Picture 10" descr="lab"/>
          <p:cNvPicPr>
            <a:picLocks noChangeAspect="1" noChangeArrowheads="1"/>
          </p:cNvPicPr>
          <p:nvPr/>
        </p:nvPicPr>
        <p:blipFill>
          <a:blip r:embed="rId3" cstate="print"/>
          <a:srcRect/>
          <a:stretch>
            <a:fillRect/>
          </a:stretch>
        </p:blipFill>
        <p:spPr bwMode="auto">
          <a:xfrm>
            <a:off x="3505200" y="4800600"/>
            <a:ext cx="533400" cy="533400"/>
          </a:xfrm>
          <a:prstGeom prst="rect">
            <a:avLst/>
          </a:prstGeom>
          <a:noFill/>
        </p:spPr>
      </p:pic>
      <p:pic>
        <p:nvPicPr>
          <p:cNvPr id="18" name="Picture 11" descr="Rx_symbol"/>
          <p:cNvPicPr>
            <a:picLocks noChangeAspect="1" noChangeArrowheads="1"/>
          </p:cNvPicPr>
          <p:nvPr/>
        </p:nvPicPr>
        <p:blipFill>
          <a:blip r:embed="rId4" cstate="print"/>
          <a:srcRect/>
          <a:stretch>
            <a:fillRect/>
          </a:stretch>
        </p:blipFill>
        <p:spPr bwMode="auto">
          <a:xfrm>
            <a:off x="3505200" y="5638800"/>
            <a:ext cx="529981" cy="533400"/>
          </a:xfrm>
          <a:prstGeom prst="rect">
            <a:avLst/>
          </a:prstGeom>
          <a:noFill/>
        </p:spPr>
      </p:pic>
      <p:pic>
        <p:nvPicPr>
          <p:cNvPr id="19" name="Picture 12" descr="xray"/>
          <p:cNvPicPr>
            <a:picLocks noChangeAspect="1" noChangeArrowheads="1"/>
          </p:cNvPicPr>
          <p:nvPr/>
        </p:nvPicPr>
        <p:blipFill>
          <a:blip r:embed="rId5" cstate="print"/>
          <a:srcRect/>
          <a:stretch>
            <a:fillRect/>
          </a:stretch>
        </p:blipFill>
        <p:spPr bwMode="auto">
          <a:xfrm>
            <a:off x="3505200" y="4038600"/>
            <a:ext cx="533400" cy="533400"/>
          </a:xfrm>
          <a:prstGeom prst="rect">
            <a:avLst/>
          </a:prstGeom>
          <a:noFill/>
        </p:spPr>
      </p:pic>
      <p:sp>
        <p:nvSpPr>
          <p:cNvPr id="20" name="Text Box 13"/>
          <p:cNvSpPr txBox="1">
            <a:spLocks noChangeArrowheads="1"/>
          </p:cNvSpPr>
          <p:nvPr/>
        </p:nvSpPr>
        <p:spPr bwMode="auto">
          <a:xfrm>
            <a:off x="4267200" y="4876800"/>
            <a:ext cx="685800" cy="369332"/>
          </a:xfrm>
          <a:prstGeom prst="rect">
            <a:avLst/>
          </a:prstGeom>
          <a:noFill/>
          <a:ln w="9525">
            <a:noFill/>
            <a:miter lim="800000"/>
            <a:headEnd/>
            <a:tailEnd/>
          </a:ln>
          <a:effectLst/>
        </p:spPr>
        <p:txBody>
          <a:bodyPr wrap="square">
            <a:spAutoFit/>
          </a:bodyPr>
          <a:lstStyle/>
          <a:p>
            <a:pPr>
              <a:spcBef>
                <a:spcPct val="50000"/>
              </a:spcBef>
            </a:pPr>
            <a:r>
              <a:rPr lang="en-US" dirty="0"/>
              <a:t>32</a:t>
            </a:r>
          </a:p>
        </p:txBody>
      </p:sp>
      <p:sp>
        <p:nvSpPr>
          <p:cNvPr id="21" name="Text Box 14"/>
          <p:cNvSpPr txBox="1">
            <a:spLocks noChangeArrowheads="1"/>
          </p:cNvSpPr>
          <p:nvPr/>
        </p:nvSpPr>
        <p:spPr bwMode="auto">
          <a:xfrm>
            <a:off x="4267200" y="5715000"/>
            <a:ext cx="685801" cy="369332"/>
          </a:xfrm>
          <a:prstGeom prst="rect">
            <a:avLst/>
          </a:prstGeom>
          <a:noFill/>
          <a:ln w="9525">
            <a:noFill/>
            <a:miter lim="800000"/>
            <a:headEnd/>
            <a:tailEnd/>
          </a:ln>
          <a:effectLst/>
        </p:spPr>
        <p:txBody>
          <a:bodyPr wrap="square">
            <a:spAutoFit/>
          </a:bodyPr>
          <a:lstStyle/>
          <a:p>
            <a:pPr>
              <a:spcBef>
                <a:spcPct val="50000"/>
              </a:spcBef>
            </a:pPr>
            <a:r>
              <a:rPr lang="en-US" dirty="0"/>
              <a:t>34</a:t>
            </a:r>
          </a:p>
        </p:txBody>
      </p:sp>
      <p:sp>
        <p:nvSpPr>
          <p:cNvPr id="22" name="Text Box 15"/>
          <p:cNvSpPr txBox="1">
            <a:spLocks noChangeArrowheads="1"/>
          </p:cNvSpPr>
          <p:nvPr/>
        </p:nvSpPr>
        <p:spPr bwMode="auto">
          <a:xfrm>
            <a:off x="4191000" y="4114800"/>
            <a:ext cx="609600" cy="369332"/>
          </a:xfrm>
          <a:prstGeom prst="rect">
            <a:avLst/>
          </a:prstGeom>
          <a:noFill/>
          <a:ln w="9525">
            <a:noFill/>
            <a:miter lim="800000"/>
            <a:headEnd/>
            <a:tailEnd/>
          </a:ln>
          <a:effectLst/>
        </p:spPr>
        <p:txBody>
          <a:bodyPr wrap="square">
            <a:spAutoFit/>
          </a:bodyPr>
          <a:lstStyle/>
          <a:p>
            <a:pPr>
              <a:spcBef>
                <a:spcPct val="50000"/>
              </a:spcBef>
            </a:pPr>
            <a:r>
              <a:rPr lang="en-US" dirty="0" smtClean="0"/>
              <a:t>  31</a:t>
            </a:r>
            <a:endParaRPr lang="en-US" dirty="0"/>
          </a:p>
        </p:txBody>
      </p:sp>
      <p:sp>
        <p:nvSpPr>
          <p:cNvPr id="23" name="Text Box 16"/>
          <p:cNvSpPr txBox="1">
            <a:spLocks noChangeArrowheads="1"/>
          </p:cNvSpPr>
          <p:nvPr/>
        </p:nvSpPr>
        <p:spPr bwMode="auto">
          <a:xfrm>
            <a:off x="4953000" y="4495800"/>
            <a:ext cx="2057400" cy="1200329"/>
          </a:xfrm>
          <a:prstGeom prst="rect">
            <a:avLst/>
          </a:prstGeom>
          <a:noFill/>
          <a:ln w="9525">
            <a:noFill/>
            <a:miter lim="800000"/>
            <a:headEnd/>
            <a:tailEnd/>
          </a:ln>
          <a:effectLst/>
        </p:spPr>
        <p:txBody>
          <a:bodyPr wrap="square">
            <a:spAutoFit/>
          </a:bodyPr>
          <a:lstStyle/>
          <a:p>
            <a:pPr>
              <a:spcBef>
                <a:spcPct val="50000"/>
              </a:spcBef>
            </a:pPr>
            <a:r>
              <a:rPr lang="en-US" dirty="0"/>
              <a:t>3031  X-ray</a:t>
            </a:r>
          </a:p>
          <a:p>
            <a:pPr>
              <a:spcBef>
                <a:spcPct val="50000"/>
              </a:spcBef>
            </a:pPr>
            <a:r>
              <a:rPr lang="en-US" dirty="0"/>
              <a:t>3032  Lab	</a:t>
            </a:r>
          </a:p>
          <a:p>
            <a:pPr>
              <a:spcBef>
                <a:spcPct val="50000"/>
              </a:spcBef>
            </a:pPr>
            <a:r>
              <a:rPr lang="en-US" dirty="0"/>
              <a:t>3034  Pharmacy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p:cNvSpPr>
            <a:spLocks noGrp="1"/>
          </p:cNvSpPr>
          <p:nvPr>
            <p:ph type="sldNum" sz="quarter" idx="12"/>
          </p:nvPr>
        </p:nvSpPr>
        <p:spPr/>
        <p:txBody>
          <a:bodyPr/>
          <a:lstStyle/>
          <a:p>
            <a:fld id="{89BF2EDD-B416-4BDF-9EFF-5BD51FF68026}" type="slidenum">
              <a:rPr lang="en-US"/>
              <a:pPr/>
              <a:t>6</a:t>
            </a:fld>
            <a:endParaRPr lang="en-US"/>
          </a:p>
        </p:txBody>
      </p:sp>
      <p:sp>
        <p:nvSpPr>
          <p:cNvPr id="84994" name="Text Box 2"/>
          <p:cNvSpPr txBox="1">
            <a:spLocks noChangeArrowheads="1"/>
          </p:cNvSpPr>
          <p:nvPr/>
        </p:nvSpPr>
        <p:spPr bwMode="auto">
          <a:xfrm>
            <a:off x="228600" y="1524000"/>
            <a:ext cx="8763000" cy="6093976"/>
          </a:xfrm>
          <a:prstGeom prst="rect">
            <a:avLst/>
          </a:prstGeom>
          <a:noFill/>
          <a:ln w="9525">
            <a:noFill/>
            <a:miter lim="800000"/>
            <a:headEnd/>
            <a:tailEnd/>
          </a:ln>
          <a:effectLst/>
        </p:spPr>
        <p:txBody>
          <a:bodyPr>
            <a:spAutoFit/>
          </a:bodyPr>
          <a:lstStyle/>
          <a:p>
            <a:pPr algn="ctr">
              <a:tabLst>
                <a:tab pos="285750" algn="l"/>
              </a:tabLst>
            </a:pPr>
            <a:r>
              <a:rPr lang="en-US" sz="2800" b="1" dirty="0"/>
              <a:t>Assemblage Management</a:t>
            </a:r>
          </a:p>
          <a:p>
            <a:pPr>
              <a:tabLst>
                <a:tab pos="285750" algn="l"/>
              </a:tabLst>
            </a:pPr>
            <a:endParaRPr lang="en-US" b="1" dirty="0"/>
          </a:p>
          <a:p>
            <a:pPr>
              <a:buFont typeface="Wingdings" pitchFamily="2" charset="2"/>
              <a:buChar char="Ø"/>
              <a:tabLst>
                <a:tab pos="285750" algn="l"/>
              </a:tabLst>
            </a:pPr>
            <a:r>
              <a:rPr lang="en-US" b="1" dirty="0"/>
              <a:t> </a:t>
            </a:r>
            <a:r>
              <a:rPr lang="en-US" dirty="0" smtClean="0"/>
              <a:t>5 </a:t>
            </a:r>
            <a:r>
              <a:rPr lang="en-US" dirty="0"/>
              <a:t>Full Time  </a:t>
            </a:r>
            <a:r>
              <a:rPr lang="en-US" dirty="0" smtClean="0"/>
              <a:t>Staff </a:t>
            </a:r>
            <a:r>
              <a:rPr lang="en-US" dirty="0"/>
              <a:t>(3 </a:t>
            </a:r>
            <a:r>
              <a:rPr lang="en-US" dirty="0" smtClean="0"/>
              <a:t>CIVPERS/2 </a:t>
            </a:r>
            <a:r>
              <a:rPr lang="en-US" dirty="0" err="1"/>
              <a:t>MILPERS</a:t>
            </a:r>
            <a:r>
              <a:rPr lang="en-US" dirty="0" smtClean="0"/>
              <a:t>) at NMLC</a:t>
            </a:r>
          </a:p>
          <a:p>
            <a:pPr>
              <a:buFont typeface="Wingdings" pitchFamily="2" charset="2"/>
              <a:buChar char="Ø"/>
              <a:tabLst>
                <a:tab pos="285750" algn="l"/>
              </a:tabLst>
            </a:pPr>
            <a:r>
              <a:rPr lang="en-US" dirty="0" smtClean="0"/>
              <a:t> 1 Part Time Staff(1 </a:t>
            </a:r>
            <a:r>
              <a:rPr lang="en-US" dirty="0" err="1" smtClean="0"/>
              <a:t>MILPERS</a:t>
            </a:r>
            <a:r>
              <a:rPr lang="en-US" dirty="0" smtClean="0"/>
              <a:t>) collateral duty for </a:t>
            </a:r>
            <a:r>
              <a:rPr lang="en-US" dirty="0" err="1" smtClean="0"/>
              <a:t>USFFC</a:t>
            </a:r>
            <a:endParaRPr lang="en-US" dirty="0" smtClean="0"/>
          </a:p>
          <a:p>
            <a:pPr lvl="1">
              <a:buFont typeface="Wingdings" pitchFamily="2" charset="2"/>
              <a:buChar char="Ø"/>
              <a:tabLst>
                <a:tab pos="285750" algn="l"/>
              </a:tabLst>
            </a:pPr>
            <a:r>
              <a:rPr lang="en-US" dirty="0" smtClean="0"/>
              <a:t>Fleet AMAL Change Coordinator</a:t>
            </a:r>
            <a:endParaRPr lang="en-US" dirty="0"/>
          </a:p>
          <a:p>
            <a:pPr>
              <a:tabLst>
                <a:tab pos="285750" algn="l"/>
              </a:tabLst>
            </a:pPr>
            <a:r>
              <a:rPr lang="en-US" dirty="0"/>
              <a:t> </a:t>
            </a:r>
            <a:endParaRPr lang="en-US" dirty="0" smtClean="0"/>
          </a:p>
          <a:p>
            <a:pPr>
              <a:buFont typeface="Wingdings" pitchFamily="2" charset="2"/>
              <a:buChar char="Ø"/>
              <a:tabLst>
                <a:tab pos="285750" algn="l"/>
              </a:tabLst>
            </a:pPr>
            <a:r>
              <a:rPr lang="en-US" dirty="0" smtClean="0"/>
              <a:t>AMAL/ADAL </a:t>
            </a:r>
            <a:r>
              <a:rPr lang="en-US" dirty="0"/>
              <a:t>Reviews</a:t>
            </a:r>
          </a:p>
          <a:p>
            <a:pPr lvl="1">
              <a:buFont typeface="Wingdings" pitchFamily="2" charset="2"/>
              <a:buChar char="Ø"/>
              <a:tabLst>
                <a:tab pos="285750" algn="l"/>
              </a:tabLst>
            </a:pPr>
            <a:r>
              <a:rPr lang="en-US" sz="1600" dirty="0" smtClean="0"/>
              <a:t>Scheduled by TYCOM  hosted by NMLC on a 12 – 18 month cycle.</a:t>
            </a:r>
          </a:p>
          <a:p>
            <a:pPr>
              <a:buFont typeface="Wingdings" pitchFamily="2" charset="2"/>
              <a:buChar char="Ø"/>
              <a:tabLst>
                <a:tab pos="285750" algn="l"/>
              </a:tabLst>
            </a:pPr>
            <a:endParaRPr lang="en-US" dirty="0" smtClean="0"/>
          </a:p>
          <a:p>
            <a:pPr>
              <a:buFont typeface="Wingdings" pitchFamily="2" charset="2"/>
              <a:buChar char="Ø"/>
              <a:tabLst>
                <a:tab pos="285750" algn="l"/>
              </a:tabLst>
            </a:pPr>
            <a:r>
              <a:rPr lang="en-US" dirty="0" smtClean="0"/>
              <a:t> Defense </a:t>
            </a:r>
            <a:r>
              <a:rPr lang="en-US" dirty="0"/>
              <a:t>Medical Logistics Item Identification System (DMLIIS</a:t>
            </a:r>
            <a:r>
              <a:rPr lang="en-US" dirty="0" smtClean="0"/>
              <a:t>)</a:t>
            </a:r>
          </a:p>
          <a:p>
            <a:pPr>
              <a:buFont typeface="Wingdings" pitchFamily="2" charset="2"/>
              <a:buChar char="Ø"/>
              <a:tabLst>
                <a:tab pos="285750" algn="l"/>
              </a:tabLst>
            </a:pPr>
            <a:endParaRPr lang="en-US" dirty="0" smtClean="0"/>
          </a:p>
          <a:p>
            <a:pPr>
              <a:buFont typeface="Wingdings" pitchFamily="2" charset="2"/>
              <a:buChar char="Ø"/>
              <a:tabLst>
                <a:tab pos="285750" algn="l"/>
              </a:tabLst>
            </a:pPr>
            <a:r>
              <a:rPr lang="en-US" dirty="0" smtClean="0"/>
              <a:t> </a:t>
            </a:r>
            <a:r>
              <a:rPr lang="en-US" dirty="0"/>
              <a:t>Leveraging use of DSCP Product Data Base (PDB</a:t>
            </a:r>
            <a:r>
              <a:rPr lang="en-US" dirty="0" smtClean="0"/>
              <a:t>) DMMONLINE Migration</a:t>
            </a:r>
            <a:endParaRPr lang="en-US" dirty="0"/>
          </a:p>
          <a:p>
            <a:pPr>
              <a:buFont typeface="Wingdings" pitchFamily="2" charset="2"/>
              <a:buChar char="Ø"/>
              <a:tabLst>
                <a:tab pos="285750" algn="l"/>
              </a:tabLst>
            </a:pPr>
            <a:endParaRPr lang="en-US" dirty="0" smtClean="0"/>
          </a:p>
          <a:p>
            <a:pPr>
              <a:buFont typeface="Wingdings" pitchFamily="2" charset="2"/>
              <a:buChar char="Ø"/>
              <a:tabLst>
                <a:tab pos="285750" algn="l"/>
              </a:tabLst>
            </a:pPr>
            <a:r>
              <a:rPr lang="en-US" dirty="0" smtClean="0"/>
              <a:t> </a:t>
            </a:r>
            <a:r>
              <a:rPr lang="en-US" dirty="0"/>
              <a:t>Compliance </a:t>
            </a:r>
            <a:r>
              <a:rPr lang="en-US" dirty="0" smtClean="0"/>
              <a:t>with and leverage off of Defense Medical Material Program Office (DMMPO) formally </a:t>
            </a:r>
            <a:r>
              <a:rPr lang="en-US" dirty="0"/>
              <a:t>Defense Medical Standardization Board (DMSB) </a:t>
            </a:r>
            <a:r>
              <a:rPr lang="en-US" dirty="0" smtClean="0"/>
              <a:t>Joint Product of Choice (JPOC) listing.</a:t>
            </a:r>
          </a:p>
          <a:p>
            <a:pPr>
              <a:tabLst>
                <a:tab pos="285750" algn="l"/>
              </a:tabLst>
            </a:pPr>
            <a:endParaRPr lang="en-US" dirty="0" smtClean="0"/>
          </a:p>
          <a:p>
            <a:pPr>
              <a:buFont typeface="Wingdings" pitchFamily="2" charset="2"/>
              <a:buChar char="Ø"/>
              <a:tabLst>
                <a:tab pos="285750" algn="l"/>
              </a:tabLst>
            </a:pPr>
            <a:r>
              <a:rPr lang="en-US" dirty="0" smtClean="0"/>
              <a:t> Distribution and Pricing </a:t>
            </a:r>
            <a:r>
              <a:rPr lang="en-US" dirty="0"/>
              <a:t>Agreements (DAPA)</a:t>
            </a:r>
          </a:p>
          <a:p>
            <a:pPr>
              <a:buFont typeface="Wingdings" pitchFamily="2" charset="2"/>
              <a:buChar char="Ø"/>
              <a:tabLst>
                <a:tab pos="285750" algn="l"/>
              </a:tabLst>
            </a:pPr>
            <a:endParaRPr lang="en-US" dirty="0" smtClean="0"/>
          </a:p>
          <a:p>
            <a:pPr>
              <a:buFont typeface="Wingdings" pitchFamily="2" charset="2"/>
              <a:buNone/>
              <a:tabLst>
                <a:tab pos="285750" algn="l"/>
              </a:tabLst>
            </a:pPr>
            <a:r>
              <a:rPr lang="en-US" dirty="0" smtClean="0"/>
              <a:t> </a:t>
            </a:r>
            <a:endParaRPr lang="en-US" sz="2000" dirty="0"/>
          </a:p>
          <a:p>
            <a:pPr lvl="1">
              <a:buFont typeface="Wingdings" pitchFamily="2" charset="2"/>
              <a:buNone/>
              <a:tabLst>
                <a:tab pos="285750" algn="l"/>
              </a:tabLst>
            </a:pPr>
            <a:endParaRPr lang="en-US" sz="2000" dirty="0"/>
          </a:p>
        </p:txBody>
      </p:sp>
      <p:grpSp>
        <p:nvGrpSpPr>
          <p:cNvPr id="84995" name="Group 3"/>
          <p:cNvGrpSpPr>
            <a:grpSpLocks/>
          </p:cNvGrpSpPr>
          <p:nvPr/>
        </p:nvGrpSpPr>
        <p:grpSpPr bwMode="auto">
          <a:xfrm>
            <a:off x="0" y="0"/>
            <a:ext cx="9144000" cy="1447800"/>
            <a:chOff x="0" y="432"/>
            <a:chExt cx="5664" cy="840"/>
          </a:xfrm>
        </p:grpSpPr>
        <p:sp>
          <p:nvSpPr>
            <p:cNvPr id="84996" name="Rectangle 4"/>
            <p:cNvSpPr>
              <a:spLocks noChangeArrowheads="1"/>
            </p:cNvSpPr>
            <p:nvPr/>
          </p:nvSpPr>
          <p:spPr bwMode="auto">
            <a:xfrm>
              <a:off x="0" y="432"/>
              <a:ext cx="5664" cy="480"/>
            </a:xfrm>
            <a:prstGeom prst="rect">
              <a:avLst/>
            </a:prstGeom>
            <a:gradFill rotWithShape="1">
              <a:gsLst>
                <a:gs pos="0">
                  <a:srgbClr val="000080"/>
                </a:gs>
                <a:gs pos="100000">
                  <a:srgbClr val="00008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84997" name="Line 5"/>
            <p:cNvSpPr>
              <a:spLocks noChangeShapeType="1"/>
            </p:cNvSpPr>
            <p:nvPr/>
          </p:nvSpPr>
          <p:spPr bwMode="auto">
            <a:xfrm>
              <a:off x="0" y="432"/>
              <a:ext cx="5664" cy="0"/>
            </a:xfrm>
            <a:prstGeom prst="line">
              <a:avLst/>
            </a:prstGeom>
            <a:noFill/>
            <a:ln w="76200">
              <a:solidFill>
                <a:srgbClr val="F8DD3A"/>
              </a:solidFill>
              <a:round/>
              <a:headEnd/>
              <a:tailEnd/>
            </a:ln>
            <a:effectLst/>
          </p:spPr>
          <p:txBody>
            <a:bodyPr/>
            <a:lstStyle/>
            <a:p>
              <a:endParaRPr lang="en-US"/>
            </a:p>
          </p:txBody>
        </p:sp>
        <p:sp>
          <p:nvSpPr>
            <p:cNvPr id="84998" name="WordArt 6"/>
            <p:cNvSpPr>
              <a:spLocks noChangeArrowheads="1" noChangeShapeType="1" noTextEdit="1"/>
            </p:cNvSpPr>
            <p:nvPr/>
          </p:nvSpPr>
          <p:spPr bwMode="auto">
            <a:xfrm>
              <a:off x="4272" y="528"/>
              <a:ext cx="1104" cy="24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gradFill rotWithShape="1">
                    <a:gsLst>
                      <a:gs pos="0">
                        <a:srgbClr val="FF9900"/>
                      </a:gs>
                      <a:gs pos="50000">
                        <a:srgbClr val="FFFF00"/>
                      </a:gs>
                      <a:gs pos="100000">
                        <a:srgbClr val="FF9900"/>
                      </a:gs>
                    </a:gsLst>
                    <a:lin ang="2700000" scaled="1"/>
                  </a:gradFill>
                  <a:latin typeface="Arial Black"/>
                </a:rPr>
                <a:t>NMLC</a:t>
              </a:r>
            </a:p>
          </p:txBody>
        </p:sp>
        <p:sp>
          <p:nvSpPr>
            <p:cNvPr id="84999" name="Rectangle 7"/>
            <p:cNvSpPr>
              <a:spLocks noChangeArrowheads="1"/>
            </p:cNvSpPr>
            <p:nvPr/>
          </p:nvSpPr>
          <p:spPr bwMode="auto">
            <a:xfrm>
              <a:off x="0" y="912"/>
              <a:ext cx="384" cy="336"/>
            </a:xfrm>
            <a:prstGeom prst="rect">
              <a:avLst/>
            </a:prstGeom>
            <a:gradFill rotWithShape="1">
              <a:gsLst>
                <a:gs pos="0">
                  <a:srgbClr val="000080">
                    <a:gamma/>
                    <a:shade val="46275"/>
                    <a:invGamma/>
                  </a:srgbClr>
                </a:gs>
                <a:gs pos="100000">
                  <a:srgbClr val="000080"/>
                </a:gs>
              </a:gsLst>
              <a:lin ang="5400000" scaled="1"/>
            </a:gradFill>
            <a:ln w="9525">
              <a:noFill/>
              <a:miter lim="800000"/>
              <a:headEnd/>
              <a:tailEnd/>
            </a:ln>
            <a:effectLst/>
          </p:spPr>
          <p:txBody>
            <a:bodyPr wrap="none" anchor="ctr"/>
            <a:lstStyle/>
            <a:p>
              <a:endParaRPr lang="en-US"/>
            </a:p>
          </p:txBody>
        </p:sp>
        <p:sp>
          <p:nvSpPr>
            <p:cNvPr id="85000" name="Text Box 8"/>
            <p:cNvSpPr txBox="1">
              <a:spLocks noChangeArrowheads="1"/>
            </p:cNvSpPr>
            <p:nvPr/>
          </p:nvSpPr>
          <p:spPr bwMode="auto">
            <a:xfrm>
              <a:off x="96" y="528"/>
              <a:ext cx="4176" cy="159"/>
            </a:xfrm>
            <a:prstGeom prst="rect">
              <a:avLst/>
            </a:prstGeom>
            <a:noFill/>
            <a:ln w="9525">
              <a:noFill/>
              <a:miter lim="800000"/>
              <a:headEnd/>
              <a:tailEnd/>
            </a:ln>
            <a:effectLst/>
          </p:spPr>
          <p:txBody>
            <a:bodyPr>
              <a:spAutoFit/>
            </a:bodyPr>
            <a:lstStyle/>
            <a:p>
              <a:pPr>
                <a:spcBef>
                  <a:spcPct val="50000"/>
                </a:spcBef>
              </a:pPr>
              <a:r>
                <a:rPr lang="en-US" sz="1200" b="1" i="1">
                  <a:solidFill>
                    <a:schemeClr val="bg1"/>
                  </a:solidFill>
                </a:rPr>
                <a:t>Operational Force Support Directorate         “We keep med gear at the tip of the spear”</a:t>
              </a:r>
            </a:p>
          </p:txBody>
        </p:sp>
        <p:sp>
          <p:nvSpPr>
            <p:cNvPr id="85001" name="Rectangle 9"/>
            <p:cNvSpPr>
              <a:spLocks noChangeArrowheads="1"/>
            </p:cNvSpPr>
            <p:nvPr/>
          </p:nvSpPr>
          <p:spPr bwMode="auto">
            <a:xfrm>
              <a:off x="5280" y="912"/>
              <a:ext cx="384" cy="336"/>
            </a:xfrm>
            <a:prstGeom prst="rect">
              <a:avLst/>
            </a:prstGeom>
            <a:gradFill rotWithShape="1">
              <a:gsLst>
                <a:gs pos="0">
                  <a:srgbClr val="000080">
                    <a:gamma/>
                    <a:shade val="46275"/>
                    <a:invGamma/>
                  </a:srgbClr>
                </a:gs>
                <a:gs pos="100000">
                  <a:srgbClr val="000080"/>
                </a:gs>
              </a:gsLst>
              <a:lin ang="5400000" scaled="1"/>
            </a:gradFill>
            <a:ln w="9525">
              <a:noFill/>
              <a:miter lim="800000"/>
              <a:headEnd/>
              <a:tailEnd/>
            </a:ln>
            <a:effectLst/>
          </p:spPr>
          <p:txBody>
            <a:bodyPr wrap="none" anchor="ctr"/>
            <a:lstStyle/>
            <a:p>
              <a:endParaRPr lang="en-US"/>
            </a:p>
          </p:txBody>
        </p:sp>
        <p:grpSp>
          <p:nvGrpSpPr>
            <p:cNvPr id="85002" name="Group 10"/>
            <p:cNvGrpSpPr>
              <a:grpSpLocks/>
            </p:cNvGrpSpPr>
            <p:nvPr/>
          </p:nvGrpSpPr>
          <p:grpSpPr bwMode="auto">
            <a:xfrm>
              <a:off x="288" y="912"/>
              <a:ext cx="4992" cy="360"/>
              <a:chOff x="384" y="768"/>
              <a:chExt cx="4992" cy="360"/>
            </a:xfrm>
          </p:grpSpPr>
          <p:grpSp>
            <p:nvGrpSpPr>
              <p:cNvPr id="85003" name="Group 11"/>
              <p:cNvGrpSpPr>
                <a:grpSpLocks/>
              </p:cNvGrpSpPr>
              <p:nvPr/>
            </p:nvGrpSpPr>
            <p:grpSpPr bwMode="auto">
              <a:xfrm>
                <a:off x="1872" y="768"/>
                <a:ext cx="2976" cy="336"/>
                <a:chOff x="624" y="768"/>
                <a:chExt cx="4224" cy="626"/>
              </a:xfrm>
            </p:grpSpPr>
            <p:pic>
              <p:nvPicPr>
                <p:cNvPr id="85004" name="Picture 12" descr="cvn-71-3h"/>
                <p:cNvPicPr>
                  <a:picLocks noChangeAspect="1" noChangeArrowheads="1"/>
                </p:cNvPicPr>
                <p:nvPr/>
              </p:nvPicPr>
              <p:blipFill>
                <a:blip r:embed="rId2" cstate="print"/>
                <a:srcRect/>
                <a:stretch>
                  <a:fillRect/>
                </a:stretch>
              </p:blipFill>
              <p:spPr bwMode="auto">
                <a:xfrm>
                  <a:off x="624" y="768"/>
                  <a:ext cx="888" cy="626"/>
                </a:xfrm>
                <a:prstGeom prst="rect">
                  <a:avLst/>
                </a:prstGeom>
                <a:noFill/>
              </p:spPr>
            </p:pic>
            <p:pic>
              <p:nvPicPr>
                <p:cNvPr id="85005" name="Picture 13" descr="cg-63-missileshot_oct97"/>
                <p:cNvPicPr>
                  <a:picLocks noChangeAspect="1" noChangeArrowheads="1"/>
                </p:cNvPicPr>
                <p:nvPr/>
              </p:nvPicPr>
              <p:blipFill>
                <a:blip r:embed="rId3" cstate="print"/>
                <a:srcRect/>
                <a:stretch>
                  <a:fillRect/>
                </a:stretch>
              </p:blipFill>
              <p:spPr bwMode="auto">
                <a:xfrm>
                  <a:off x="1488" y="768"/>
                  <a:ext cx="768" cy="614"/>
                </a:xfrm>
                <a:prstGeom prst="rect">
                  <a:avLst/>
                </a:prstGeom>
                <a:noFill/>
              </p:spPr>
            </p:pic>
            <p:pic>
              <p:nvPicPr>
                <p:cNvPr id="85006" name="Picture 14" descr="ddg-52-barry2"/>
                <p:cNvPicPr>
                  <a:picLocks noChangeAspect="1" noChangeArrowheads="1"/>
                </p:cNvPicPr>
                <p:nvPr/>
              </p:nvPicPr>
              <p:blipFill>
                <a:blip r:embed="rId4" cstate="print"/>
                <a:srcRect/>
                <a:stretch>
                  <a:fillRect/>
                </a:stretch>
              </p:blipFill>
              <p:spPr bwMode="auto">
                <a:xfrm>
                  <a:off x="2256" y="768"/>
                  <a:ext cx="768" cy="612"/>
                </a:xfrm>
                <a:prstGeom prst="rect">
                  <a:avLst/>
                </a:prstGeom>
                <a:noFill/>
              </p:spPr>
            </p:pic>
            <p:pic>
              <p:nvPicPr>
                <p:cNvPr id="85007" name="Picture 15" descr="ffg-19-moore_3"/>
                <p:cNvPicPr>
                  <a:picLocks noChangeAspect="1" noChangeArrowheads="1"/>
                </p:cNvPicPr>
                <p:nvPr/>
              </p:nvPicPr>
              <p:blipFill>
                <a:blip r:embed="rId5" cstate="print"/>
                <a:srcRect/>
                <a:stretch>
                  <a:fillRect/>
                </a:stretch>
              </p:blipFill>
              <p:spPr bwMode="auto">
                <a:xfrm>
                  <a:off x="3024" y="768"/>
                  <a:ext cx="816" cy="612"/>
                </a:xfrm>
                <a:prstGeom prst="rect">
                  <a:avLst/>
                </a:prstGeom>
                <a:noFill/>
              </p:spPr>
            </p:pic>
            <p:pic>
              <p:nvPicPr>
                <p:cNvPr id="85008" name="Picture 16" descr="ssbn598-col"/>
                <p:cNvPicPr>
                  <a:picLocks noChangeAspect="1" noChangeArrowheads="1"/>
                </p:cNvPicPr>
                <p:nvPr/>
              </p:nvPicPr>
              <p:blipFill>
                <a:blip r:embed="rId6" cstate="print"/>
                <a:srcRect/>
                <a:stretch>
                  <a:fillRect/>
                </a:stretch>
              </p:blipFill>
              <p:spPr bwMode="auto">
                <a:xfrm>
                  <a:off x="3840" y="768"/>
                  <a:ext cx="1008" cy="609"/>
                </a:xfrm>
                <a:prstGeom prst="rect">
                  <a:avLst/>
                </a:prstGeom>
                <a:noFill/>
              </p:spPr>
            </p:pic>
          </p:grpSp>
          <p:pic>
            <p:nvPicPr>
              <p:cNvPr id="85009" name="Picture 17" descr="lha-1-tarawa_98"/>
              <p:cNvPicPr>
                <a:picLocks noChangeAspect="1" noChangeArrowheads="1"/>
              </p:cNvPicPr>
              <p:nvPr/>
            </p:nvPicPr>
            <p:blipFill>
              <a:blip r:embed="rId7" cstate="print"/>
              <a:srcRect/>
              <a:stretch>
                <a:fillRect/>
              </a:stretch>
            </p:blipFill>
            <p:spPr bwMode="auto">
              <a:xfrm>
                <a:off x="1392" y="768"/>
                <a:ext cx="480" cy="360"/>
              </a:xfrm>
              <a:prstGeom prst="rect">
                <a:avLst/>
              </a:prstGeom>
              <a:noFill/>
            </p:spPr>
          </p:pic>
          <p:pic>
            <p:nvPicPr>
              <p:cNvPr id="85010" name="Picture 18" descr="mcm-5-launch"/>
              <p:cNvPicPr>
                <a:picLocks noChangeAspect="1" noChangeArrowheads="1"/>
              </p:cNvPicPr>
              <p:nvPr/>
            </p:nvPicPr>
            <p:blipFill>
              <a:blip r:embed="rId8" cstate="print"/>
              <a:srcRect/>
              <a:stretch>
                <a:fillRect/>
              </a:stretch>
            </p:blipFill>
            <p:spPr bwMode="auto">
              <a:xfrm>
                <a:off x="4848" y="768"/>
                <a:ext cx="528" cy="312"/>
              </a:xfrm>
              <a:prstGeom prst="rect">
                <a:avLst/>
              </a:prstGeom>
              <a:noFill/>
            </p:spPr>
          </p:pic>
          <p:pic>
            <p:nvPicPr>
              <p:cNvPr id="85011" name="Picture 19" descr="lcc-19-dvic077"/>
              <p:cNvPicPr>
                <a:picLocks noChangeAspect="1" noChangeArrowheads="1"/>
              </p:cNvPicPr>
              <p:nvPr/>
            </p:nvPicPr>
            <p:blipFill>
              <a:blip r:embed="rId9" cstate="print"/>
              <a:srcRect/>
              <a:stretch>
                <a:fillRect/>
              </a:stretch>
            </p:blipFill>
            <p:spPr bwMode="auto">
              <a:xfrm>
                <a:off x="864" y="768"/>
                <a:ext cx="528" cy="343"/>
              </a:xfrm>
              <a:prstGeom prst="rect">
                <a:avLst/>
              </a:prstGeom>
              <a:noFill/>
            </p:spPr>
          </p:pic>
          <p:pic>
            <p:nvPicPr>
              <p:cNvPr id="85012" name="Picture 20" descr="lsd-42"/>
              <p:cNvPicPr>
                <a:picLocks noChangeAspect="1" noChangeArrowheads="1"/>
              </p:cNvPicPr>
              <p:nvPr/>
            </p:nvPicPr>
            <p:blipFill>
              <a:blip r:embed="rId10" cstate="print"/>
              <a:srcRect/>
              <a:stretch>
                <a:fillRect/>
              </a:stretch>
            </p:blipFill>
            <p:spPr bwMode="auto">
              <a:xfrm>
                <a:off x="384" y="768"/>
                <a:ext cx="480" cy="345"/>
              </a:xfrm>
              <a:prstGeom prst="rect">
                <a:avLst/>
              </a:prstGeom>
              <a:noFill/>
            </p:spPr>
          </p:pic>
        </p:grpSp>
        <p:sp>
          <p:nvSpPr>
            <p:cNvPr id="85013" name="Line 21"/>
            <p:cNvSpPr>
              <a:spLocks noChangeShapeType="1"/>
            </p:cNvSpPr>
            <p:nvPr/>
          </p:nvSpPr>
          <p:spPr bwMode="auto">
            <a:xfrm>
              <a:off x="0" y="1248"/>
              <a:ext cx="5664" cy="0"/>
            </a:xfrm>
            <a:prstGeom prst="line">
              <a:avLst/>
            </a:prstGeom>
            <a:noFill/>
            <a:ln w="76200">
              <a:solidFill>
                <a:srgbClr val="F8DD3A"/>
              </a:solidFill>
              <a:round/>
              <a:headEnd/>
              <a:tailEnd/>
            </a:ln>
            <a:effectLst/>
          </p:spPr>
          <p:txBody>
            <a:bodyPr/>
            <a:lstStyle/>
            <a:p>
              <a:endParaRPr lang="en-US"/>
            </a:p>
          </p:txBody>
        </p:sp>
        <p:sp>
          <p:nvSpPr>
            <p:cNvPr id="85014" name="Line 22"/>
            <p:cNvSpPr>
              <a:spLocks noChangeShapeType="1"/>
            </p:cNvSpPr>
            <p:nvPr/>
          </p:nvSpPr>
          <p:spPr bwMode="auto">
            <a:xfrm>
              <a:off x="0" y="912"/>
              <a:ext cx="5664" cy="0"/>
            </a:xfrm>
            <a:prstGeom prst="line">
              <a:avLst/>
            </a:prstGeom>
            <a:noFill/>
            <a:ln w="76200">
              <a:solidFill>
                <a:srgbClr val="F8DD3A"/>
              </a:solidFill>
              <a:round/>
              <a:headEnd/>
              <a:tailEnd/>
            </a:ln>
            <a:effectLst/>
          </p:spPr>
          <p:txBody>
            <a:bodyPr/>
            <a:lstStyle/>
            <a:p>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lide Number Placeholder 3"/>
          <p:cNvSpPr>
            <a:spLocks noGrp="1"/>
          </p:cNvSpPr>
          <p:nvPr>
            <p:ph type="sldNum" sz="quarter" idx="12"/>
          </p:nvPr>
        </p:nvSpPr>
        <p:spPr/>
        <p:txBody>
          <a:bodyPr/>
          <a:lstStyle/>
          <a:p>
            <a:fld id="{F7A2ABD9-E080-4E41-904D-D527D9086A15}" type="slidenum">
              <a:rPr lang="en-US"/>
              <a:pPr/>
              <a:t>7</a:t>
            </a:fld>
            <a:endParaRPr lang="en-US"/>
          </a:p>
        </p:txBody>
      </p:sp>
      <p:sp>
        <p:nvSpPr>
          <p:cNvPr id="126978" name="Footer Placeholder 4"/>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en-US" sz="1400"/>
              <a:t>Unclassified</a:t>
            </a:r>
          </a:p>
        </p:txBody>
      </p:sp>
      <p:sp>
        <p:nvSpPr>
          <p:cNvPr id="12697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BB8F57E-E741-4119-B12A-14B7008181B6}" type="slidenum">
              <a:rPr lang="en-US" sz="1400"/>
              <a:pPr algn="r"/>
              <a:t>7</a:t>
            </a:fld>
            <a:endParaRPr lang="en-US" sz="1400"/>
          </a:p>
        </p:txBody>
      </p:sp>
      <p:grpSp>
        <p:nvGrpSpPr>
          <p:cNvPr id="126980" name="Group 3"/>
          <p:cNvGrpSpPr>
            <a:grpSpLocks/>
          </p:cNvGrpSpPr>
          <p:nvPr/>
        </p:nvGrpSpPr>
        <p:grpSpPr bwMode="auto">
          <a:xfrm>
            <a:off x="0" y="0"/>
            <a:ext cx="9144000" cy="1371600"/>
            <a:chOff x="0" y="432"/>
            <a:chExt cx="5664" cy="840"/>
          </a:xfrm>
        </p:grpSpPr>
        <p:sp>
          <p:nvSpPr>
            <p:cNvPr id="126981" name="Rectangle 4"/>
            <p:cNvSpPr>
              <a:spLocks noChangeArrowheads="1"/>
            </p:cNvSpPr>
            <p:nvPr/>
          </p:nvSpPr>
          <p:spPr bwMode="auto">
            <a:xfrm>
              <a:off x="0" y="432"/>
              <a:ext cx="5664" cy="480"/>
            </a:xfrm>
            <a:prstGeom prst="rect">
              <a:avLst/>
            </a:prstGeom>
            <a:gradFill rotWithShape="1">
              <a:gsLst>
                <a:gs pos="0">
                  <a:srgbClr val="000080"/>
                </a:gs>
                <a:gs pos="100000">
                  <a:srgbClr val="00003B"/>
                </a:gs>
              </a:gsLst>
              <a:lin ang="5400000" scaled="1"/>
            </a:gradFill>
            <a:ln w="9525">
              <a:solidFill>
                <a:schemeClr val="tx1"/>
              </a:solidFill>
              <a:miter lim="800000"/>
              <a:headEnd/>
              <a:tailEnd/>
            </a:ln>
          </p:spPr>
          <p:txBody>
            <a:bodyPr wrap="none" anchor="ctr"/>
            <a:lstStyle/>
            <a:p>
              <a:endParaRPr lang="en-US"/>
            </a:p>
          </p:txBody>
        </p:sp>
        <p:sp>
          <p:nvSpPr>
            <p:cNvPr id="126982" name="Line 5"/>
            <p:cNvSpPr>
              <a:spLocks noChangeShapeType="1"/>
            </p:cNvSpPr>
            <p:nvPr/>
          </p:nvSpPr>
          <p:spPr bwMode="auto">
            <a:xfrm>
              <a:off x="0" y="432"/>
              <a:ext cx="5664" cy="0"/>
            </a:xfrm>
            <a:prstGeom prst="line">
              <a:avLst/>
            </a:prstGeom>
            <a:noFill/>
            <a:ln w="76200">
              <a:solidFill>
                <a:srgbClr val="F8DD3A"/>
              </a:solidFill>
              <a:round/>
              <a:headEnd/>
              <a:tailEnd/>
            </a:ln>
          </p:spPr>
          <p:txBody>
            <a:bodyPr/>
            <a:lstStyle/>
            <a:p>
              <a:endParaRPr lang="en-US"/>
            </a:p>
          </p:txBody>
        </p:sp>
        <p:sp>
          <p:nvSpPr>
            <p:cNvPr id="126983" name="WordArt 6"/>
            <p:cNvSpPr>
              <a:spLocks noChangeArrowheads="1" noChangeShapeType="1" noTextEdit="1"/>
            </p:cNvSpPr>
            <p:nvPr/>
          </p:nvSpPr>
          <p:spPr bwMode="auto">
            <a:xfrm>
              <a:off x="4272" y="528"/>
              <a:ext cx="1104" cy="24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gradFill rotWithShape="1">
                    <a:gsLst>
                      <a:gs pos="0">
                        <a:srgbClr val="FF9900"/>
                      </a:gs>
                      <a:gs pos="50000">
                        <a:srgbClr val="FFFF00"/>
                      </a:gs>
                      <a:gs pos="100000">
                        <a:srgbClr val="FF9900"/>
                      </a:gs>
                    </a:gsLst>
                    <a:lin ang="2700000" scaled="1"/>
                  </a:gradFill>
                  <a:latin typeface="Arial Black"/>
                </a:rPr>
                <a:t>NMLC</a:t>
              </a:r>
            </a:p>
          </p:txBody>
        </p:sp>
        <p:sp>
          <p:nvSpPr>
            <p:cNvPr id="126984" name="Rectangle 7"/>
            <p:cNvSpPr>
              <a:spLocks noChangeArrowheads="1"/>
            </p:cNvSpPr>
            <p:nvPr/>
          </p:nvSpPr>
          <p:spPr bwMode="auto">
            <a:xfrm>
              <a:off x="0" y="912"/>
              <a:ext cx="384" cy="336"/>
            </a:xfrm>
            <a:prstGeom prst="rect">
              <a:avLst/>
            </a:prstGeom>
            <a:gradFill rotWithShape="1">
              <a:gsLst>
                <a:gs pos="0">
                  <a:srgbClr val="00003B"/>
                </a:gs>
                <a:gs pos="100000">
                  <a:srgbClr val="000080"/>
                </a:gs>
              </a:gsLst>
              <a:lin ang="5400000" scaled="1"/>
            </a:gradFill>
            <a:ln w="9525">
              <a:noFill/>
              <a:miter lim="800000"/>
              <a:headEnd/>
              <a:tailEnd/>
            </a:ln>
          </p:spPr>
          <p:txBody>
            <a:bodyPr wrap="none" anchor="ctr"/>
            <a:lstStyle/>
            <a:p>
              <a:endParaRPr lang="en-US"/>
            </a:p>
          </p:txBody>
        </p:sp>
        <p:sp>
          <p:nvSpPr>
            <p:cNvPr id="126985" name="Text Box 8"/>
            <p:cNvSpPr txBox="1">
              <a:spLocks noChangeArrowheads="1"/>
            </p:cNvSpPr>
            <p:nvPr/>
          </p:nvSpPr>
          <p:spPr bwMode="auto">
            <a:xfrm>
              <a:off x="96" y="528"/>
              <a:ext cx="4176" cy="168"/>
            </a:xfrm>
            <a:prstGeom prst="rect">
              <a:avLst/>
            </a:prstGeom>
            <a:noFill/>
            <a:ln w="9525">
              <a:noFill/>
              <a:miter lim="800000"/>
              <a:headEnd/>
              <a:tailEnd/>
            </a:ln>
          </p:spPr>
          <p:txBody>
            <a:bodyPr>
              <a:spAutoFit/>
            </a:bodyPr>
            <a:lstStyle/>
            <a:p>
              <a:pPr>
                <a:spcBef>
                  <a:spcPct val="50000"/>
                </a:spcBef>
              </a:pPr>
              <a:r>
                <a:rPr lang="en-US" sz="1200" b="1" i="1">
                  <a:solidFill>
                    <a:schemeClr val="bg1"/>
                  </a:solidFill>
                </a:rPr>
                <a:t>Operational Forces Support Directorate         “We keep med gear at the tip of the spear”</a:t>
              </a:r>
            </a:p>
          </p:txBody>
        </p:sp>
        <p:sp>
          <p:nvSpPr>
            <p:cNvPr id="126986" name="Rectangle 9"/>
            <p:cNvSpPr>
              <a:spLocks noChangeArrowheads="1"/>
            </p:cNvSpPr>
            <p:nvPr/>
          </p:nvSpPr>
          <p:spPr bwMode="auto">
            <a:xfrm>
              <a:off x="5280" y="912"/>
              <a:ext cx="384" cy="336"/>
            </a:xfrm>
            <a:prstGeom prst="rect">
              <a:avLst/>
            </a:prstGeom>
            <a:gradFill rotWithShape="1">
              <a:gsLst>
                <a:gs pos="0">
                  <a:srgbClr val="00003B"/>
                </a:gs>
                <a:gs pos="100000">
                  <a:srgbClr val="000080"/>
                </a:gs>
              </a:gsLst>
              <a:lin ang="5400000" scaled="1"/>
            </a:gradFill>
            <a:ln w="9525">
              <a:noFill/>
              <a:miter lim="800000"/>
              <a:headEnd/>
              <a:tailEnd/>
            </a:ln>
          </p:spPr>
          <p:txBody>
            <a:bodyPr wrap="none" anchor="ctr"/>
            <a:lstStyle/>
            <a:p>
              <a:endParaRPr lang="en-US"/>
            </a:p>
          </p:txBody>
        </p:sp>
        <p:grpSp>
          <p:nvGrpSpPr>
            <p:cNvPr id="126987" name="Group 10"/>
            <p:cNvGrpSpPr>
              <a:grpSpLocks/>
            </p:cNvGrpSpPr>
            <p:nvPr/>
          </p:nvGrpSpPr>
          <p:grpSpPr bwMode="auto">
            <a:xfrm>
              <a:off x="288" y="912"/>
              <a:ext cx="4992" cy="360"/>
              <a:chOff x="384" y="768"/>
              <a:chExt cx="4992" cy="360"/>
            </a:xfrm>
          </p:grpSpPr>
          <p:grpSp>
            <p:nvGrpSpPr>
              <p:cNvPr id="126988" name="Group 11"/>
              <p:cNvGrpSpPr>
                <a:grpSpLocks/>
              </p:cNvGrpSpPr>
              <p:nvPr/>
            </p:nvGrpSpPr>
            <p:grpSpPr bwMode="auto">
              <a:xfrm>
                <a:off x="1872" y="768"/>
                <a:ext cx="2976" cy="336"/>
                <a:chOff x="624" y="768"/>
                <a:chExt cx="4224" cy="626"/>
              </a:xfrm>
            </p:grpSpPr>
            <p:pic>
              <p:nvPicPr>
                <p:cNvPr id="126989" name="Picture 12" descr="cvn-71-3h"/>
                <p:cNvPicPr>
                  <a:picLocks noChangeAspect="1" noChangeArrowheads="1"/>
                </p:cNvPicPr>
                <p:nvPr/>
              </p:nvPicPr>
              <p:blipFill>
                <a:blip r:embed="rId3" cstate="print"/>
                <a:srcRect/>
                <a:stretch>
                  <a:fillRect/>
                </a:stretch>
              </p:blipFill>
              <p:spPr bwMode="auto">
                <a:xfrm>
                  <a:off x="624" y="768"/>
                  <a:ext cx="888" cy="626"/>
                </a:xfrm>
                <a:prstGeom prst="rect">
                  <a:avLst/>
                </a:prstGeom>
                <a:noFill/>
                <a:ln w="9525">
                  <a:noFill/>
                  <a:miter lim="800000"/>
                  <a:headEnd/>
                  <a:tailEnd/>
                </a:ln>
              </p:spPr>
            </p:pic>
            <p:pic>
              <p:nvPicPr>
                <p:cNvPr id="126990" name="Picture 13" descr="cg-63-missileshot_oct97"/>
                <p:cNvPicPr>
                  <a:picLocks noChangeAspect="1" noChangeArrowheads="1"/>
                </p:cNvPicPr>
                <p:nvPr/>
              </p:nvPicPr>
              <p:blipFill>
                <a:blip r:embed="rId4" cstate="print"/>
                <a:srcRect/>
                <a:stretch>
                  <a:fillRect/>
                </a:stretch>
              </p:blipFill>
              <p:spPr bwMode="auto">
                <a:xfrm>
                  <a:off x="1488" y="768"/>
                  <a:ext cx="768" cy="614"/>
                </a:xfrm>
                <a:prstGeom prst="rect">
                  <a:avLst/>
                </a:prstGeom>
                <a:noFill/>
                <a:ln w="9525">
                  <a:noFill/>
                  <a:miter lim="800000"/>
                  <a:headEnd/>
                  <a:tailEnd/>
                </a:ln>
              </p:spPr>
            </p:pic>
            <p:pic>
              <p:nvPicPr>
                <p:cNvPr id="126991" name="Picture 14" descr="ddg-52-barry2"/>
                <p:cNvPicPr>
                  <a:picLocks noChangeAspect="1" noChangeArrowheads="1"/>
                </p:cNvPicPr>
                <p:nvPr/>
              </p:nvPicPr>
              <p:blipFill>
                <a:blip r:embed="rId5" cstate="print"/>
                <a:srcRect/>
                <a:stretch>
                  <a:fillRect/>
                </a:stretch>
              </p:blipFill>
              <p:spPr bwMode="auto">
                <a:xfrm>
                  <a:off x="2256" y="768"/>
                  <a:ext cx="768" cy="612"/>
                </a:xfrm>
                <a:prstGeom prst="rect">
                  <a:avLst/>
                </a:prstGeom>
                <a:noFill/>
                <a:ln w="9525">
                  <a:noFill/>
                  <a:miter lim="800000"/>
                  <a:headEnd/>
                  <a:tailEnd/>
                </a:ln>
              </p:spPr>
            </p:pic>
            <p:pic>
              <p:nvPicPr>
                <p:cNvPr id="126992" name="Picture 15" descr="ffg-19-moore_3"/>
                <p:cNvPicPr>
                  <a:picLocks noChangeAspect="1" noChangeArrowheads="1"/>
                </p:cNvPicPr>
                <p:nvPr/>
              </p:nvPicPr>
              <p:blipFill>
                <a:blip r:embed="rId6" cstate="print"/>
                <a:srcRect/>
                <a:stretch>
                  <a:fillRect/>
                </a:stretch>
              </p:blipFill>
              <p:spPr bwMode="auto">
                <a:xfrm>
                  <a:off x="3024" y="768"/>
                  <a:ext cx="816" cy="612"/>
                </a:xfrm>
                <a:prstGeom prst="rect">
                  <a:avLst/>
                </a:prstGeom>
                <a:noFill/>
                <a:ln w="9525">
                  <a:noFill/>
                  <a:miter lim="800000"/>
                  <a:headEnd/>
                  <a:tailEnd/>
                </a:ln>
              </p:spPr>
            </p:pic>
            <p:pic>
              <p:nvPicPr>
                <p:cNvPr id="126993" name="Picture 16" descr="ssbn598-col"/>
                <p:cNvPicPr>
                  <a:picLocks noChangeAspect="1" noChangeArrowheads="1"/>
                </p:cNvPicPr>
                <p:nvPr/>
              </p:nvPicPr>
              <p:blipFill>
                <a:blip r:embed="rId7" cstate="print"/>
                <a:srcRect/>
                <a:stretch>
                  <a:fillRect/>
                </a:stretch>
              </p:blipFill>
              <p:spPr bwMode="auto">
                <a:xfrm>
                  <a:off x="3840" y="768"/>
                  <a:ext cx="1008" cy="609"/>
                </a:xfrm>
                <a:prstGeom prst="rect">
                  <a:avLst/>
                </a:prstGeom>
                <a:noFill/>
                <a:ln w="9525">
                  <a:noFill/>
                  <a:miter lim="800000"/>
                  <a:headEnd/>
                  <a:tailEnd/>
                </a:ln>
              </p:spPr>
            </p:pic>
          </p:grpSp>
          <p:pic>
            <p:nvPicPr>
              <p:cNvPr id="126994" name="Picture 17" descr="lha-1-tarawa_98"/>
              <p:cNvPicPr>
                <a:picLocks noChangeAspect="1" noChangeArrowheads="1"/>
              </p:cNvPicPr>
              <p:nvPr/>
            </p:nvPicPr>
            <p:blipFill>
              <a:blip r:embed="rId8" cstate="print"/>
              <a:srcRect/>
              <a:stretch>
                <a:fillRect/>
              </a:stretch>
            </p:blipFill>
            <p:spPr bwMode="auto">
              <a:xfrm>
                <a:off x="1392" y="768"/>
                <a:ext cx="480" cy="360"/>
              </a:xfrm>
              <a:prstGeom prst="rect">
                <a:avLst/>
              </a:prstGeom>
              <a:noFill/>
              <a:ln w="9525">
                <a:noFill/>
                <a:miter lim="800000"/>
                <a:headEnd/>
                <a:tailEnd/>
              </a:ln>
            </p:spPr>
          </p:pic>
          <p:pic>
            <p:nvPicPr>
              <p:cNvPr id="126995" name="Picture 18" descr="mcm-5-launch"/>
              <p:cNvPicPr>
                <a:picLocks noChangeAspect="1" noChangeArrowheads="1"/>
              </p:cNvPicPr>
              <p:nvPr/>
            </p:nvPicPr>
            <p:blipFill>
              <a:blip r:embed="rId9" cstate="print"/>
              <a:srcRect/>
              <a:stretch>
                <a:fillRect/>
              </a:stretch>
            </p:blipFill>
            <p:spPr bwMode="auto">
              <a:xfrm>
                <a:off x="4848" y="768"/>
                <a:ext cx="528" cy="312"/>
              </a:xfrm>
              <a:prstGeom prst="rect">
                <a:avLst/>
              </a:prstGeom>
              <a:noFill/>
              <a:ln w="9525">
                <a:noFill/>
                <a:miter lim="800000"/>
                <a:headEnd/>
                <a:tailEnd/>
              </a:ln>
            </p:spPr>
          </p:pic>
          <p:pic>
            <p:nvPicPr>
              <p:cNvPr id="126996" name="Picture 19" descr="lcc-19-dvic077"/>
              <p:cNvPicPr>
                <a:picLocks noChangeAspect="1" noChangeArrowheads="1"/>
              </p:cNvPicPr>
              <p:nvPr/>
            </p:nvPicPr>
            <p:blipFill>
              <a:blip r:embed="rId10" cstate="print"/>
              <a:srcRect/>
              <a:stretch>
                <a:fillRect/>
              </a:stretch>
            </p:blipFill>
            <p:spPr bwMode="auto">
              <a:xfrm>
                <a:off x="864" y="768"/>
                <a:ext cx="528" cy="343"/>
              </a:xfrm>
              <a:prstGeom prst="rect">
                <a:avLst/>
              </a:prstGeom>
              <a:noFill/>
              <a:ln w="9525">
                <a:noFill/>
                <a:miter lim="800000"/>
                <a:headEnd/>
                <a:tailEnd/>
              </a:ln>
            </p:spPr>
          </p:pic>
          <p:pic>
            <p:nvPicPr>
              <p:cNvPr id="126997" name="Picture 20" descr="lsd-42"/>
              <p:cNvPicPr>
                <a:picLocks noChangeAspect="1" noChangeArrowheads="1"/>
              </p:cNvPicPr>
              <p:nvPr/>
            </p:nvPicPr>
            <p:blipFill>
              <a:blip r:embed="rId11" cstate="print"/>
              <a:srcRect/>
              <a:stretch>
                <a:fillRect/>
              </a:stretch>
            </p:blipFill>
            <p:spPr bwMode="auto">
              <a:xfrm>
                <a:off x="384" y="768"/>
                <a:ext cx="480" cy="345"/>
              </a:xfrm>
              <a:prstGeom prst="rect">
                <a:avLst/>
              </a:prstGeom>
              <a:noFill/>
              <a:ln w="9525">
                <a:noFill/>
                <a:miter lim="800000"/>
                <a:headEnd/>
                <a:tailEnd/>
              </a:ln>
            </p:spPr>
          </p:pic>
        </p:grpSp>
        <p:sp>
          <p:nvSpPr>
            <p:cNvPr id="126998" name="Line 21"/>
            <p:cNvSpPr>
              <a:spLocks noChangeShapeType="1"/>
            </p:cNvSpPr>
            <p:nvPr/>
          </p:nvSpPr>
          <p:spPr bwMode="auto">
            <a:xfrm>
              <a:off x="0" y="1248"/>
              <a:ext cx="5664" cy="0"/>
            </a:xfrm>
            <a:prstGeom prst="line">
              <a:avLst/>
            </a:prstGeom>
            <a:noFill/>
            <a:ln w="76200">
              <a:solidFill>
                <a:srgbClr val="F8DD3A"/>
              </a:solidFill>
              <a:round/>
              <a:headEnd/>
              <a:tailEnd/>
            </a:ln>
          </p:spPr>
          <p:txBody>
            <a:bodyPr/>
            <a:lstStyle/>
            <a:p>
              <a:endParaRPr lang="en-US"/>
            </a:p>
          </p:txBody>
        </p:sp>
        <p:sp>
          <p:nvSpPr>
            <p:cNvPr id="126999" name="Line 22"/>
            <p:cNvSpPr>
              <a:spLocks noChangeShapeType="1"/>
            </p:cNvSpPr>
            <p:nvPr/>
          </p:nvSpPr>
          <p:spPr bwMode="auto">
            <a:xfrm>
              <a:off x="0" y="912"/>
              <a:ext cx="5664" cy="0"/>
            </a:xfrm>
            <a:prstGeom prst="line">
              <a:avLst/>
            </a:prstGeom>
            <a:noFill/>
            <a:ln w="76200">
              <a:solidFill>
                <a:srgbClr val="F8DD3A"/>
              </a:solidFill>
              <a:round/>
              <a:headEnd/>
              <a:tailEnd/>
            </a:ln>
          </p:spPr>
          <p:txBody>
            <a:bodyPr/>
            <a:lstStyle/>
            <a:p>
              <a:endParaRPr lang="en-US"/>
            </a:p>
          </p:txBody>
        </p:sp>
      </p:grpSp>
      <p:sp>
        <p:nvSpPr>
          <p:cNvPr id="127000" name="Line 22"/>
          <p:cNvSpPr>
            <a:spLocks noChangeShapeType="1"/>
          </p:cNvSpPr>
          <p:nvPr/>
        </p:nvSpPr>
        <p:spPr bwMode="auto">
          <a:xfrm>
            <a:off x="5257800" y="609600"/>
            <a:ext cx="3505200" cy="0"/>
          </a:xfrm>
          <a:prstGeom prst="line">
            <a:avLst/>
          </a:prstGeom>
          <a:noFill/>
          <a:ln w="9525">
            <a:solidFill>
              <a:schemeClr val="bg1"/>
            </a:solidFill>
            <a:round/>
            <a:headEnd/>
            <a:tailEnd type="stealth" w="med" len="med"/>
          </a:ln>
        </p:spPr>
        <p:txBody>
          <a:bodyPr/>
          <a:lstStyle/>
          <a:p>
            <a:endParaRPr lang="en-US"/>
          </a:p>
        </p:txBody>
      </p:sp>
      <p:graphicFrame>
        <p:nvGraphicFramePr>
          <p:cNvPr id="127103" name="Group 127"/>
          <p:cNvGraphicFramePr>
            <a:graphicFrameLocks noGrp="1"/>
          </p:cNvGraphicFramePr>
          <p:nvPr/>
        </p:nvGraphicFramePr>
        <p:xfrm>
          <a:off x="457200" y="1600200"/>
          <a:ext cx="8382000" cy="3522856"/>
        </p:xfrm>
        <a:graphic>
          <a:graphicData uri="http://schemas.openxmlformats.org/drawingml/2006/table">
            <a:tbl>
              <a:tblPr/>
              <a:tblGrid>
                <a:gridCol w="2279650"/>
                <a:gridCol w="1954213"/>
                <a:gridCol w="1546225"/>
                <a:gridCol w="2601912"/>
              </a:tblGrid>
              <a:tr h="395288">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Operational Forces Support Primary Points of Contact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19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Position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Phone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(301)619-XXXX</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DSN 343- XXXX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Email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5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Rich Schlegel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rPr>
                        <a:t>Director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rPr>
                        <a:t>3075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rPr>
                        <a:t>Richard.Schlegel@med.navy.mil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LCDR Heather Baldwin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AMAL/ADAL SUPERVISOR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9336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Heather.Baldwin@med.navy.mil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Michael Schomer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AMAL/ADAL Mgt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(Dental / SUBFOR)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rPr>
                        <a:t>7228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rPr>
                        <a:t>Michael.Schomer@med.navy.mil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HMC (SW/AW) Ezra Johnson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AMAL/ADAL  Mgt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(CVN Platform)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rPr>
                        <a:t>7117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Ezra.Johnson@med.navy.mil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rPr>
                        <a:t>Katrina Letman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AMAL/ADAL Mgt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(SURFOR Platforms)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rPr>
                        <a:t>9564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rPr>
                        <a:t>Katrina.Letman@med.navy.mil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Malinda Scruggs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AMAL/ADAL Mgt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(Expeditionary Warfare/MSC)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9337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Melinda.Scruggs@med.navy.mil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HMCS(SW/FMF) Matthew Case</a:t>
                      </a:r>
                      <a:endParaRPr kumimoji="0" lang="en-US" sz="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AMAL/</a:t>
                      </a:r>
                      <a:r>
                        <a:rPr kumimoji="0" lang="en-US" sz="800" b="1" i="0" u="none" strike="noStrike" cap="none" normalizeH="0" baseline="0" dirty="0" err="1" smtClean="0">
                          <a:ln>
                            <a:noFill/>
                          </a:ln>
                          <a:solidFill>
                            <a:schemeClr val="tx1"/>
                          </a:solidFill>
                          <a:effectLst/>
                          <a:latin typeface="Arial" charset="0"/>
                        </a:rPr>
                        <a:t>ADAL</a:t>
                      </a:r>
                      <a:r>
                        <a:rPr kumimoji="0" lang="en-US" sz="800" b="1" i="0" u="none" strike="noStrike" cap="none" normalizeH="0" baseline="0" dirty="0" smtClean="0">
                          <a:ln>
                            <a:noFill/>
                          </a:ln>
                          <a:solidFill>
                            <a:schemeClr val="tx1"/>
                          </a:solidFill>
                          <a:effectLst/>
                          <a:latin typeface="Arial" charset="0"/>
                        </a:rPr>
                        <a:t> Mgt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(Fleet ACR </a:t>
                      </a:r>
                      <a:r>
                        <a:rPr kumimoji="0" lang="en-US" sz="800" b="1" i="0" u="none" strike="noStrike" cap="none" normalizeH="0" baseline="0" dirty="0" err="1" smtClean="0">
                          <a:ln>
                            <a:noFill/>
                          </a:ln>
                          <a:solidFill>
                            <a:schemeClr val="tx1"/>
                          </a:solidFill>
                          <a:effectLst/>
                          <a:latin typeface="Arial" charset="0"/>
                        </a:rPr>
                        <a:t>Coordiantor</a:t>
                      </a:r>
                      <a:r>
                        <a:rPr kumimoji="0" lang="en-US" sz="8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(619)556-0662</a:t>
                      </a:r>
                      <a:endParaRPr kumimoji="0" lang="en-US" sz="8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Matthew.n.case@navy.mil</a:t>
                      </a:r>
                      <a:endParaRPr kumimoji="0" lang="en-US" sz="8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BCEF171-D499-4ED2-BE93-3E5FE6203591}" type="slidenum">
              <a:rPr lang="en-US"/>
              <a:pPr/>
              <a:t>8</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0" y="-1"/>
            <a:ext cx="9143999" cy="6858001"/>
          </a:xfrm>
          <a:prstGeom prst="rect">
            <a:avLst/>
          </a:prstGeom>
          <a:noFill/>
          <a:ln w="9525">
            <a:noFill/>
            <a:miter lim="800000"/>
            <a:headEnd/>
            <a:tailEnd/>
          </a:ln>
        </p:spPr>
      </p:pic>
      <p:cxnSp>
        <p:nvCxnSpPr>
          <p:cNvPr id="10" name="Straight Arrow Connector 9"/>
          <p:cNvCxnSpPr/>
          <p:nvPr/>
        </p:nvCxnSpPr>
        <p:spPr>
          <a:xfrm>
            <a:off x="0" y="1905000"/>
            <a:ext cx="6096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Slide Number Placeholder 5"/>
          <p:cNvSpPr>
            <a:spLocks noGrp="1"/>
          </p:cNvSpPr>
          <p:nvPr>
            <p:ph type="sldNum" sz="quarter" idx="12"/>
          </p:nvPr>
        </p:nvSpPr>
        <p:spPr/>
        <p:txBody>
          <a:bodyPr/>
          <a:lstStyle/>
          <a:p>
            <a:fld id="{3F6E16E3-050B-4CB3-A03A-355848AAAB80}" type="slidenum">
              <a:rPr lang="en-US"/>
              <a:pPr/>
              <a:t>9</a:t>
            </a:fld>
            <a:endParaRPr lang="en-US"/>
          </a:p>
        </p:txBody>
      </p:sp>
      <p:cxnSp>
        <p:nvCxnSpPr>
          <p:cNvPr id="13" name="Straight Arrow Connector 12"/>
          <p:cNvCxnSpPr/>
          <p:nvPr/>
        </p:nvCxnSpPr>
        <p:spPr>
          <a:xfrm>
            <a:off x="457200" y="3886200"/>
            <a:ext cx="6096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FA8050F793114AB1046D8ED441ECFD" ma:contentTypeVersion="1" ma:contentTypeDescription="Create a new document." ma:contentTypeScope="" ma:versionID="5ab23936e94bd0abb7ee4ee801c0a43b">
  <xsd:schema xmlns:xsd="http://www.w3.org/2001/XMLSchema" xmlns:xs="http://www.w3.org/2001/XMLSchema" xmlns:p="http://schemas.microsoft.com/office/2006/metadata/properties" xmlns:ns1="http://schemas.microsoft.com/sharepoint/v3" xmlns:ns2="75687c3e-5b44-41fd-8616-68325ebfa0a3" targetNamespace="http://schemas.microsoft.com/office/2006/metadata/properties" ma:root="true" ma:fieldsID="ea9670ef829d0e2a70b7349edc4ae2a5" ns1:_="" ns2:_="">
    <xsd:import namespace="http://schemas.microsoft.com/sharepoint/v3"/>
    <xsd:import namespace="75687c3e-5b44-41fd-8616-68325ebfa0a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687c3e-5b44-41fd-8616-68325ebfa0a3"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75687c3e-5b44-41fd-8616-68325ebfa0a3">WHZAEYJK4MX2-63-61</_dlc_DocId>
    <_dlc_DocIdUrl xmlns="75687c3e-5b44-41fd-8616-68325ebfa0a3">
      <Url>https://admin.med.navy.mil/sites/nmotc/swmi/_layouts/DocIdRedir.aspx?ID=WHZAEYJK4MX2-63-61</Url>
      <Description>WHZAEYJK4MX2-63-61</Description>
    </_dlc_DocIdUrl>
  </documentManagement>
</p:properties>
</file>

<file path=customXml/itemProps1.xml><?xml version="1.0" encoding="utf-8"?>
<ds:datastoreItem xmlns:ds="http://schemas.openxmlformats.org/officeDocument/2006/customXml" ds:itemID="{4EE6C2A6-8B03-4490-BA76-640F11545AD0}"/>
</file>

<file path=customXml/itemProps2.xml><?xml version="1.0" encoding="utf-8"?>
<ds:datastoreItem xmlns:ds="http://schemas.openxmlformats.org/officeDocument/2006/customXml" ds:itemID="{7A99AF3B-55A6-4611-8C39-1F56804B3C55}"/>
</file>

<file path=customXml/itemProps3.xml><?xml version="1.0" encoding="utf-8"?>
<ds:datastoreItem xmlns:ds="http://schemas.openxmlformats.org/officeDocument/2006/customXml" ds:itemID="{F070752F-1879-4A7F-A7B4-F9712353AC76}"/>
</file>

<file path=customXml/itemProps4.xml><?xml version="1.0" encoding="utf-8"?>
<ds:datastoreItem xmlns:ds="http://schemas.openxmlformats.org/officeDocument/2006/customXml" ds:itemID="{419D7E4F-E771-4F43-9192-6DF76225DFAE}"/>
</file>

<file path=docProps/app.xml><?xml version="1.0" encoding="utf-8"?>
<Properties xmlns="http://schemas.openxmlformats.org/officeDocument/2006/extended-properties" xmlns:vt="http://schemas.openxmlformats.org/officeDocument/2006/docPropsVTypes">
  <Template>Presentation2</Template>
  <TotalTime>5128</TotalTime>
  <Words>556</Words>
  <Application>Microsoft Office PowerPoint</Application>
  <PresentationFormat>On-screen Show (4:3)</PresentationFormat>
  <Paragraphs>141</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 Training Symposium       Authorized Medical and Dental Allowance List (AMAL/ADAL) Overview  HMCS(SW/FMF) MATTHEW CASE Fleet AMAL Change Coordinator SUB/SURFACE/AIR/MSC/NECC  </vt:lpstr>
      <vt:lpstr>Slide 2</vt:lpstr>
      <vt:lpstr>Authorized Medical / Dental Allowance List (AMAL/ADAL)</vt:lpstr>
      <vt:lpstr>Slide 4</vt:lpstr>
      <vt:lpstr>AMAL and ADAL  Numbering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Naval Medical Logistics Command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agpease</dc:creator>
  <cp:lastModifiedBy>matthew.n.case</cp:lastModifiedBy>
  <cp:revision>153</cp:revision>
  <dcterms:created xsi:type="dcterms:W3CDTF">2007-07-13T12:27:53Z</dcterms:created>
  <dcterms:modified xsi:type="dcterms:W3CDTF">2013-05-02T15:16:52Z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0x0101004CFA8050F793114AB1046D8ED441ECFD</vt:lpwstr>
  </property>
  <property fmtid="{D5CDD505-2E9C-101B-9397-08002B2CF9AE}" pid="3" name="_dlc_DocIdItemGuid">
    <vt:lpwstr>b137d02a-a3b8-4319-9d87-146b5f8ddc21</vt:lpwstr>
  </property>
</Properties>
</file>