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slides/slide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5.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charts/chart1.xml" ContentType="application/vnd.openxmlformats-officedocument.drawingml.chart+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Lst>
  <p:notesMasterIdLst>
    <p:notesMasterId r:id="rId12"/>
  </p:notesMasterIdLst>
  <p:handoutMasterIdLst>
    <p:handoutMasterId r:id="rId13"/>
  </p:handoutMasterIdLst>
  <p:sldIdLst>
    <p:sldId id="256" r:id="rId5"/>
    <p:sldId id="275" r:id="rId6"/>
    <p:sldId id="277" r:id="rId7"/>
    <p:sldId id="257" r:id="rId8"/>
    <p:sldId id="276" r:id="rId9"/>
    <p:sldId id="278" r:id="rId10"/>
    <p:sldId id="279" r:id="rId11"/>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66CC"/>
    <a:srgbClr val="00FF00"/>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customXml" Target="../customXml/item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Lab</a:t>
            </a:r>
            <a:r>
              <a:rPr lang="en-US" baseline="0" dirty="0" smtClean="0"/>
              <a:t> </a:t>
            </a:r>
            <a:r>
              <a:rPr lang="en-US" dirty="0" smtClean="0"/>
              <a:t>Hours</a:t>
            </a:r>
            <a:endParaRPr lang="en-US" dirty="0"/>
          </a:p>
        </c:rich>
      </c:tx>
      <c:layout/>
    </c:title>
    <c:view3D>
      <c:rotX val="30"/>
      <c:perspective val="30"/>
    </c:view3D>
    <c:plotArea>
      <c:layout>
        <c:manualLayout>
          <c:layoutTarget val="inner"/>
          <c:xMode val="edge"/>
          <c:yMode val="edge"/>
          <c:x val="5.3170535795094578E-2"/>
          <c:y val="0.10662133142448103"/>
          <c:w val="0.92384095845777903"/>
          <c:h val="0.73561107134335479"/>
        </c:manualLayout>
      </c:layout>
      <c:bar3DChart>
        <c:barDir val="col"/>
        <c:grouping val="clustered"/>
        <c:ser>
          <c:idx val="0"/>
          <c:order val="0"/>
          <c:tx>
            <c:strRef>
              <c:f>Sheet1!$B$1</c:f>
              <c:strCache>
                <c:ptCount val="1"/>
                <c:pt idx="0">
                  <c:v>Sales</c:v>
                </c:pt>
              </c:strCache>
            </c:strRef>
          </c:tx>
          <c:dLbls>
            <c:dLbl>
              <c:idx val="0"/>
              <c:layout/>
              <c:tx>
                <c:rich>
                  <a:bodyPr/>
                  <a:lstStyle/>
                  <a:p>
                    <a:r>
                      <a:rPr lang="en-US"/>
                      <a:t>New
</a:t>
                    </a:r>
                    <a:r>
                      <a:rPr lang="en-US" smtClean="0"/>
                      <a:t>60hrs</a:t>
                    </a:r>
                    <a:endParaRPr lang="en-US"/>
                  </a:p>
                </c:rich>
              </c:tx>
              <c:showVal val="1"/>
              <c:showCatName val="1"/>
            </c:dLbl>
            <c:dLbl>
              <c:idx val="1"/>
              <c:layout/>
              <c:tx>
                <c:rich>
                  <a:bodyPr/>
                  <a:lstStyle/>
                  <a:p>
                    <a:r>
                      <a:rPr lang="en-US"/>
                      <a:t>Old
</a:t>
                    </a:r>
                    <a:r>
                      <a:rPr lang="en-US" smtClean="0"/>
                      <a:t>40hrs</a:t>
                    </a:r>
                    <a:endParaRPr lang="en-US"/>
                  </a:p>
                </c:rich>
              </c:tx>
              <c:showVal val="1"/>
              <c:showCatName val="1"/>
            </c:dLbl>
            <c:showVal val="1"/>
            <c:showCatName val="1"/>
          </c:dLbls>
          <c:cat>
            <c:strRef>
              <c:f>Sheet1!$A$2:$A$3</c:f>
              <c:strCache>
                <c:ptCount val="2"/>
                <c:pt idx="0">
                  <c:v>New</c:v>
                </c:pt>
                <c:pt idx="1">
                  <c:v>Old</c:v>
                </c:pt>
              </c:strCache>
            </c:strRef>
          </c:cat>
          <c:val>
            <c:numRef>
              <c:f>Sheet1!$B$2:$B$3</c:f>
              <c:numCache>
                <c:formatCode>General</c:formatCode>
                <c:ptCount val="2"/>
                <c:pt idx="0">
                  <c:v>60</c:v>
                </c:pt>
                <c:pt idx="1">
                  <c:v>40</c:v>
                </c:pt>
              </c:numCache>
            </c:numRef>
          </c:val>
        </c:ser>
        <c:gapWidth val="100"/>
        <c:shape val="cone"/>
        <c:axId val="66478080"/>
        <c:axId val="66478848"/>
        <c:axId val="0"/>
      </c:bar3DChart>
      <c:catAx>
        <c:axId val="66478080"/>
        <c:scaling>
          <c:orientation val="minMax"/>
        </c:scaling>
        <c:axPos val="b"/>
        <c:tickLblPos val="nextTo"/>
        <c:crossAx val="66478848"/>
        <c:auto val="1"/>
        <c:lblAlgn val="ctr"/>
        <c:lblOffset val="100"/>
      </c:catAx>
      <c:valAx>
        <c:axId val="66478848"/>
        <c:scaling>
          <c:orientation val="minMax"/>
        </c:scaling>
        <c:axPos val="l"/>
        <c:majorGridlines/>
        <c:numFmt formatCode="General" sourceLinked="1"/>
        <c:tickLblPos val="nextTo"/>
        <c:crossAx val="66478080"/>
        <c:crossBetween val="between"/>
      </c:valAx>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51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smtClean="0">
                <a:latin typeface="Arial" charset="0"/>
              </a:defRPr>
            </a:lvl1pPr>
          </a:lstStyle>
          <a:p>
            <a:pPr>
              <a:defRPr/>
            </a:pPr>
            <a:endParaRPr lang="en-US" dirty="0"/>
          </a:p>
        </p:txBody>
      </p:sp>
      <p:sp>
        <p:nvSpPr>
          <p:cNvPr id="30515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smtClean="0">
                <a:latin typeface="Arial" charset="0"/>
              </a:defRPr>
            </a:lvl1pPr>
          </a:lstStyle>
          <a:p>
            <a:pPr>
              <a:defRPr/>
            </a:pPr>
            <a:endParaRPr lang="en-US" dirty="0"/>
          </a:p>
        </p:txBody>
      </p:sp>
      <p:sp>
        <p:nvSpPr>
          <p:cNvPr id="30515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smtClean="0">
                <a:latin typeface="Arial" charset="0"/>
              </a:defRPr>
            </a:lvl1pPr>
          </a:lstStyle>
          <a:p>
            <a:pPr>
              <a:defRPr/>
            </a:pPr>
            <a:endParaRPr lang="en-US" dirty="0"/>
          </a:p>
        </p:txBody>
      </p:sp>
      <p:sp>
        <p:nvSpPr>
          <p:cNvPr id="30515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smtClean="0">
                <a:latin typeface="Arial" charset="0"/>
              </a:defRPr>
            </a:lvl1pPr>
          </a:lstStyle>
          <a:p>
            <a:pPr>
              <a:defRPr/>
            </a:pPr>
            <a:fld id="{796D324D-9E7A-42BA-8256-3F8CD4C1676E}"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smtClean="0">
                <a:latin typeface="Arial" charset="0"/>
              </a:defRPr>
            </a:lvl1pPr>
          </a:lstStyle>
          <a:p>
            <a:pPr>
              <a:defRPr/>
            </a:pPr>
            <a:endParaRPr lang="en-US" dirty="0"/>
          </a:p>
        </p:txBody>
      </p:sp>
      <p:sp>
        <p:nvSpPr>
          <p:cNvPr id="3584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smtClean="0">
                <a:latin typeface="Arial" charset="0"/>
              </a:defRPr>
            </a:lvl1pPr>
          </a:lstStyle>
          <a:p>
            <a:pPr>
              <a:defRPr/>
            </a:pPr>
            <a:endParaRPr lang="en-US" dirty="0"/>
          </a:p>
        </p:txBody>
      </p:sp>
      <p:sp>
        <p:nvSpPr>
          <p:cNvPr id="2211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84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smtClean="0">
                <a:latin typeface="Arial" charset="0"/>
              </a:defRPr>
            </a:lvl1pPr>
          </a:lstStyle>
          <a:p>
            <a:pPr>
              <a:defRPr/>
            </a:pPr>
            <a:endParaRPr lang="en-US" dirty="0"/>
          </a:p>
        </p:txBody>
      </p:sp>
      <p:sp>
        <p:nvSpPr>
          <p:cNvPr id="3584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smtClean="0">
                <a:latin typeface="Arial" charset="0"/>
              </a:defRPr>
            </a:lvl1pPr>
          </a:lstStyle>
          <a:p>
            <a:pPr>
              <a:defRPr/>
            </a:pPr>
            <a:fld id="{FD93EBA7-822C-408A-8A09-02DD8D18886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D93EBA7-822C-408A-8A09-02DD8D188865}"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Possibility of adding additional test after RADCON</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FD93EBA7-822C-408A-8A09-02DD8D188865}"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PST</a:t>
            </a:r>
            <a:r>
              <a:rPr lang="en-US" baseline="0" dirty="0" smtClean="0"/>
              <a:t> is given at beginning of Core IDC and then again in Dive Strand, Announcing Surface IDC’s would not be given the chance to Convert to Dive IDC. (This was written in the TCCD because their was significant interest from CO and higher about ease of conversion)</a:t>
            </a:r>
          </a:p>
          <a:p>
            <a:endParaRPr lang="en-US" dirty="0"/>
          </a:p>
        </p:txBody>
      </p:sp>
      <p:sp>
        <p:nvSpPr>
          <p:cNvPr id="4" name="Slide Number Placeholder 3"/>
          <p:cNvSpPr>
            <a:spLocks noGrp="1"/>
          </p:cNvSpPr>
          <p:nvPr>
            <p:ph type="sldNum" sz="quarter" idx="10"/>
          </p:nvPr>
        </p:nvSpPr>
        <p:spPr/>
        <p:txBody>
          <a:bodyPr/>
          <a:lstStyle/>
          <a:p>
            <a:pPr>
              <a:defRPr/>
            </a:pPr>
            <a:fld id="{FD93EBA7-822C-408A-8A09-02DD8D188865}"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of the subjects</a:t>
            </a:r>
            <a:r>
              <a:rPr lang="en-US" baseline="0" dirty="0" smtClean="0"/>
              <a:t> were condensed </a:t>
            </a:r>
            <a:r>
              <a:rPr lang="en-US" baseline="0" dirty="0" err="1" smtClean="0"/>
              <a:t>ie</a:t>
            </a:r>
            <a:r>
              <a:rPr lang="en-US" baseline="0" dirty="0" smtClean="0"/>
              <a:t> TT Therapeutic Gasses into Diving Related Inj. and TX.</a:t>
            </a:r>
            <a:endParaRPr lang="en-US" dirty="0"/>
          </a:p>
        </p:txBody>
      </p:sp>
      <p:sp>
        <p:nvSpPr>
          <p:cNvPr id="4" name="Slide Number Placeholder 3"/>
          <p:cNvSpPr>
            <a:spLocks noGrp="1"/>
          </p:cNvSpPr>
          <p:nvPr>
            <p:ph type="sldNum" sz="quarter" idx="10"/>
          </p:nvPr>
        </p:nvSpPr>
        <p:spPr/>
        <p:txBody>
          <a:bodyPr/>
          <a:lstStyle/>
          <a:p>
            <a:pPr>
              <a:defRPr/>
            </a:pPr>
            <a:fld id="{FD93EBA7-822C-408A-8A09-02DD8D188865}" type="slidenum">
              <a:rPr lang="en-US" smtClean="0"/>
              <a:pPr>
                <a:defRPr/>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4800" b="1" u="none"/>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sz="3600" b="1"/>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xfrm>
            <a:off x="8229600" y="6400800"/>
            <a:ext cx="914400" cy="457200"/>
          </a:xfrm>
          <a:prstGeom prst="rect">
            <a:avLst/>
          </a:prstGeom>
          <a:ln/>
        </p:spPr>
        <p:txBody>
          <a:bodyPr/>
          <a:lstStyle>
            <a:lvl1pPr>
              <a:defRPr/>
            </a:lvl1pPr>
          </a:lstStyle>
          <a:p>
            <a:pPr>
              <a:defRPr/>
            </a:pPr>
            <a:r>
              <a:rPr lang="en-US" dirty="0" smtClean="0"/>
              <a:t>4-3-1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600200"/>
            <a:ext cx="8839200" cy="4800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229600" y="6400800"/>
            <a:ext cx="914400" cy="457200"/>
          </a:xfrm>
          <a:prstGeom prst="rect">
            <a:avLst/>
          </a:prstGeom>
          <a:ln/>
        </p:spPr>
        <p:txBody>
          <a:bodyPr/>
          <a:lstStyle>
            <a:lvl1pPr>
              <a:defRPr/>
            </a:lvl1pPr>
          </a:lstStyle>
          <a:p>
            <a:pPr>
              <a:defRPr/>
            </a:pPr>
            <a:fld id="{DA033FC6-5870-4CFB-808B-2D25F74385C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209800" cy="61261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274638"/>
            <a:ext cx="6477000" cy="612616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229600" y="6400800"/>
            <a:ext cx="914400" cy="457200"/>
          </a:xfrm>
          <a:prstGeom prst="rect">
            <a:avLst/>
          </a:prstGeom>
          <a:ln/>
        </p:spPr>
        <p:txBody>
          <a:bodyPr/>
          <a:lstStyle>
            <a:lvl1pPr>
              <a:defRPr/>
            </a:lvl1pPr>
          </a:lstStyle>
          <a:p>
            <a:pPr>
              <a:defRPr/>
            </a:pPr>
            <a:fld id="{C4A8C080-D434-4836-AE8D-7FB4C0B5102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066800"/>
            <a:ext cx="8839200" cy="914400"/>
          </a:xfrm>
          <a:prstGeom prst="rect">
            <a:avLst/>
          </a:prstGeom>
        </p:spPr>
        <p:txBody>
          <a:bodyPr/>
          <a:lstStyle>
            <a:lvl1pPr>
              <a:defRPr sz="4800" b="1" u="none"/>
            </a:lvl1pPr>
          </a:lstStyle>
          <a:p>
            <a:r>
              <a:rPr lang="en-US" dirty="0" smtClean="0"/>
              <a:t>Click to edit Master title style</a:t>
            </a:r>
            <a:endParaRPr lang="en-US" dirty="0"/>
          </a:p>
        </p:txBody>
      </p:sp>
      <p:sp>
        <p:nvSpPr>
          <p:cNvPr id="3" name="Content Placeholder 2"/>
          <p:cNvSpPr>
            <a:spLocks noGrp="1"/>
          </p:cNvSpPr>
          <p:nvPr>
            <p:ph idx="1"/>
          </p:nvPr>
        </p:nvSpPr>
        <p:spPr>
          <a:xfrm>
            <a:off x="152400" y="2209800"/>
            <a:ext cx="8839200" cy="4191000"/>
          </a:xfrm>
          <a:prstGeom prst="rect">
            <a:avLst/>
          </a:prstGeom>
        </p:spPr>
        <p:txBody>
          <a:bodyPr/>
          <a:lstStyle>
            <a:lvl1pPr>
              <a:defRPr sz="3600"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xfrm>
            <a:off x="8229600" y="6400800"/>
            <a:ext cx="914400" cy="457200"/>
          </a:xfrm>
          <a:prstGeom prst="rect">
            <a:avLst/>
          </a:prstGeom>
          <a:ln/>
        </p:spPr>
        <p:txBody>
          <a:bodyPr/>
          <a:lstStyle>
            <a:lvl1pPr>
              <a:defRPr/>
            </a:lvl1pPr>
          </a:lstStyle>
          <a:p>
            <a:pPr>
              <a:defRPr/>
            </a:pPr>
            <a:fld id="{B94664CB-A0BD-42CA-B713-0DD3DDC3A08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229600" y="6400800"/>
            <a:ext cx="914400" cy="457200"/>
          </a:xfrm>
          <a:prstGeom prst="rect">
            <a:avLst/>
          </a:prstGeom>
          <a:ln/>
        </p:spPr>
        <p:txBody>
          <a:bodyPr/>
          <a:lstStyle>
            <a:lvl1pPr>
              <a:defRPr/>
            </a:lvl1pPr>
          </a:lstStyle>
          <a:p>
            <a:pPr>
              <a:defRPr/>
            </a:pPr>
            <a:fld id="{A1A6C437-C8D0-4CB7-800B-7DC5A3128A6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066800"/>
            <a:ext cx="8839200" cy="990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152400" y="2286000"/>
            <a:ext cx="43434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286000"/>
            <a:ext cx="43434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0"/>
          </p:nvPr>
        </p:nvSpPr>
        <p:spPr>
          <a:xfrm>
            <a:off x="8229600" y="6400800"/>
            <a:ext cx="914400" cy="457200"/>
          </a:xfrm>
          <a:prstGeom prst="rect">
            <a:avLst/>
          </a:prstGeom>
          <a:ln/>
        </p:spPr>
        <p:txBody>
          <a:bodyPr/>
          <a:lstStyle>
            <a:lvl1pPr>
              <a:defRPr/>
            </a:lvl1pPr>
          </a:lstStyle>
          <a:p>
            <a:pPr>
              <a:defRPr/>
            </a:pPr>
            <a:fld id="{6D62EF3D-8423-4A75-9487-1F2F8DDC186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a:prstGeom prst="rect">
            <a:avLst/>
          </a:prstGeo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286000"/>
            <a:ext cx="4040188" cy="792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3200399"/>
            <a:ext cx="4040188" cy="29257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8200" y="2286000"/>
            <a:ext cx="4041775" cy="792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3200399"/>
            <a:ext cx="4041775" cy="29257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noChangeArrowheads="1"/>
          </p:cNvSpPr>
          <p:nvPr>
            <p:ph type="sldNum" sz="quarter" idx="10"/>
          </p:nvPr>
        </p:nvSpPr>
        <p:spPr>
          <a:xfrm>
            <a:off x="8229600" y="6400800"/>
            <a:ext cx="914400" cy="457200"/>
          </a:xfrm>
          <a:prstGeom prst="rect">
            <a:avLst/>
          </a:prstGeom>
          <a:ln/>
        </p:spPr>
        <p:txBody>
          <a:bodyPr/>
          <a:lstStyle>
            <a:lvl1pPr>
              <a:defRPr/>
            </a:lvl1pPr>
          </a:lstStyle>
          <a:p>
            <a:pPr>
              <a:defRPr/>
            </a:pPr>
            <a:fld id="{344D8E13-FFCD-4C40-B80F-77E9C416515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2400" y="1066800"/>
            <a:ext cx="8839200" cy="1143000"/>
          </a:xfrm>
          <a:prstGeom prst="rect">
            <a:avLst/>
          </a:prstGeom>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xfrm>
            <a:off x="8229600" y="6400800"/>
            <a:ext cx="914400" cy="457200"/>
          </a:xfrm>
          <a:prstGeom prst="rect">
            <a:avLst/>
          </a:prstGeom>
          <a:ln/>
        </p:spPr>
        <p:txBody>
          <a:bodyPr/>
          <a:lstStyle>
            <a:lvl1pPr>
              <a:defRPr/>
            </a:lvl1pPr>
          </a:lstStyle>
          <a:p>
            <a:pPr>
              <a:defRPr/>
            </a:pPr>
            <a:fld id="{0FA84961-9503-426D-A338-C4C64037404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229600" y="6400800"/>
            <a:ext cx="914400" cy="457200"/>
          </a:xfrm>
          <a:prstGeom prst="rect">
            <a:avLst/>
          </a:prstGeom>
          <a:ln/>
        </p:spPr>
        <p:txBody>
          <a:bodyPr/>
          <a:lstStyle>
            <a:lvl1pPr>
              <a:defRPr/>
            </a:lvl1pPr>
          </a:lstStyle>
          <a:p>
            <a:pPr>
              <a:defRPr/>
            </a:pPr>
            <a:fld id="{CEFF7E65-F921-4750-B758-09EA67593C1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229600" y="6400800"/>
            <a:ext cx="914400" cy="457200"/>
          </a:xfrm>
          <a:prstGeom prst="rect">
            <a:avLst/>
          </a:prstGeom>
          <a:ln/>
        </p:spPr>
        <p:txBody>
          <a:bodyPr/>
          <a:lstStyle>
            <a:lvl1pPr>
              <a:defRPr/>
            </a:lvl1pPr>
          </a:lstStyle>
          <a:p>
            <a:pPr>
              <a:defRPr/>
            </a:pPr>
            <a:fld id="{5AF130A1-0A0B-4594-A91D-EE1968694CF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229600" y="6400800"/>
            <a:ext cx="914400" cy="457200"/>
          </a:xfrm>
          <a:prstGeom prst="rect">
            <a:avLst/>
          </a:prstGeom>
          <a:ln/>
        </p:spPr>
        <p:txBody>
          <a:bodyPr/>
          <a:lstStyle>
            <a:lvl1pPr>
              <a:defRPr/>
            </a:lvl1pPr>
          </a:lstStyle>
          <a:p>
            <a:pPr>
              <a:defRPr/>
            </a:pPr>
            <a:fld id="{BAC2656C-2646-4F5F-8C55-3B3ACB37D6F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Picture 2" descr="http://nshssd-mid3/sites/SWMI/PublishingImages/swmitop.jpg"/>
          <p:cNvPicPr>
            <a:picLocks noChangeAspect="1" noChangeArrowheads="1"/>
          </p:cNvPicPr>
          <p:nvPr userDrawn="1"/>
        </p:nvPicPr>
        <p:blipFill>
          <a:blip r:embed="rId13" cstate="print"/>
          <a:srcRect/>
          <a:stretch>
            <a:fillRect/>
          </a:stretch>
        </p:blipFill>
        <p:spPr bwMode="auto">
          <a:xfrm>
            <a:off x="152400" y="0"/>
            <a:ext cx="6248400" cy="914400"/>
          </a:xfrm>
          <a:prstGeom prst="rect">
            <a:avLst/>
          </a:prstGeom>
          <a:noFill/>
        </p:spPr>
      </p:pic>
      <p:pic>
        <p:nvPicPr>
          <p:cNvPr id="6" name="Picture 4" descr="Navy Medicine"/>
          <p:cNvPicPr>
            <a:picLocks noChangeAspect="1" noChangeArrowheads="1"/>
          </p:cNvPicPr>
          <p:nvPr userDrawn="1"/>
        </p:nvPicPr>
        <p:blipFill>
          <a:blip r:embed="rId14" cstate="print"/>
          <a:srcRect r="73077" b="-12280"/>
          <a:stretch>
            <a:fillRect/>
          </a:stretch>
        </p:blipFill>
        <p:spPr bwMode="auto">
          <a:xfrm>
            <a:off x="7543800" y="76200"/>
            <a:ext cx="1388131" cy="626146"/>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sldNum="0" hdr="0" dt="0"/>
  <p:txStyles>
    <p:titleStyle>
      <a:lvl1pPr algn="ctr" rtl="0" eaLnBrk="0" fontAlgn="base" hangingPunct="0">
        <a:spcBef>
          <a:spcPct val="0"/>
        </a:spcBef>
        <a:spcAft>
          <a:spcPct val="0"/>
        </a:spcAft>
        <a:defRPr sz="4400" u="sng">
          <a:solidFill>
            <a:schemeClr val="tx1"/>
          </a:solidFill>
          <a:latin typeface="+mj-lt"/>
          <a:ea typeface="+mj-ea"/>
          <a:cs typeface="+mj-cs"/>
        </a:defRPr>
      </a:lvl1pPr>
      <a:lvl2pPr algn="ctr" rtl="0" eaLnBrk="0" fontAlgn="base" hangingPunct="0">
        <a:spcBef>
          <a:spcPct val="0"/>
        </a:spcBef>
        <a:spcAft>
          <a:spcPct val="0"/>
        </a:spcAft>
        <a:defRPr sz="4400" u="sng">
          <a:solidFill>
            <a:schemeClr val="tx1"/>
          </a:solidFill>
          <a:latin typeface="Arial" charset="0"/>
        </a:defRPr>
      </a:lvl2pPr>
      <a:lvl3pPr algn="ctr" rtl="0" eaLnBrk="0" fontAlgn="base" hangingPunct="0">
        <a:spcBef>
          <a:spcPct val="0"/>
        </a:spcBef>
        <a:spcAft>
          <a:spcPct val="0"/>
        </a:spcAft>
        <a:defRPr sz="4400" u="sng">
          <a:solidFill>
            <a:schemeClr val="tx1"/>
          </a:solidFill>
          <a:latin typeface="Arial" charset="0"/>
        </a:defRPr>
      </a:lvl3pPr>
      <a:lvl4pPr algn="ctr" rtl="0" eaLnBrk="0" fontAlgn="base" hangingPunct="0">
        <a:spcBef>
          <a:spcPct val="0"/>
        </a:spcBef>
        <a:spcAft>
          <a:spcPct val="0"/>
        </a:spcAft>
        <a:defRPr sz="4400" u="sng">
          <a:solidFill>
            <a:schemeClr val="tx1"/>
          </a:solidFill>
          <a:latin typeface="Arial" charset="0"/>
        </a:defRPr>
      </a:lvl4pPr>
      <a:lvl5pPr algn="ctr" rtl="0" eaLnBrk="0" fontAlgn="base" hangingPunct="0">
        <a:spcBef>
          <a:spcPct val="0"/>
        </a:spcBef>
        <a:spcAft>
          <a:spcPct val="0"/>
        </a:spcAft>
        <a:defRPr sz="4400" u="sng">
          <a:solidFill>
            <a:schemeClr val="tx1"/>
          </a:solidFill>
          <a:latin typeface="Arial" charset="0"/>
        </a:defRPr>
      </a:lvl5pPr>
      <a:lvl6pPr marL="457200" algn="ctr" rtl="0" fontAlgn="base">
        <a:spcBef>
          <a:spcPct val="0"/>
        </a:spcBef>
        <a:spcAft>
          <a:spcPct val="0"/>
        </a:spcAft>
        <a:defRPr sz="4400" u="sng">
          <a:solidFill>
            <a:schemeClr val="tx1"/>
          </a:solidFill>
          <a:latin typeface="Arial" charset="0"/>
        </a:defRPr>
      </a:lvl6pPr>
      <a:lvl7pPr marL="914400" algn="ctr" rtl="0" fontAlgn="base">
        <a:spcBef>
          <a:spcPct val="0"/>
        </a:spcBef>
        <a:spcAft>
          <a:spcPct val="0"/>
        </a:spcAft>
        <a:defRPr sz="4400" u="sng">
          <a:solidFill>
            <a:schemeClr val="tx1"/>
          </a:solidFill>
          <a:latin typeface="Arial" charset="0"/>
        </a:defRPr>
      </a:lvl7pPr>
      <a:lvl8pPr marL="1371600" algn="ctr" rtl="0" fontAlgn="base">
        <a:spcBef>
          <a:spcPct val="0"/>
        </a:spcBef>
        <a:spcAft>
          <a:spcPct val="0"/>
        </a:spcAft>
        <a:defRPr sz="4400" u="sng">
          <a:solidFill>
            <a:schemeClr val="tx1"/>
          </a:solidFill>
          <a:latin typeface="Arial" charset="0"/>
        </a:defRPr>
      </a:lvl8pPr>
      <a:lvl9pPr marL="1828800" algn="ctr" rtl="0" fontAlgn="base">
        <a:spcBef>
          <a:spcPct val="0"/>
        </a:spcBef>
        <a:spcAft>
          <a:spcPct val="0"/>
        </a:spcAft>
        <a:defRPr sz="4400" u="sng">
          <a:solidFill>
            <a:schemeClr val="tx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yan.gilbert@navy.mi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Robert.Kirk@med.navy.mi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0"/>
            <a:ext cx="7772400" cy="1470025"/>
          </a:xfrm>
        </p:spPr>
        <p:txBody>
          <a:bodyPr/>
          <a:lstStyle/>
          <a:p>
            <a:r>
              <a:rPr lang="en-US" dirty="0" smtClean="0"/>
              <a:t>Deep-Sea Diving Medicine</a:t>
            </a:r>
            <a:endParaRPr lang="en-US" dirty="0"/>
          </a:p>
        </p:txBody>
      </p:sp>
      <p:sp>
        <p:nvSpPr>
          <p:cNvPr id="4" name="Content Placeholder 2"/>
          <p:cNvSpPr txBox="1">
            <a:spLocks/>
          </p:cNvSpPr>
          <p:nvPr/>
        </p:nvSpPr>
        <p:spPr>
          <a:xfrm>
            <a:off x="0" y="3276600"/>
            <a:ext cx="9144000" cy="3581400"/>
          </a:xfrm>
          <a:prstGeom prst="rect">
            <a:avLst/>
          </a:prstGeom>
        </p:spPr>
        <p: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3600" b="1" i="0" u="none" strike="noStrike" kern="0" cap="none" spc="0" normalizeH="0" baseline="0" noProof="0" dirty="0" smtClean="0">
                <a:ln>
                  <a:noFill/>
                </a:ln>
                <a:solidFill>
                  <a:schemeClr val="tx1"/>
                </a:solidFill>
                <a:effectLst/>
                <a:uLnTx/>
                <a:uFillTx/>
                <a:latin typeface="+mn-lt"/>
                <a:ea typeface="+mn-ea"/>
                <a:cs typeface="+mn-cs"/>
              </a:rPr>
              <a:t>HMC Gilbert , Ryan (Outgoing)</a:t>
            </a:r>
          </a:p>
          <a:p>
            <a:pPr marL="0" marR="0" lvl="0" indent="0" algn="ctr" defTabSz="914400" rtl="0" eaLnBrk="0" fontAlgn="base" latinLnBrk="0" hangingPunct="0">
              <a:lnSpc>
                <a:spcPct val="100000"/>
              </a:lnSpc>
              <a:spcBef>
                <a:spcPct val="20000"/>
              </a:spcBef>
              <a:spcAft>
                <a:spcPct val="0"/>
              </a:spcAft>
              <a:buClrTx/>
              <a:buSzTx/>
              <a:buFontTx/>
              <a:buNone/>
              <a:tabLst/>
              <a:defRPr/>
            </a:pPr>
            <a:r>
              <a:rPr lang="en-US" sz="3600" b="1" kern="0" noProof="0" dirty="0" smtClean="0">
                <a:latin typeface="+mn-lt"/>
              </a:rPr>
              <a:t>619-532-5099</a:t>
            </a:r>
            <a:r>
              <a:rPr kumimoji="0" lang="en-US" sz="3600" b="1" i="0" u="none" strike="noStrike" kern="0" cap="none" spc="0" normalizeH="0" baseline="0" noProof="0" dirty="0" smtClean="0">
                <a:ln>
                  <a:noFill/>
                </a:ln>
                <a:solidFill>
                  <a:schemeClr val="tx1"/>
                </a:solidFill>
                <a:effectLst/>
                <a:uLnTx/>
                <a:uFillTx/>
                <a:latin typeface="+mn-lt"/>
                <a:ea typeface="+mn-ea"/>
                <a:cs typeface="+mn-cs"/>
              </a:rPr>
              <a:t> </a:t>
            </a:r>
          </a:p>
          <a:p>
            <a:pPr marL="0" marR="0" lvl="0" indent="0" algn="ctr" defTabSz="914400" rtl="0" eaLnBrk="0" fontAlgn="base" latinLnBrk="0" hangingPunct="0">
              <a:lnSpc>
                <a:spcPct val="100000"/>
              </a:lnSpc>
              <a:spcBef>
                <a:spcPct val="20000"/>
              </a:spcBef>
              <a:spcAft>
                <a:spcPct val="0"/>
              </a:spcAft>
              <a:buClrTx/>
              <a:buSzTx/>
              <a:buFontTx/>
              <a:buNone/>
              <a:tabLst/>
              <a:defRPr/>
            </a:pPr>
            <a:r>
              <a:rPr lang="en-US" sz="2000" b="1" kern="0" dirty="0" smtClean="0">
                <a:latin typeface="+mn-lt"/>
                <a:hlinkClick r:id="rId3"/>
              </a:rPr>
              <a:t>ryan.gilbert@navy.mil</a:t>
            </a:r>
            <a:endParaRPr lang="en-US" sz="2000" b="1" kern="0" dirty="0" smtClean="0">
              <a:latin typeface="+mn-lt"/>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lang="en-US" sz="3600" b="1" kern="0" dirty="0" smtClean="0">
                <a:latin typeface="+mn-lt"/>
              </a:rPr>
              <a:t>HMC Kirk, Robert (Incoming)</a:t>
            </a: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3600" b="1" i="0" u="none" strike="noStrike" kern="0" cap="none" spc="0" normalizeH="0" baseline="0" noProof="0" dirty="0" smtClean="0">
                <a:ln>
                  <a:noFill/>
                </a:ln>
                <a:solidFill>
                  <a:schemeClr val="tx1"/>
                </a:solidFill>
                <a:effectLst/>
                <a:uLnTx/>
                <a:uFillTx/>
                <a:latin typeface="+mn-lt"/>
                <a:ea typeface="+mn-ea"/>
                <a:cs typeface="+mn-cs"/>
              </a:rPr>
              <a:t>619-532-5103</a:t>
            </a:r>
          </a:p>
          <a:p>
            <a:pPr marL="0" marR="0" lvl="0" indent="0" algn="ctr" defTabSz="914400" rtl="0" eaLnBrk="0" fontAlgn="base" latinLnBrk="0" hangingPunct="0">
              <a:lnSpc>
                <a:spcPct val="100000"/>
              </a:lnSpc>
              <a:spcBef>
                <a:spcPct val="20000"/>
              </a:spcBef>
              <a:spcAft>
                <a:spcPct val="0"/>
              </a:spcAft>
              <a:buClrTx/>
              <a:buSzTx/>
              <a:buFontTx/>
              <a:buNone/>
              <a:tabLst/>
              <a:defRPr/>
            </a:pPr>
            <a:r>
              <a:rPr lang="en-US" sz="2000" b="1" kern="0" dirty="0" smtClean="0">
                <a:latin typeface="+mn-lt"/>
                <a:hlinkClick r:id="rId4"/>
              </a:rPr>
              <a:t>Robert.Kirk@med.navy.mil</a:t>
            </a:r>
            <a:endParaRPr lang="en-US" sz="2000" b="1" kern="0" dirty="0" smtClean="0">
              <a:latin typeface="+mn-lt"/>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 Strand</a:t>
            </a:r>
            <a:endParaRPr lang="en-US" dirty="0"/>
          </a:p>
        </p:txBody>
      </p:sp>
      <p:sp>
        <p:nvSpPr>
          <p:cNvPr id="3" name="Content Placeholder 2"/>
          <p:cNvSpPr>
            <a:spLocks noGrp="1"/>
          </p:cNvSpPr>
          <p:nvPr>
            <p:ph idx="1"/>
          </p:nvPr>
        </p:nvSpPr>
        <p:spPr/>
        <p:txBody>
          <a:bodyPr/>
          <a:lstStyle/>
          <a:p>
            <a:r>
              <a:rPr lang="en-US" dirty="0" smtClean="0"/>
              <a:t>FIRST TRUE STRAND TRAINING</a:t>
            </a:r>
          </a:p>
          <a:p>
            <a:r>
              <a:rPr lang="en-US" dirty="0" smtClean="0"/>
              <a:t>19 Calendar Days</a:t>
            </a:r>
          </a:p>
          <a:p>
            <a:r>
              <a:rPr lang="en-US" dirty="0" smtClean="0"/>
              <a:t>15 Training Days</a:t>
            </a:r>
          </a:p>
          <a:p>
            <a:r>
              <a:rPr lang="en-US" dirty="0" smtClean="0"/>
              <a:t>120 hours</a:t>
            </a:r>
          </a:p>
          <a:p>
            <a:r>
              <a:rPr lang="en-US" dirty="0" smtClean="0"/>
              <a:t>50 Question test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Non-Academic Changes</a:t>
            </a:r>
            <a:endParaRPr lang="en-US" dirty="0"/>
          </a:p>
        </p:txBody>
      </p:sp>
      <p:sp>
        <p:nvSpPr>
          <p:cNvPr id="3" name="Content Placeholder 2"/>
          <p:cNvSpPr>
            <a:spLocks noGrp="1"/>
          </p:cNvSpPr>
          <p:nvPr>
            <p:ph idx="1"/>
          </p:nvPr>
        </p:nvSpPr>
        <p:spPr/>
        <p:txBody>
          <a:bodyPr/>
          <a:lstStyle/>
          <a:p>
            <a:r>
              <a:rPr lang="en-US" dirty="0" smtClean="0"/>
              <a:t>MILPERSMAN 1220-410 (PST)</a:t>
            </a:r>
          </a:p>
          <a:p>
            <a:r>
              <a:rPr lang="en-US" dirty="0" smtClean="0"/>
              <a:t>No Conversion from Surface to </a:t>
            </a:r>
            <a:r>
              <a:rPr lang="en-US" dirty="0" smtClean="0"/>
              <a:t>Dive during Training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OLD VS. NEW</a:t>
            </a:r>
            <a:endParaRPr lang="en-US" dirty="0"/>
          </a:p>
        </p:txBody>
      </p:sp>
      <p:sp>
        <p:nvSpPr>
          <p:cNvPr id="5" name="Content Placeholder 4"/>
          <p:cNvSpPr>
            <a:spLocks noGrp="1"/>
          </p:cNvSpPr>
          <p:nvPr>
            <p:ph sz="half" idx="1"/>
          </p:nvPr>
        </p:nvSpPr>
        <p:spPr>
          <a:xfrm>
            <a:off x="0" y="2286000"/>
            <a:ext cx="4495800" cy="4572000"/>
          </a:xfrm>
        </p:spPr>
        <p:txBody>
          <a:bodyPr/>
          <a:lstStyle/>
          <a:p>
            <a:r>
              <a:rPr lang="en-US" dirty="0" smtClean="0"/>
              <a:t>Intro. To Hyperbaric Med</a:t>
            </a:r>
          </a:p>
          <a:p>
            <a:r>
              <a:rPr lang="en-US" dirty="0" smtClean="0"/>
              <a:t>Therapeutic Gasses</a:t>
            </a:r>
          </a:p>
          <a:p>
            <a:r>
              <a:rPr lang="en-US" dirty="0" smtClean="0"/>
              <a:t>Treatment Tables</a:t>
            </a:r>
          </a:p>
          <a:p>
            <a:r>
              <a:rPr lang="en-US" dirty="0" err="1" smtClean="0"/>
              <a:t>Barotruama</a:t>
            </a:r>
            <a:r>
              <a:rPr lang="en-US" dirty="0" smtClean="0"/>
              <a:t> </a:t>
            </a:r>
          </a:p>
          <a:p>
            <a:r>
              <a:rPr lang="en-US" dirty="0" smtClean="0"/>
              <a:t>Diving Pharmacology</a:t>
            </a:r>
          </a:p>
          <a:p>
            <a:r>
              <a:rPr lang="en-US" dirty="0" smtClean="0"/>
              <a:t>Diving Admin</a:t>
            </a:r>
          </a:p>
          <a:p>
            <a:r>
              <a:rPr lang="en-US" dirty="0" smtClean="0"/>
              <a:t>Diving </a:t>
            </a:r>
            <a:r>
              <a:rPr lang="en-US" dirty="0" err="1" smtClean="0"/>
              <a:t>Neuro</a:t>
            </a:r>
            <a:endParaRPr lang="en-US" dirty="0" smtClean="0"/>
          </a:p>
          <a:p>
            <a:r>
              <a:rPr lang="en-US" dirty="0" smtClean="0">
                <a:solidFill>
                  <a:srgbClr val="FF0000"/>
                </a:solidFill>
              </a:rPr>
              <a:t>Wound Management</a:t>
            </a:r>
          </a:p>
          <a:p>
            <a:endParaRPr lang="en-US" dirty="0" smtClean="0"/>
          </a:p>
          <a:p>
            <a:endParaRPr lang="en-US" dirty="0"/>
          </a:p>
        </p:txBody>
      </p:sp>
      <p:sp>
        <p:nvSpPr>
          <p:cNvPr id="6" name="Content Placeholder 5"/>
          <p:cNvSpPr>
            <a:spLocks noGrp="1"/>
          </p:cNvSpPr>
          <p:nvPr>
            <p:ph sz="half" idx="2"/>
          </p:nvPr>
        </p:nvSpPr>
        <p:spPr>
          <a:xfrm>
            <a:off x="4419600" y="2286000"/>
            <a:ext cx="4724400" cy="4572000"/>
          </a:xfrm>
        </p:spPr>
        <p:txBody>
          <a:bodyPr/>
          <a:lstStyle/>
          <a:p>
            <a:r>
              <a:rPr lang="en-US" dirty="0" smtClean="0"/>
              <a:t>Intro. To Hyperbaric Med</a:t>
            </a:r>
          </a:p>
          <a:p>
            <a:r>
              <a:rPr lang="en-US" dirty="0" smtClean="0">
                <a:solidFill>
                  <a:srgbClr val="FF0000"/>
                </a:solidFill>
              </a:rPr>
              <a:t>Diving Related Inj. and TX</a:t>
            </a:r>
          </a:p>
          <a:p>
            <a:r>
              <a:rPr lang="en-US" dirty="0" err="1" smtClean="0"/>
              <a:t>Barotrauma</a:t>
            </a:r>
            <a:endParaRPr lang="en-US" dirty="0" smtClean="0"/>
          </a:p>
          <a:p>
            <a:r>
              <a:rPr lang="en-US" dirty="0" smtClean="0"/>
              <a:t>Diving Pharmacology</a:t>
            </a:r>
          </a:p>
          <a:p>
            <a:r>
              <a:rPr lang="en-US" dirty="0" smtClean="0"/>
              <a:t>Diving Admin</a:t>
            </a:r>
          </a:p>
          <a:p>
            <a:r>
              <a:rPr lang="en-US" dirty="0" smtClean="0"/>
              <a:t>Diving </a:t>
            </a:r>
            <a:r>
              <a:rPr lang="en-US" dirty="0" err="1" smtClean="0"/>
              <a:t>Neuro</a:t>
            </a:r>
            <a:endParaRPr lang="en-US" dirty="0" smtClean="0"/>
          </a:p>
          <a:p>
            <a:r>
              <a:rPr lang="en-US" dirty="0" smtClean="0">
                <a:solidFill>
                  <a:srgbClr val="FF0000"/>
                </a:solidFill>
              </a:rPr>
              <a:t>RADCON Admin</a:t>
            </a:r>
          </a:p>
          <a:p>
            <a:r>
              <a:rPr lang="en-US" dirty="0" smtClean="0">
                <a:solidFill>
                  <a:srgbClr val="FF0000"/>
                </a:solidFill>
              </a:rPr>
              <a:t>RADCON Physicals</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Chamber Practicum Hours</a:t>
            </a:r>
            <a:endParaRPr lang="en-US" dirty="0"/>
          </a:p>
        </p:txBody>
      </p:sp>
      <p:graphicFrame>
        <p:nvGraphicFramePr>
          <p:cNvPr id="7" name="Content Placeholder 6"/>
          <p:cNvGraphicFramePr>
            <a:graphicFrameLocks noGrp="1"/>
          </p:cNvGraphicFramePr>
          <p:nvPr>
            <p:ph idx="1"/>
          </p:nvPr>
        </p:nvGraphicFramePr>
        <p:xfrm>
          <a:off x="152400" y="2209800"/>
          <a:ext cx="88392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Chamber Practicum</a:t>
            </a:r>
            <a:endParaRPr lang="en-US" dirty="0"/>
          </a:p>
        </p:txBody>
      </p:sp>
      <p:sp>
        <p:nvSpPr>
          <p:cNvPr id="3" name="Content Placeholder 2"/>
          <p:cNvSpPr>
            <a:spLocks noGrp="1"/>
          </p:cNvSpPr>
          <p:nvPr>
            <p:ph idx="1"/>
          </p:nvPr>
        </p:nvSpPr>
        <p:spPr/>
        <p:txBody>
          <a:bodyPr/>
          <a:lstStyle/>
          <a:p>
            <a:r>
              <a:rPr lang="en-US" dirty="0" smtClean="0"/>
              <a:t>Multiple Scenarios AM/PM</a:t>
            </a:r>
          </a:p>
          <a:p>
            <a:r>
              <a:rPr lang="en-US" dirty="0" smtClean="0"/>
              <a:t>Local Area Command/Chambers</a:t>
            </a:r>
          </a:p>
          <a:p>
            <a:pPr lvl="1"/>
            <a:r>
              <a:rPr lang="en-US" dirty="0" smtClean="0"/>
              <a:t>Undersea Rescue Command (URC)/TRCS</a:t>
            </a:r>
          </a:p>
          <a:p>
            <a:pPr lvl="1"/>
            <a:r>
              <a:rPr lang="en-US" dirty="0" smtClean="0"/>
              <a:t>SWRMC/RCF 6500</a:t>
            </a:r>
          </a:p>
          <a:p>
            <a:pPr lvl="1"/>
            <a:r>
              <a:rPr lang="en-US" dirty="0" smtClean="0"/>
              <a:t>LOGSU/SNDL </a:t>
            </a:r>
            <a:endParaRPr lang="en-US" dirty="0" smtClean="0"/>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839200" cy="838200"/>
          </a:xfrm>
        </p:spPr>
        <p:txBody>
          <a:bodyPr/>
          <a:lstStyle/>
          <a:p>
            <a:endParaRPr lang="en-US" dirty="0"/>
          </a:p>
        </p:txBody>
      </p:sp>
      <p:sp>
        <p:nvSpPr>
          <p:cNvPr id="3" name="Content Placeholder 2"/>
          <p:cNvSpPr>
            <a:spLocks noGrp="1"/>
          </p:cNvSpPr>
          <p:nvPr>
            <p:ph idx="1"/>
          </p:nvPr>
        </p:nvSpPr>
        <p:spPr>
          <a:xfrm>
            <a:off x="0" y="1676400"/>
            <a:ext cx="9144000" cy="5181600"/>
          </a:xfrm>
        </p:spPr>
        <p:txBody>
          <a:bodyPr/>
          <a:lstStyle/>
          <a:p>
            <a:pPr algn="ctr">
              <a:buNone/>
            </a:pPr>
            <a:endParaRPr lang="en-US" sz="4800" dirty="0" smtClean="0"/>
          </a:p>
          <a:p>
            <a:pPr algn="ctr">
              <a:buNone/>
            </a:pPr>
            <a:endParaRPr lang="en-US" sz="4800" dirty="0" smtClean="0"/>
          </a:p>
          <a:p>
            <a:pPr algn="ctr">
              <a:buNone/>
            </a:pPr>
            <a:endParaRPr lang="en-US" sz="4800" dirty="0" smtClean="0"/>
          </a:p>
          <a:p>
            <a:pPr algn="ctr">
              <a:buNone/>
            </a:pPr>
            <a:endParaRPr lang="en-US" sz="4800" dirty="0" smtClean="0"/>
          </a:p>
          <a:p>
            <a:pPr algn="ctr">
              <a:buNone/>
            </a:pPr>
            <a:r>
              <a:rPr lang="en-US" sz="4800" dirty="0" smtClean="0"/>
              <a:t>QUESTIONS?</a:t>
            </a:r>
            <a:endParaRPr lang="en-US" sz="4800" dirty="0"/>
          </a:p>
        </p:txBody>
      </p:sp>
      <p:pic>
        <p:nvPicPr>
          <p:cNvPr id="4" name="Picture 3" descr="diver-medicaltechenlisted__24783_zoom.jpg"/>
          <p:cNvPicPr>
            <a:picLocks noChangeAspect="1"/>
          </p:cNvPicPr>
          <p:nvPr/>
        </p:nvPicPr>
        <p:blipFill>
          <a:blip r:embed="rId2" cstate="print"/>
          <a:stretch>
            <a:fillRect/>
          </a:stretch>
        </p:blipFill>
        <p:spPr>
          <a:xfrm>
            <a:off x="3124200" y="2209800"/>
            <a:ext cx="2540000" cy="2336800"/>
          </a:xfrm>
          <a:prstGeom prst="rect">
            <a:avLst/>
          </a:prstGeom>
        </p:spPr>
      </p:pic>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4CFA8050F793114AB1046D8ED441ECFD" ma:contentTypeVersion="1" ma:contentTypeDescription="Create a new document." ma:contentTypeScope="" ma:versionID="5ab23936e94bd0abb7ee4ee801c0a43b">
  <xsd:schema xmlns:xsd="http://www.w3.org/2001/XMLSchema" xmlns:xs="http://www.w3.org/2001/XMLSchema" xmlns:p="http://schemas.microsoft.com/office/2006/metadata/properties" xmlns:ns1="http://schemas.microsoft.com/sharepoint/v3" xmlns:ns2="75687c3e-5b44-41fd-8616-68325ebfa0a3" targetNamespace="http://schemas.microsoft.com/office/2006/metadata/properties" ma:root="true" ma:fieldsID="ea9670ef829d0e2a70b7349edc4ae2a5" ns1:_="" ns2:_="">
    <xsd:import namespace="http://schemas.microsoft.com/sharepoint/v3"/>
    <xsd:import namespace="75687c3e-5b44-41fd-8616-68325ebfa0a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5687c3e-5b44-41fd-8616-68325ebfa0a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75687c3e-5b44-41fd-8616-68325ebfa0a3">WHZAEYJK4MX2-63-52</_dlc_DocId>
    <_dlc_DocIdUrl xmlns="75687c3e-5b44-41fd-8616-68325ebfa0a3">
      <Url>https://admin.med.navy.mil/sites/nmotc/swmi/_layouts/DocIdRedir.aspx?ID=WHZAEYJK4MX2-63-52</Url>
      <Description>WHZAEYJK4MX2-63-52</Description>
    </_dlc_DocIdUrl>
  </documentManagement>
</p:properties>
</file>

<file path=customXml/itemProps1.xml><?xml version="1.0" encoding="utf-8"?>
<ds:datastoreItem xmlns:ds="http://schemas.openxmlformats.org/officeDocument/2006/customXml" ds:itemID="{EAD936E0-F081-4596-B249-EC715B2D7FCC}"/>
</file>

<file path=customXml/itemProps2.xml><?xml version="1.0" encoding="utf-8"?>
<ds:datastoreItem xmlns:ds="http://schemas.openxmlformats.org/officeDocument/2006/customXml" ds:itemID="{CB3C8BDB-F093-4A11-922D-C6836508A34A}"/>
</file>

<file path=customXml/itemProps3.xml><?xml version="1.0" encoding="utf-8"?>
<ds:datastoreItem xmlns:ds="http://schemas.openxmlformats.org/officeDocument/2006/customXml" ds:itemID="{97FD75F6-0171-4D77-8865-1AC546D0D39A}"/>
</file>

<file path=customXml/itemProps4.xml><?xml version="1.0" encoding="utf-8"?>
<ds:datastoreItem xmlns:ds="http://schemas.openxmlformats.org/officeDocument/2006/customXml" ds:itemID="{F4EA7758-5294-4185-B06E-40E46FC5CE4B}"/>
</file>

<file path=docProps/app.xml><?xml version="1.0" encoding="utf-8"?>
<Properties xmlns="http://schemas.openxmlformats.org/officeDocument/2006/extended-properties" xmlns:vt="http://schemas.openxmlformats.org/officeDocument/2006/docPropsVTypes">
  <Template/>
  <TotalTime>5769</TotalTime>
  <Words>204</Words>
  <Application>Microsoft Office PowerPoint</Application>
  <PresentationFormat>On-screen Show (4:3)</PresentationFormat>
  <Paragraphs>55</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Custom Design</vt:lpstr>
      <vt:lpstr>Deep-Sea Diving Medicine</vt:lpstr>
      <vt:lpstr>Dive Strand</vt:lpstr>
      <vt:lpstr>Non-Academic Changes</vt:lpstr>
      <vt:lpstr>OLD VS. NEW</vt:lpstr>
      <vt:lpstr>Chamber Practicum Hours</vt:lpstr>
      <vt:lpstr>Chamber Practicum</vt:lpstr>
      <vt:lpstr>Slide 7</vt:lpstr>
    </vt:vector>
  </TitlesOfParts>
  <Company>Naval Operational Medicine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Topic 13.4  Anatomy and Physiology of the Nervous System  </dc:title>
  <dc:creator>Joshua Nassiri</dc:creator>
  <cp:lastModifiedBy>Ryan.Gilbert</cp:lastModifiedBy>
  <cp:revision>251</cp:revision>
  <dcterms:created xsi:type="dcterms:W3CDTF">2009-02-04T14:21:14Z</dcterms:created>
  <dcterms:modified xsi:type="dcterms:W3CDTF">2013-05-08T14:38:39Z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0x0101004CFA8050F793114AB1046D8ED441ECFD</vt:lpwstr>
  </property>
  <property fmtid="{D5CDD505-2E9C-101B-9397-08002B2CF9AE}" pid="3" name="_dlc_DocIdItemGuid">
    <vt:lpwstr>a27da5d3-fa91-42d9-9d94-9e443e028327</vt:lpwstr>
  </property>
</Properties>
</file>