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24.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2.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256" r:id="rId2"/>
    <p:sldId id="320" r:id="rId3"/>
    <p:sldId id="279" r:id="rId4"/>
    <p:sldId id="258" r:id="rId5"/>
    <p:sldId id="270" r:id="rId6"/>
    <p:sldId id="278" r:id="rId7"/>
    <p:sldId id="323" r:id="rId8"/>
    <p:sldId id="269" r:id="rId9"/>
    <p:sldId id="329" r:id="rId10"/>
    <p:sldId id="271" r:id="rId11"/>
    <p:sldId id="273" r:id="rId12"/>
    <p:sldId id="283" r:id="rId13"/>
    <p:sldId id="285" r:id="rId14"/>
    <p:sldId id="281" r:id="rId15"/>
    <p:sldId id="263" r:id="rId16"/>
    <p:sldId id="334" r:id="rId17"/>
    <p:sldId id="264" r:id="rId18"/>
    <p:sldId id="288" r:id="rId19"/>
    <p:sldId id="287" r:id="rId20"/>
    <p:sldId id="405" r:id="rId21"/>
    <p:sldId id="289" r:id="rId22"/>
    <p:sldId id="268" r:id="rId23"/>
    <p:sldId id="335" r:id="rId24"/>
    <p:sldId id="406"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99"/>
    <a:srgbClr val="FFCC66"/>
    <a:srgbClr val="000099"/>
    <a:srgbClr val="FF3300"/>
    <a:srgbClr val="FFFFCC"/>
    <a:srgbClr val="FFFFFF"/>
    <a:srgbClr val="CCFF99"/>
    <a:srgbClr val="CCFF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66429" autoAdjust="0"/>
  </p:normalViewPr>
  <p:slideViewPr>
    <p:cSldViewPr>
      <p:cViewPr>
        <p:scale>
          <a:sx n="81" d="100"/>
          <a:sy n="81" d="100"/>
        </p:scale>
        <p:origin x="-2490" y="-78"/>
      </p:cViewPr>
      <p:guideLst>
        <p:guide orient="horz" pos="2160"/>
        <p:guide pos="2880"/>
      </p:guideLst>
    </p:cSldViewPr>
  </p:slideViewPr>
  <p:notesTextViewPr>
    <p:cViewPr>
      <p:scale>
        <a:sx n="100" d="100"/>
        <a:sy n="100" d="100"/>
      </p:scale>
      <p:origin x="0" y="816"/>
    </p:cViewPr>
  </p:notesTextViewPr>
  <p:sorterViewPr>
    <p:cViewPr>
      <p:scale>
        <a:sx n="66" d="100"/>
        <a:sy n="66" d="100"/>
      </p:scale>
      <p:origin x="0" y="0"/>
    </p:cViewPr>
  </p:sorterViewPr>
  <p:notesViewPr>
    <p:cSldViewPr>
      <p:cViewPr varScale="1">
        <p:scale>
          <a:sx n="80" d="100"/>
          <a:sy n="80" d="100"/>
        </p:scale>
        <p:origin x="-3138"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1D7C3C7-3998-4B7A-882A-8F96B63056C1}" type="datetimeFigureOut">
              <a:rPr lang="en-US" smtClean="0"/>
              <a:pPr/>
              <a:t>4/23/2013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050D5E1-CDC3-463A-8F46-94FCFECB2AE7}" type="slidenum">
              <a:rPr lang="en-US" smtClean="0"/>
              <a:pPr/>
              <a:t>‹#›</a:t>
            </a:fld>
            <a:endParaRPr lang="en-US"/>
          </a:p>
        </p:txBody>
      </p:sp>
    </p:spTree>
    <p:extLst>
      <p:ext uri="{BB962C8B-B14F-4D97-AF65-F5344CB8AC3E}">
        <p14:creationId xmlns:p14="http://schemas.microsoft.com/office/powerpoint/2010/main" val="2033284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606F023-A187-422E-B7E4-24F8479A4BC5}" type="datetimeFigureOut">
              <a:rPr lang="en-US" smtClean="0"/>
              <a:pPr/>
              <a:t>4/23/2013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BA2B311-7099-4041-9549-08B18FFDB85F}" type="slidenum">
              <a:rPr lang="en-US" smtClean="0"/>
              <a:pPr/>
              <a:t>‹#›</a:t>
            </a:fld>
            <a:endParaRPr lang="en-US"/>
          </a:p>
        </p:txBody>
      </p:sp>
    </p:spTree>
    <p:extLst>
      <p:ext uri="{BB962C8B-B14F-4D97-AF65-F5344CB8AC3E}">
        <p14:creationId xmlns:p14="http://schemas.microsoft.com/office/powerpoint/2010/main" val="3456566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7800" y="611188"/>
            <a:ext cx="3960813" cy="2970212"/>
          </a:xfrm>
        </p:spPr>
      </p:sp>
      <p:sp>
        <p:nvSpPr>
          <p:cNvPr id="3" name="Notes Placeholder 2"/>
          <p:cNvSpPr>
            <a:spLocks noGrp="1"/>
          </p:cNvSpPr>
          <p:nvPr>
            <p:ph type="body" idx="1"/>
          </p:nvPr>
        </p:nvSpPr>
        <p:spPr>
          <a:xfrm>
            <a:off x="457200" y="3810000"/>
            <a:ext cx="6248400" cy="5105400"/>
          </a:xfrm>
        </p:spPr>
        <p:txBody>
          <a:bodyPr>
            <a:normAutofit/>
          </a:bodyPr>
          <a:lstStyle/>
          <a:p>
            <a:pPr>
              <a:tabLst>
                <a:tab pos="228600" algn="l"/>
                <a:tab pos="457200" algn="l"/>
              </a:tabLst>
            </a:pPr>
            <a:r>
              <a:rPr lang="en-US" dirty="0" smtClean="0"/>
              <a:t>A.	Training Part 1, Introduction to the Tri-Service Food Code.</a:t>
            </a:r>
            <a:endParaRPr lang="en-US"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tab pos="228600" algn="l"/>
                <a:tab pos="457200" algn="l"/>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tab pos="228600" algn="l"/>
                <a:tab pos="457200" algn="l"/>
              </a:tabLst>
              <a:defRPr/>
            </a:pPr>
            <a:r>
              <a:rPr lang="en-US" sz="1200" b="1" kern="1200" dirty="0" smtClean="0">
                <a:solidFill>
                  <a:srgbClr val="0000CC"/>
                </a:solidFill>
                <a:latin typeface="+mn-lt"/>
                <a:ea typeface="+mn-ea"/>
                <a:cs typeface="+mn-cs"/>
              </a:rPr>
              <a:t>Instructor Note:  </a:t>
            </a:r>
            <a:r>
              <a:rPr lang="en-US" sz="1200" i="1" kern="1200" dirty="0" smtClean="0">
                <a:solidFill>
                  <a:srgbClr val="0000CC"/>
                </a:solidFill>
                <a:latin typeface="+mn-lt"/>
                <a:ea typeface="+mn-ea"/>
                <a:cs typeface="+mn-cs"/>
              </a:rPr>
              <a:t>Introduce course title and presenters.</a:t>
            </a:r>
            <a:endParaRPr lang="en-US" sz="1200" kern="1200" dirty="0" smtClean="0">
              <a:solidFill>
                <a:srgbClr val="0000CC"/>
              </a:solidFill>
              <a:latin typeface="+mn-lt"/>
              <a:ea typeface="+mn-ea"/>
              <a:cs typeface="+mn-cs"/>
            </a:endParaRPr>
          </a:p>
          <a:p>
            <a:pPr>
              <a:tabLst>
                <a:tab pos="228600" algn="l"/>
                <a:tab pos="457200" algn="l"/>
              </a:tabLst>
            </a:pPr>
            <a:endParaRPr lang="en-US" sz="1000"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tabLst>
                <a:tab pos="228600" algn="l"/>
                <a:tab pos="457200" algn="l"/>
              </a:tabLst>
            </a:pPr>
            <a:r>
              <a:rPr lang="en-US" dirty="0" smtClean="0"/>
              <a:t>9.  The following conventions are used in the TSFC:</a:t>
            </a:r>
          </a:p>
          <a:p>
            <a:pPr>
              <a:tabLst>
                <a:tab pos="228600" algn="l"/>
                <a:tab pos="457200" algn="l"/>
              </a:tabLst>
            </a:pPr>
            <a:r>
              <a:rPr lang="en-US" dirty="0" smtClean="0"/>
              <a:t> </a:t>
            </a:r>
          </a:p>
          <a:p>
            <a:pPr>
              <a:tabLst>
                <a:tab pos="228600" algn="l"/>
                <a:tab pos="457200" algn="l"/>
              </a:tabLst>
            </a:pPr>
            <a:r>
              <a:rPr lang="en-US" b="1" dirty="0" smtClean="0"/>
              <a:t>	</a:t>
            </a:r>
            <a:r>
              <a:rPr lang="en-US" dirty="0" smtClean="0"/>
              <a:t>a. The term “shall” constitutes a command and indicates the act is imperative and must be adhered to. For example, in paragraph 3-201.11(B), food </a:t>
            </a:r>
            <a:r>
              <a:rPr lang="en-US" u="sng" dirty="0" smtClean="0"/>
              <a:t>shall</a:t>
            </a:r>
            <a:r>
              <a:rPr lang="en-US" dirty="0" smtClean="0"/>
              <a:t> be obtained from approved sources.</a:t>
            </a:r>
          </a:p>
          <a:p>
            <a:pPr>
              <a:tabLst>
                <a:tab pos="228600" algn="l"/>
                <a:tab pos="457200" algn="l"/>
              </a:tabLst>
            </a:pPr>
            <a:r>
              <a:rPr lang="en-US" dirty="0" smtClean="0"/>
              <a:t> </a:t>
            </a:r>
          </a:p>
          <a:p>
            <a:pPr>
              <a:tabLst>
                <a:tab pos="228600" algn="l"/>
                <a:tab pos="457200" algn="l"/>
              </a:tabLst>
            </a:pPr>
            <a:r>
              <a:rPr lang="en-US" dirty="0" smtClean="0"/>
              <a:t>	b. The term “may not” means absolute prohibition; under no circumstances should the act occur. For example, section 4-204.17 specifies liquid waste drain lines of any type </a:t>
            </a:r>
            <a:r>
              <a:rPr lang="en-US" u="sng" dirty="0" smtClean="0"/>
              <a:t>may not</a:t>
            </a:r>
            <a:r>
              <a:rPr lang="en-US" dirty="0" smtClean="0"/>
              <a:t> pass through an ice machine or ice storage bin.</a:t>
            </a:r>
            <a:r>
              <a:rPr lang="en-US" i="1" dirty="0" smtClean="0"/>
              <a:t> </a:t>
            </a:r>
            <a:endParaRPr lang="en-US" dirty="0" smtClean="0"/>
          </a:p>
          <a:p>
            <a:pPr>
              <a:tabLst>
                <a:tab pos="228600" algn="l"/>
                <a:tab pos="457200" algn="l"/>
              </a:tabLst>
            </a:pPr>
            <a:r>
              <a:rPr lang="en-US" dirty="0" smtClean="0"/>
              <a:t> </a:t>
            </a:r>
          </a:p>
          <a:p>
            <a:pPr>
              <a:tabLst>
                <a:tab pos="228600" algn="l"/>
                <a:tab pos="457200" algn="l"/>
              </a:tabLst>
            </a:pPr>
            <a:r>
              <a:rPr lang="en-US" dirty="0" smtClean="0"/>
              <a:t>	c. The term “may” is permissive and means the act is allowed, but not required. For example, paragraph 3-501.110(D) indicates leftover PHF(TCS) foods </a:t>
            </a:r>
            <a:r>
              <a:rPr lang="en-US" u="sng" dirty="0" smtClean="0"/>
              <a:t>may</a:t>
            </a:r>
            <a:r>
              <a:rPr lang="en-US" dirty="0" smtClean="0"/>
              <a:t> be retained for up to 72 hours if held chilled at a temperature of 41</a:t>
            </a:r>
            <a:r>
              <a:rPr lang="en-US" baseline="30000" dirty="0" smtClean="0"/>
              <a:t>o</a:t>
            </a:r>
            <a:r>
              <a:rPr lang="en-US" dirty="0" smtClean="0"/>
              <a:t>F or below.</a:t>
            </a:r>
          </a:p>
          <a:p>
            <a:pPr>
              <a:tabLst>
                <a:tab pos="228600" algn="l"/>
                <a:tab pos="457200" algn="l"/>
              </a:tabLst>
            </a:pPr>
            <a:r>
              <a:rPr lang="en-US" dirty="0" smtClean="0"/>
              <a:t> </a:t>
            </a:r>
          </a:p>
          <a:p>
            <a:pPr>
              <a:tabLst>
                <a:tab pos="228600" algn="l"/>
                <a:tab pos="457200" algn="l"/>
              </a:tabLst>
            </a:pPr>
            <a:r>
              <a:rPr lang="en-US" dirty="0" smtClean="0"/>
              <a:t>	d. The term “should” means the action is recommended, but not required. Statements that include this term provide information or guidance only and are usually found in phrases that contain italicized text or in sections designated as non-debitable.</a:t>
            </a:r>
          </a:p>
          <a:p>
            <a:pPr>
              <a:tabLst>
                <a:tab pos="228600" algn="l"/>
                <a:tab pos="457200" algn="l"/>
              </a:tabLst>
            </a:pPr>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tabLst>
                <a:tab pos="228600" algn="l"/>
                <a:tab pos="457200" algn="l"/>
              </a:tabLst>
            </a:pPr>
            <a:r>
              <a:rPr lang="en-US" dirty="0" smtClean="0"/>
              <a:t>10. There are two types of cross referencing used throughout the TSFC. The purpose of the cross reference is to eliminate the need for restating the same requirement under more than one provision. A cross reference directs the reader to the location within the TSFC or other document that contains the specific requirement.</a:t>
            </a:r>
          </a:p>
          <a:p>
            <a:pPr>
              <a:tabLst>
                <a:tab pos="228600" algn="l"/>
                <a:tab pos="457200" algn="l"/>
              </a:tabLst>
            </a:pPr>
            <a:r>
              <a:rPr lang="en-US" dirty="0" smtClean="0"/>
              <a:t> </a:t>
            </a:r>
          </a:p>
          <a:p>
            <a:pPr>
              <a:tabLst>
                <a:tab pos="228600" algn="l"/>
                <a:tab pos="457200" algn="l"/>
              </a:tabLst>
            </a:pPr>
            <a:r>
              <a:rPr lang="en-US" dirty="0" smtClean="0"/>
              <a:t>	a. </a:t>
            </a:r>
            <a:r>
              <a:rPr lang="en-US" sz="1200" kern="1200" dirty="0" smtClean="0">
                <a:solidFill>
                  <a:schemeClr val="tx1"/>
                </a:solidFill>
                <a:latin typeface="+mn-lt"/>
                <a:ea typeface="+mn-ea"/>
                <a:cs typeface="+mn-cs"/>
              </a:rPr>
              <a:t>The first type of cross reference uses the phrase “a</a:t>
            </a:r>
            <a:r>
              <a:rPr lang="en-US" sz="1200" i="1" kern="1200" dirty="0" smtClean="0">
                <a:solidFill>
                  <a:schemeClr val="tx1"/>
                </a:solidFill>
                <a:latin typeface="+mn-lt"/>
                <a:ea typeface="+mn-ea"/>
                <a:cs typeface="+mn-cs"/>
              </a:rPr>
              <a:t>s specified </a:t>
            </a:r>
            <a:r>
              <a:rPr lang="en-US" sz="1200" i="1" u="sng" kern="1200" dirty="0" smtClean="0">
                <a:solidFill>
                  <a:schemeClr val="tx1"/>
                </a:solidFill>
                <a:latin typeface="+mn-lt"/>
                <a:ea typeface="+mn-ea"/>
                <a:cs typeface="+mn-cs"/>
              </a:rPr>
              <a:t>under</a:t>
            </a:r>
            <a:r>
              <a:rPr lang="en-US" sz="1200" i="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This type of reference alerts the reader to relevant information while providing a system by which each violation is recorded (or debited) </a:t>
            </a:r>
            <a:r>
              <a:rPr lang="en-US" sz="1200" u="sng" kern="1200" dirty="0" smtClean="0">
                <a:solidFill>
                  <a:schemeClr val="tx1"/>
                </a:solidFill>
                <a:latin typeface="+mn-lt"/>
                <a:ea typeface="+mn-ea"/>
                <a:cs typeface="+mn-cs"/>
              </a:rPr>
              <a:t>under</a:t>
            </a:r>
            <a:r>
              <a:rPr lang="en-US" sz="1200" kern="1200" dirty="0" smtClean="0">
                <a:solidFill>
                  <a:schemeClr val="tx1"/>
                </a:solidFill>
                <a:latin typeface="+mn-lt"/>
                <a:ea typeface="+mn-ea"/>
                <a:cs typeface="+mn-cs"/>
              </a:rPr>
              <a:t> the </a:t>
            </a:r>
            <a:r>
              <a:rPr lang="en-US" sz="1200" u="sng" kern="1200" dirty="0" smtClean="0">
                <a:solidFill>
                  <a:schemeClr val="tx1"/>
                </a:solidFill>
                <a:latin typeface="+mn-lt"/>
                <a:ea typeface="+mn-ea"/>
                <a:cs typeface="+mn-cs"/>
              </a:rPr>
              <a:t>one</a:t>
            </a:r>
            <a:r>
              <a:rPr lang="en-US" sz="1200" kern="1200" dirty="0" smtClean="0">
                <a:solidFill>
                  <a:schemeClr val="tx1"/>
                </a:solidFill>
                <a:latin typeface="+mn-lt"/>
                <a:ea typeface="+mn-ea"/>
                <a:cs typeface="+mn-cs"/>
              </a:rPr>
              <a:t> most appropriate </a:t>
            </a:r>
            <a:r>
              <a:rPr lang="en-US" sz="1200" i="1" kern="1200" dirty="0" smtClean="0">
                <a:solidFill>
                  <a:schemeClr val="tx1"/>
                </a:solidFill>
                <a:latin typeface="+mn-lt"/>
                <a:ea typeface="+mn-ea"/>
                <a:cs typeface="+mn-cs"/>
              </a:rPr>
              <a:t>Section</a:t>
            </a:r>
            <a:r>
              <a:rPr lang="en-US" sz="1200" kern="1200" dirty="0" smtClean="0">
                <a:solidFill>
                  <a:schemeClr val="tx1"/>
                </a:solidFill>
                <a:latin typeface="+mn-lt"/>
                <a:ea typeface="+mn-ea"/>
                <a:cs typeface="+mn-cs"/>
              </a:rPr>
              <a:t> or provision number.</a:t>
            </a:r>
            <a:endParaRPr lang="en-US" dirty="0" smtClean="0"/>
          </a:p>
          <a:p>
            <a:pPr>
              <a:tabLst>
                <a:tab pos="228600" algn="l"/>
                <a:tab pos="457200" algn="l"/>
              </a:tabLst>
            </a:pPr>
            <a:r>
              <a:rPr lang="en-US" dirty="0" smtClean="0"/>
              <a:t> </a:t>
            </a:r>
          </a:p>
          <a:p>
            <a:pPr>
              <a:tabLst>
                <a:tab pos="228600" algn="l"/>
                <a:tab pos="457200" algn="l"/>
              </a:tabLst>
            </a:pPr>
            <a:r>
              <a:rPr lang="en-US" dirty="0" smtClean="0"/>
              <a:t>	b. The second type of cross reference uses the phrase “</a:t>
            </a:r>
            <a:r>
              <a:rPr lang="en-US" i="1" dirty="0" smtClean="0"/>
              <a:t>as specified </a:t>
            </a:r>
            <a:r>
              <a:rPr lang="en-US" i="1" u="sng" dirty="0" smtClean="0"/>
              <a:t>in</a:t>
            </a:r>
            <a:r>
              <a:rPr lang="en-US" dirty="0" smtClean="0"/>
              <a:t>.” This type of cross reference serves two functions.</a:t>
            </a:r>
          </a:p>
          <a:p>
            <a:pPr>
              <a:tabLst>
                <a:tab pos="228600" algn="l"/>
                <a:tab pos="457200" algn="l"/>
              </a:tabLst>
            </a:pPr>
            <a:r>
              <a:rPr lang="en-US" dirty="0" smtClean="0"/>
              <a:t> </a:t>
            </a:r>
          </a:p>
          <a:p>
            <a:pPr>
              <a:tabLst>
                <a:tab pos="228600" algn="l"/>
                <a:tab pos="457200" algn="l"/>
              </a:tabLst>
            </a:pPr>
            <a:r>
              <a:rPr lang="en-US" dirty="0" smtClean="0"/>
              <a:t>		(1) The first function indicates the requirement is specified </a:t>
            </a:r>
            <a:r>
              <a:rPr lang="en-US" u="sng" dirty="0" smtClean="0"/>
              <a:t>in a separate document</a:t>
            </a:r>
            <a:r>
              <a:rPr lang="en-US" dirty="0" smtClean="0"/>
              <a:t>, such as a Federal or other military regulation, and is incorporated by reference </a:t>
            </a:r>
            <a:r>
              <a:rPr lang="en-US" u="sng" dirty="0" smtClean="0"/>
              <a:t>in</a:t>
            </a:r>
            <a:r>
              <a:rPr lang="en-US" dirty="0" smtClean="0"/>
              <a:t> the TSFC.</a:t>
            </a:r>
          </a:p>
          <a:p>
            <a:pPr>
              <a:tabLst>
                <a:tab pos="228600" algn="l"/>
                <a:tab pos="457200" algn="l"/>
              </a:tabLst>
            </a:pPr>
            <a:r>
              <a:rPr lang="en-US" dirty="0" smtClean="0"/>
              <a:t> </a:t>
            </a:r>
          </a:p>
          <a:p>
            <a:pPr>
              <a:tabLst>
                <a:tab pos="228600" algn="l"/>
                <a:tab pos="457200" algn="l"/>
              </a:tabLst>
            </a:pPr>
            <a:r>
              <a:rPr lang="en-US" dirty="0" smtClean="0"/>
              <a:t>		(2) The second function of this type of cross reference directs the reader to additional information, provided within the TSFC that must be considered in order to make a final determination regarding certain exceptions or allowances for a provision. When this type of cross reference is used, the information must be considered, but is not debitable under the current provision. </a:t>
            </a:r>
          </a:p>
          <a:p>
            <a:pPr>
              <a:tabLst>
                <a:tab pos="228600" algn="l"/>
                <a:tab pos="457200" algn="l"/>
              </a:tabLst>
            </a:pPr>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tabLst>
                <a:tab pos="228600" algn="l"/>
              </a:tabLst>
            </a:pPr>
            <a:r>
              <a:rPr lang="en-US" dirty="0" smtClean="0"/>
              <a:t>11. Organization of information.</a:t>
            </a:r>
          </a:p>
          <a:p>
            <a:pPr>
              <a:tabLst>
                <a:tab pos="228600" algn="l"/>
              </a:tabLst>
            </a:pPr>
            <a:r>
              <a:rPr lang="en-US" dirty="0" smtClean="0"/>
              <a:t> </a:t>
            </a:r>
          </a:p>
          <a:p>
            <a:pPr>
              <a:tabLst>
                <a:tab pos="228600" algn="l"/>
              </a:tabLst>
            </a:pPr>
            <a:r>
              <a:rPr lang="en-US" dirty="0" smtClean="0"/>
              <a:t>	a. There are ten chapters in the joint publication. This chart illustrates where  contents of the previous versions of NAVMED P-5010-1 and TB MED 530 now fall in the TSFC.</a:t>
            </a:r>
          </a:p>
          <a:p>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dirty="0" smtClean="0"/>
              <a:t>b.  Appendices.  This next chart identifies the new TSFC appendices. Previously available information has been excluded from the joint publication and new content was added in its place. For instance, the TSFC now provides contact information for technical support from each of the Services. It also provides detailed procedures for conducting a facility risk assessment and correctly using the Food Operation Inspection Report.</a:t>
            </a:r>
          </a:p>
          <a:p>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2413" y="685800"/>
            <a:ext cx="3849687" cy="2886075"/>
          </a:xfrm>
        </p:spPr>
      </p:sp>
      <p:sp>
        <p:nvSpPr>
          <p:cNvPr id="3" name="Notes Placeholder 2"/>
          <p:cNvSpPr>
            <a:spLocks noGrp="1"/>
          </p:cNvSpPr>
          <p:nvPr>
            <p:ph type="body" idx="1"/>
          </p:nvPr>
        </p:nvSpPr>
        <p:spPr>
          <a:xfrm>
            <a:off x="381000" y="3886201"/>
            <a:ext cx="6172200" cy="4712970"/>
          </a:xfrm>
        </p:spPr>
        <p:txBody>
          <a:bodyPr>
            <a:normAutofit/>
          </a:bodyPr>
          <a:lstStyle/>
          <a:p>
            <a:pPr>
              <a:tabLst>
                <a:tab pos="228600" algn="l"/>
                <a:tab pos="457200" algn="l"/>
              </a:tabLst>
            </a:pPr>
            <a:r>
              <a:rPr lang="en-US" dirty="0" smtClean="0"/>
              <a:t>c. Excluded content. Content that was previously available, but now excluded is either available online or is better suited as an installation-level procedure or a Service-specific policy.</a:t>
            </a:r>
          </a:p>
          <a:p>
            <a:pPr>
              <a:tabLst>
                <a:tab pos="228600" algn="l"/>
                <a:tab pos="457200" algn="l"/>
              </a:tabLst>
            </a:pPr>
            <a:r>
              <a:rPr lang="en-US" dirty="0" smtClean="0"/>
              <a:t> </a:t>
            </a:r>
          </a:p>
          <a:p>
            <a:pPr>
              <a:tabLst>
                <a:tab pos="228600" algn="l"/>
                <a:tab pos="457200" algn="l"/>
              </a:tabLst>
            </a:pPr>
            <a:r>
              <a:rPr lang="en-US" dirty="0" smtClean="0"/>
              <a:t>	(1) For example, the Navy’s old appendix A for foodborne illness characterization and investigation procedures was excluded because investigation procedures vary among the services and are best suited as a service- or installation-specific procedure.</a:t>
            </a:r>
          </a:p>
          <a:p>
            <a:pPr>
              <a:tabLst>
                <a:tab pos="228600" algn="l"/>
                <a:tab pos="457200" algn="l"/>
              </a:tabLst>
            </a:pPr>
            <a:r>
              <a:rPr lang="en-US" dirty="0" smtClean="0"/>
              <a:t> </a:t>
            </a:r>
          </a:p>
          <a:p>
            <a:pPr>
              <a:tabLst>
                <a:tab pos="228600" algn="l"/>
                <a:tab pos="457200" algn="l"/>
              </a:tabLst>
            </a:pPr>
            <a:r>
              <a:rPr lang="en-US" dirty="0" smtClean="0"/>
              <a:t>	(2) HACCP guidelines, previously available in TB MED 530, were also excluded based on the availability of HACCP models on the internet and the fact that understanding HACCP principles is a core competency for the Food Safety Manager’s Certification, required by supervisory-level food employees (or PICs) and food managers.</a:t>
            </a:r>
          </a:p>
          <a:p>
            <a:pPr>
              <a:tabLst>
                <a:tab pos="228600" algn="l"/>
                <a:tab pos="457200" algn="l"/>
              </a:tabLst>
            </a:pPr>
            <a:r>
              <a:rPr lang="en-US" dirty="0" smtClean="0"/>
              <a:t> </a:t>
            </a:r>
          </a:p>
          <a:p>
            <a:pPr>
              <a:tabLst>
                <a:tab pos="228600" algn="l"/>
                <a:tab pos="457200" algn="l"/>
              </a:tabLst>
            </a:pPr>
            <a:r>
              <a:rPr lang="en-US" dirty="0" smtClean="0"/>
              <a:t>	(3) Air Force, which previously used the 2005 FDA Food Code, will find that the joint publication does not include the FDA Food Code’s Annex 3, Public Health Reasons, because it is readily accessible online.</a:t>
            </a:r>
          </a:p>
          <a:p>
            <a:pPr>
              <a:tabLst>
                <a:tab pos="228600" algn="l"/>
                <a:tab pos="457200" algn="l"/>
              </a:tabLst>
            </a:pPr>
            <a:r>
              <a:rPr lang="en-US" dirty="0" smtClean="0"/>
              <a:t> </a:t>
            </a:r>
          </a:p>
          <a:p>
            <a:pPr>
              <a:tabLst>
                <a:tab pos="228600" algn="l"/>
                <a:tab pos="457200" algn="l"/>
              </a:tabLst>
            </a:pPr>
            <a:r>
              <a:rPr lang="en-US" dirty="0" smtClean="0"/>
              <a:t>	(4) The TSFC identifies the standard and in some places, offers alternatives to achieving the standard. It does not, however, specify procedures for managing food service tasks. Food establishment managers should develop internal standard operating procedures (SOP) or Operating Instructions, and if needed, consult with supporting public health assets for assistance.</a:t>
            </a:r>
          </a:p>
          <a:p>
            <a:pPr>
              <a:tabLst>
                <a:tab pos="228600" algn="l"/>
                <a:tab pos="457200" algn="l"/>
              </a:tabLst>
            </a:pPr>
            <a:r>
              <a:rPr lang="en-US" dirty="0" smtClean="0"/>
              <a:t> </a:t>
            </a:r>
          </a:p>
          <a:p>
            <a:pPr>
              <a:tabLst>
                <a:tab pos="228600" algn="l"/>
                <a:tab pos="457200" algn="l"/>
              </a:tabLst>
            </a:pPr>
            <a:r>
              <a:rPr lang="en-US" dirty="0" smtClean="0"/>
              <a:t>	(5) The absence of specific procedures within the joint document does not preclude development of local policy at the installation, regional, or command level for uniform implementation within that jurisdiction.</a:t>
            </a:r>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30388" y="230188"/>
            <a:ext cx="3235325" cy="2427287"/>
          </a:xfrm>
        </p:spPr>
      </p:sp>
      <p:sp>
        <p:nvSpPr>
          <p:cNvPr id="3" name="Notes Placeholder 2"/>
          <p:cNvSpPr>
            <a:spLocks noGrp="1"/>
          </p:cNvSpPr>
          <p:nvPr>
            <p:ph type="body" idx="1"/>
          </p:nvPr>
        </p:nvSpPr>
        <p:spPr>
          <a:xfrm>
            <a:off x="381000" y="2819400"/>
            <a:ext cx="6324600" cy="6324599"/>
          </a:xfrm>
        </p:spPr>
        <p:txBody>
          <a:bodyPr>
            <a:normAutofit fontScale="85000" lnSpcReduction="10000"/>
          </a:bodyPr>
          <a:lstStyle/>
          <a:p>
            <a:pPr>
              <a:tabLst>
                <a:tab pos="228600" algn="l"/>
                <a:tab pos="457200" algn="l"/>
                <a:tab pos="685800" algn="l"/>
              </a:tabLst>
            </a:pPr>
            <a:r>
              <a:rPr lang="en-US" dirty="0" smtClean="0"/>
              <a:t>12. Major changes. The next series of slide are intended to highlight some of the major changes or new requirements presented in the joint standard. Some of these items may have previously existed in its current form in one of the Service’s food sanitation standard, but are new or modified requirements or definitions for the other Services.</a:t>
            </a:r>
          </a:p>
          <a:p>
            <a:pPr>
              <a:tabLst>
                <a:tab pos="228600" algn="l"/>
                <a:tab pos="457200" algn="l"/>
                <a:tab pos="685800" algn="l"/>
              </a:tabLst>
            </a:pPr>
            <a:r>
              <a:rPr lang="en-US" dirty="0" smtClean="0"/>
              <a:t> </a:t>
            </a:r>
          </a:p>
          <a:p>
            <a:pPr>
              <a:tabLst>
                <a:tab pos="228600" algn="l"/>
                <a:tab pos="457200" algn="l"/>
                <a:tab pos="685800" algn="l"/>
              </a:tabLst>
            </a:pPr>
            <a:r>
              <a:rPr lang="en-US" dirty="0" smtClean="0"/>
              <a:t>	a. </a:t>
            </a:r>
            <a:r>
              <a:rPr lang="en-US" u="sng" dirty="0" smtClean="0"/>
              <a:t>Regulatory inspection types</a:t>
            </a:r>
            <a:r>
              <a:rPr lang="en-US" dirty="0" smtClean="0"/>
              <a:t>. The names that characterize the different types of food sanitation inspections represent a change for Air Force and Army. There are now five inspection types: pre-operational, routine, complaint, follow-up, and walk through.</a:t>
            </a:r>
          </a:p>
          <a:p>
            <a:pPr>
              <a:tabLst>
                <a:tab pos="228600" algn="l"/>
                <a:tab pos="457200" algn="l"/>
                <a:tab pos="685800" algn="l"/>
              </a:tabLst>
            </a:pPr>
            <a:r>
              <a:rPr lang="en-US" dirty="0" smtClean="0"/>
              <a:t> 		</a:t>
            </a:r>
          </a:p>
          <a:p>
            <a:pPr>
              <a:tabLst>
                <a:tab pos="228600" algn="l"/>
                <a:tab pos="457200" algn="l"/>
                <a:tab pos="685800" algn="l"/>
              </a:tabLst>
            </a:pPr>
            <a:r>
              <a:rPr lang="en-US" dirty="0" smtClean="0"/>
              <a:t>		(1) Pre-operational inspections are conducted before a food operation is authorized to open its doors and begin serving patrons. This inspection type is generally associated with new facilities or operations, but may be conducted for operations that have undergone major renovations, or increased menu complexity.</a:t>
            </a:r>
          </a:p>
          <a:p>
            <a:pPr>
              <a:tabLst>
                <a:tab pos="228600" algn="l"/>
                <a:tab pos="457200" algn="l"/>
                <a:tab pos="685800" algn="l"/>
              </a:tabLst>
            </a:pPr>
            <a:endParaRPr lang="en-US" dirty="0" smtClean="0"/>
          </a:p>
          <a:p>
            <a:pPr>
              <a:tabLst>
                <a:tab pos="228600" algn="l"/>
                <a:tab pos="457200" algn="l"/>
                <a:tab pos="685800" algn="l"/>
              </a:tabLst>
            </a:pPr>
            <a:r>
              <a:rPr lang="en-US" dirty="0" smtClean="0"/>
              <a:t> 		(2) Routine inspections are planned food service sanitation surveillance activities directed by military regulations. </a:t>
            </a:r>
          </a:p>
          <a:p>
            <a:pPr>
              <a:tabLst>
                <a:tab pos="228600" algn="l"/>
                <a:tab pos="457200" algn="l"/>
                <a:tab pos="685800" algn="l"/>
              </a:tabLst>
            </a:pPr>
            <a:endParaRPr lang="en-US" dirty="0" smtClean="0"/>
          </a:p>
          <a:p>
            <a:pPr>
              <a:tabLst>
                <a:tab pos="228600" algn="l"/>
                <a:tab pos="457200" algn="l"/>
                <a:tab pos="685800" algn="l"/>
              </a:tabLst>
            </a:pPr>
            <a:r>
              <a:rPr lang="en-US" dirty="0" smtClean="0"/>
              <a:t> 			(a) For Army, there is no longer a distinction between a “comprehensive” inspection and the previously defined “routine” inspection, which was very limited in its scope. </a:t>
            </a:r>
          </a:p>
          <a:p>
            <a:pPr>
              <a:tabLst>
                <a:tab pos="228600" algn="l"/>
                <a:tab pos="457200" algn="l"/>
                <a:tab pos="685800" algn="l"/>
              </a:tabLst>
            </a:pPr>
            <a:endParaRPr lang="en-US" dirty="0" smtClean="0"/>
          </a:p>
          <a:p>
            <a:pPr>
              <a:tabLst>
                <a:tab pos="228600" algn="l"/>
                <a:tab pos="457200" algn="l"/>
                <a:tab pos="685800" algn="l"/>
              </a:tabLst>
            </a:pPr>
            <a:r>
              <a:rPr lang="en-US" dirty="0" smtClean="0"/>
              <a:t> 			(b) All routine inspections are comprehensive in nature and unannounced.</a:t>
            </a:r>
          </a:p>
          <a:p>
            <a:pPr>
              <a:tabLst>
                <a:tab pos="228600" algn="l"/>
                <a:tab pos="457200" algn="l"/>
                <a:tab pos="685800" algn="l"/>
              </a:tabLst>
            </a:pPr>
            <a:endParaRPr lang="en-US" dirty="0" smtClean="0"/>
          </a:p>
          <a:p>
            <a:pPr>
              <a:tabLst>
                <a:tab pos="228600" algn="l"/>
                <a:tab pos="457200" algn="l"/>
                <a:tab pos="685800" algn="l"/>
              </a:tabLst>
            </a:pPr>
            <a:r>
              <a:rPr lang="en-US" dirty="0" smtClean="0"/>
              <a:t> 		(3) Complaint inspections are customer driven inspections, conducted to investigate a specific issue or concern reported to the medical/regulatory authority. Complaint inspections are usually limited in scope and are not formally reported unless critical violations are observed during the investigation of the complaint.</a:t>
            </a:r>
          </a:p>
          <a:p>
            <a:pPr>
              <a:tabLst>
                <a:tab pos="228600" algn="l"/>
                <a:tab pos="457200" algn="l"/>
                <a:tab pos="685800" algn="l"/>
              </a:tabLst>
            </a:pPr>
            <a:endParaRPr lang="en-US" dirty="0" smtClean="0"/>
          </a:p>
          <a:p>
            <a:pPr>
              <a:tabLst>
                <a:tab pos="228600" algn="l"/>
                <a:tab pos="457200" algn="l"/>
                <a:tab pos="685800" algn="l"/>
              </a:tabLst>
            </a:pPr>
            <a:r>
              <a:rPr lang="en-US" dirty="0" smtClean="0"/>
              <a:t> 		(4) Follow-up inspections are only required after a non-compliant inspection rating was issued during a pre-operational, routine, or complaint inspection. Follow-up activities focus on the items that were in non-compliance to determine if corrective actions have been implemented. A follow-up inspection must be conducted within 5 calendar days following the non-compliant inspection.</a:t>
            </a:r>
          </a:p>
          <a:p>
            <a:pPr>
              <a:tabLst>
                <a:tab pos="228600" algn="l"/>
                <a:tab pos="457200" algn="l"/>
                <a:tab pos="685800" algn="l"/>
              </a:tabLst>
            </a:pPr>
            <a:endParaRPr lang="en-US" dirty="0" smtClean="0"/>
          </a:p>
          <a:p>
            <a:pPr>
              <a:tabLst>
                <a:tab pos="228600" algn="l"/>
                <a:tab pos="457200" algn="l"/>
                <a:tab pos="685800" algn="l"/>
              </a:tabLst>
            </a:pPr>
            <a:r>
              <a:rPr lang="en-US" dirty="0" smtClean="0"/>
              <a:t> 		(5) A Walk-through inspection is a courtesy visit and is not intended to formally score the facility as compliant or non-compliant. </a:t>
            </a:r>
          </a:p>
          <a:p>
            <a:pPr>
              <a:tabLst>
                <a:tab pos="228600" algn="l"/>
                <a:tab pos="457200" algn="l"/>
                <a:tab pos="685800" algn="l"/>
              </a:tabLst>
            </a:pPr>
            <a:endParaRPr lang="en-US" dirty="0" smtClean="0"/>
          </a:p>
          <a:p>
            <a:pPr>
              <a:tabLst>
                <a:tab pos="228600" algn="l"/>
                <a:tab pos="457200" algn="l"/>
                <a:tab pos="685800" algn="l"/>
              </a:tabLst>
            </a:pPr>
            <a:r>
              <a:rPr lang="en-US" dirty="0" smtClean="0"/>
              <a:t> 			(a) A food manager may request a courtesy visit to assist with identifying weaknesses within their food sanitation program and development of SOPs, Operating Instructions, or actions to improve managerial controls.  </a:t>
            </a:r>
          </a:p>
          <a:p>
            <a:pPr>
              <a:tabLst>
                <a:tab pos="228600" algn="l"/>
                <a:tab pos="457200" algn="l"/>
                <a:tab pos="685800" algn="l"/>
              </a:tabLst>
            </a:pPr>
            <a:endParaRPr lang="en-US" dirty="0" smtClean="0"/>
          </a:p>
          <a:p>
            <a:pPr>
              <a:tabLst>
                <a:tab pos="228600" algn="l"/>
                <a:tab pos="457200" algn="l"/>
                <a:tab pos="685800" algn="l"/>
              </a:tabLst>
            </a:pPr>
            <a:r>
              <a:rPr lang="en-US" dirty="0" smtClean="0"/>
              <a:t> 			(b) The regulatory authority may initiate a walk-through to observe controls during “specialty” meals, such as Thanksgiving, or when there is a known surge in the number of customers being served. </a:t>
            </a:r>
          </a:p>
          <a:p>
            <a:pPr>
              <a:tabLst>
                <a:tab pos="228600" algn="l"/>
                <a:tab pos="457200" algn="l"/>
                <a:tab pos="685800" algn="l"/>
              </a:tabLst>
            </a:pPr>
            <a:endParaRPr lang="en-US" dirty="0" smtClean="0"/>
          </a:p>
          <a:p>
            <a:pPr>
              <a:tabLst>
                <a:tab pos="228600" algn="l"/>
                <a:tab pos="457200" algn="l"/>
                <a:tab pos="685800" algn="l"/>
              </a:tabLst>
            </a:pPr>
            <a:r>
              <a:rPr lang="en-US" dirty="0" smtClean="0"/>
              <a:t> 			(c) The walk-through is generally limited in scope and conducted in a relatively short period of time. </a:t>
            </a:r>
          </a:p>
          <a:p>
            <a:pPr>
              <a:tabLst>
                <a:tab pos="228600" algn="l"/>
                <a:tab pos="457200" algn="l"/>
                <a:tab pos="685800" algn="l"/>
              </a:tabLst>
            </a:pPr>
            <a:endParaRPr lang="en-US" dirty="0" smtClean="0"/>
          </a:p>
          <a:p>
            <a:pPr>
              <a:tabLst>
                <a:tab pos="228600" algn="l"/>
                <a:tab pos="457200" algn="l"/>
                <a:tab pos="685800" algn="l"/>
              </a:tabLst>
            </a:pPr>
            <a:r>
              <a:rPr lang="en-US" dirty="0" smtClean="0"/>
              <a:t> 			(d) If critical deficiencies are found during a walk-through and are not corrected on site, the inspection may be converted to a Routine inspection, which is comprehensive and results in official documentation with an overall facility rating.</a:t>
            </a:r>
          </a:p>
          <a:p>
            <a:pPr>
              <a:tabLst>
                <a:tab pos="228600" algn="l"/>
                <a:tab pos="457200" algn="l"/>
                <a:tab pos="685800" algn="l"/>
              </a:tabLst>
            </a:pPr>
            <a:endParaRPr lang="en-US" i="0" dirty="0" smtClean="0"/>
          </a:p>
        </p:txBody>
      </p:sp>
      <p:sp>
        <p:nvSpPr>
          <p:cNvPr id="4" name="Slide Number Placeholder 3"/>
          <p:cNvSpPr>
            <a:spLocks noGrp="1"/>
          </p:cNvSpPr>
          <p:nvPr>
            <p:ph type="sldNum" sz="quarter" idx="10"/>
          </p:nvPr>
        </p:nvSpPr>
        <p:spPr/>
        <p:txBody>
          <a:bodyPr/>
          <a:lstStyle/>
          <a:p>
            <a:fld id="{5BA2B311-7099-4041-9549-08B18FFDB85F}"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27213" y="457200"/>
            <a:ext cx="3546475" cy="2659063"/>
          </a:xfrm>
        </p:spPr>
      </p:sp>
      <p:sp>
        <p:nvSpPr>
          <p:cNvPr id="3" name="Notes Placeholder 2"/>
          <p:cNvSpPr>
            <a:spLocks noGrp="1"/>
          </p:cNvSpPr>
          <p:nvPr>
            <p:ph type="body" idx="1"/>
          </p:nvPr>
        </p:nvSpPr>
        <p:spPr>
          <a:xfrm>
            <a:off x="311575" y="3505201"/>
            <a:ext cx="6387253" cy="5093969"/>
          </a:xfrm>
        </p:spPr>
        <p:txBody>
          <a:bodyPr>
            <a:normAutofit fontScale="92500" lnSpcReduction="20000"/>
          </a:bodyPr>
          <a:lstStyle/>
          <a:p>
            <a:pPr>
              <a:tabLst>
                <a:tab pos="228600" algn="l"/>
                <a:tab pos="457200" algn="l"/>
                <a:tab pos="685800" algn="l"/>
              </a:tabLst>
            </a:pPr>
            <a:r>
              <a:rPr lang="en-US" dirty="0" smtClean="0"/>
              <a:t>c. Inspection frequencies. Guidance has been provided to help gain efficiencies in the inspection program. Minimum inspection frequencies were determined for the different types of food operations based on operational complexity, diversity of foods offered, and susceptibility of the primary customer served. </a:t>
            </a:r>
          </a:p>
          <a:p>
            <a:pPr>
              <a:tabLst>
                <a:tab pos="228600" algn="l"/>
                <a:tab pos="457200" algn="l"/>
                <a:tab pos="685800" algn="l"/>
              </a:tabLst>
            </a:pPr>
            <a:r>
              <a:rPr lang="en-US" dirty="0" smtClean="0"/>
              <a:t> </a:t>
            </a:r>
          </a:p>
          <a:p>
            <a:pPr>
              <a:tabLst>
                <a:tab pos="228600" algn="l"/>
                <a:tab pos="457200" algn="l"/>
                <a:tab pos="685800" algn="l"/>
              </a:tabLst>
            </a:pPr>
            <a:r>
              <a:rPr lang="en-US" dirty="0" smtClean="0"/>
              <a:t>	(1) The Composite Risk Management process, which is incorporated in the new Food Facility Risk Assessment Survey worksheet, was used to determine a baseline risk categorization for different types of food operations.</a:t>
            </a:r>
          </a:p>
          <a:p>
            <a:pPr>
              <a:tabLst>
                <a:tab pos="228600" algn="l"/>
                <a:tab pos="457200" algn="l"/>
                <a:tab pos="685800" algn="l"/>
              </a:tabLst>
            </a:pPr>
            <a:r>
              <a:rPr lang="en-US" dirty="0" smtClean="0"/>
              <a:t> </a:t>
            </a:r>
          </a:p>
          <a:p>
            <a:pPr>
              <a:tabLst>
                <a:tab pos="228600" algn="l"/>
                <a:tab pos="457200" algn="l"/>
                <a:tab pos="685800" algn="l"/>
              </a:tabLst>
            </a:pPr>
            <a:r>
              <a:rPr lang="en-US" dirty="0" smtClean="0"/>
              <a:t>	(2) Appendix D of the TSFC discusses the risk assessment process and also specifies the assumptions used in determining the baseline risk categories.</a:t>
            </a:r>
          </a:p>
          <a:p>
            <a:pPr>
              <a:tabLst>
                <a:tab pos="228600" algn="l"/>
                <a:tab pos="457200" algn="l"/>
                <a:tab pos="685800" algn="l"/>
              </a:tabLst>
            </a:pPr>
            <a:r>
              <a:rPr lang="en-US" dirty="0" smtClean="0"/>
              <a:t> </a:t>
            </a:r>
          </a:p>
          <a:p>
            <a:pPr>
              <a:tabLst>
                <a:tab pos="228600" algn="l"/>
                <a:tab pos="457200" algn="l"/>
                <a:tab pos="685800" algn="l"/>
              </a:tabLst>
            </a:pPr>
            <a:r>
              <a:rPr lang="en-US" dirty="0" smtClean="0"/>
              <a:t>		(a) Risk factors that influence the risk rating include the scope of foods typically prepared or dispensed, the number and type of population served and the potential impact to mission readiness, and food processing activities to characterize operational complexity and controls.</a:t>
            </a:r>
          </a:p>
          <a:p>
            <a:pPr>
              <a:tabLst>
                <a:tab pos="228600" algn="l"/>
                <a:tab pos="457200" algn="l"/>
                <a:tab pos="685800" algn="l"/>
              </a:tabLst>
            </a:pPr>
            <a:r>
              <a:rPr lang="en-US" dirty="0" smtClean="0"/>
              <a:t> </a:t>
            </a:r>
          </a:p>
          <a:p>
            <a:pPr>
              <a:tabLst>
                <a:tab pos="228600" algn="l"/>
                <a:tab pos="457200" algn="l"/>
                <a:tab pos="685800" algn="l"/>
              </a:tabLst>
            </a:pPr>
            <a:r>
              <a:rPr lang="en-US" dirty="0" smtClean="0"/>
              <a:t>		(b) Although the facility risk assessment process also includes an evaluation of supporting equipment and history of adverse inspection performance, these factors were not used to establish the baseline values.</a:t>
            </a:r>
          </a:p>
          <a:p>
            <a:pPr>
              <a:tabLst>
                <a:tab pos="228600" algn="l"/>
                <a:tab pos="457200" algn="l"/>
                <a:tab pos="685800" algn="l"/>
              </a:tabLst>
            </a:pPr>
            <a:r>
              <a:rPr lang="en-US" dirty="0" smtClean="0"/>
              <a:t> </a:t>
            </a:r>
          </a:p>
          <a:p>
            <a:pPr>
              <a:tabLst>
                <a:tab pos="228600" algn="l"/>
                <a:tab pos="457200" algn="l"/>
                <a:tab pos="685800" algn="l"/>
              </a:tabLst>
            </a:pPr>
            <a:r>
              <a:rPr lang="en-US" dirty="0" smtClean="0"/>
              <a:t>	(3) Using the Facility Risk Assessment Survey worksheet, discussed later in this training, can help to justify increasing or decreasing the frequency in which food service sanitation inspections are conducted. </a:t>
            </a:r>
          </a:p>
          <a:p>
            <a:pPr>
              <a:tabLst>
                <a:tab pos="228600" algn="l"/>
                <a:tab pos="457200" algn="l"/>
                <a:tab pos="685800" algn="l"/>
              </a:tabLst>
            </a:pPr>
            <a:r>
              <a:rPr lang="en-US" dirty="0" smtClean="0"/>
              <a:t> </a:t>
            </a:r>
          </a:p>
          <a:p>
            <a:pPr>
              <a:tabLst>
                <a:tab pos="228600" algn="l"/>
                <a:tab pos="457200" algn="l"/>
                <a:tab pos="685800" algn="l"/>
              </a:tabLst>
            </a:pPr>
            <a:r>
              <a:rPr lang="en-US" dirty="0" smtClean="0"/>
              <a:t>	(4) Conducting inspections based on the minimum recommended frequencies increases inspection program efficiency by:</a:t>
            </a:r>
          </a:p>
          <a:p>
            <a:pPr>
              <a:tabLst>
                <a:tab pos="228600" algn="l"/>
                <a:tab pos="457200" algn="l"/>
                <a:tab pos="685800" algn="l"/>
              </a:tabLst>
            </a:pPr>
            <a:r>
              <a:rPr lang="en-US" dirty="0" smtClean="0"/>
              <a:t> </a:t>
            </a:r>
          </a:p>
          <a:p>
            <a:pPr>
              <a:tabLst>
                <a:tab pos="228600" algn="l"/>
                <a:tab pos="457200" algn="l"/>
                <a:tab pos="685800" algn="l"/>
              </a:tabLst>
            </a:pPr>
            <a:r>
              <a:rPr lang="en-US" dirty="0" smtClean="0"/>
              <a:t>		(a) Improving time management. More attention can be directed to areas needing greater focus. Fewer inspections allow regulators to spend more time at facilities that have poor managerial controls and also allows time to conduct public health interventions, such as educational activities and assistance in developing sanitation operating procedures. </a:t>
            </a:r>
          </a:p>
          <a:p>
            <a:pPr>
              <a:tabLst>
                <a:tab pos="228600" algn="l"/>
                <a:tab pos="457200" algn="l"/>
                <a:tab pos="685800" algn="l"/>
              </a:tabLst>
            </a:pPr>
            <a:r>
              <a:rPr lang="en-US" dirty="0" smtClean="0"/>
              <a:t> </a:t>
            </a:r>
          </a:p>
          <a:p>
            <a:pPr>
              <a:tabLst>
                <a:tab pos="228600" algn="l"/>
                <a:tab pos="457200" algn="l"/>
                <a:tab pos="685800" algn="l"/>
              </a:tabLst>
            </a:pPr>
            <a:r>
              <a:rPr lang="en-US" dirty="0" smtClean="0"/>
              <a:t>		(b) Efficiencies also increasing time for other mission support tasks without incurring risk in the food sanitation program.</a:t>
            </a:r>
          </a:p>
          <a:p>
            <a:pPr>
              <a:tabLst>
                <a:tab pos="228600" algn="l"/>
                <a:tab pos="457200" algn="l"/>
                <a:tab pos="685800" algn="l"/>
              </a:tabLst>
            </a:pPr>
            <a:r>
              <a:rPr lang="en-US" dirty="0" smtClean="0"/>
              <a:t> </a:t>
            </a:r>
          </a:p>
          <a:p>
            <a:pPr>
              <a:tabLst>
                <a:tab pos="228600" algn="l"/>
                <a:tab pos="457200" algn="l"/>
                <a:tab pos="685800" algn="l"/>
              </a:tabLst>
            </a:pPr>
            <a:r>
              <a:rPr lang="en-US" dirty="0" smtClean="0"/>
              <a:t>	(5) For veterinary services personnel, it is important to note that application of the minimum inspection frequencies provided in the TSFC </a:t>
            </a:r>
            <a:r>
              <a:rPr lang="en-US" u="sng" dirty="0" smtClean="0"/>
              <a:t>does not</a:t>
            </a:r>
            <a:r>
              <a:rPr lang="en-US" dirty="0" smtClean="0"/>
              <a:t> eliminate inspection frequency requirements delineated in AR 40-657/NAVSUP 4355.4H/MCO P10110.31H.</a:t>
            </a:r>
            <a:endParaRPr lang="en-US" b="0" i="0" baseline="0" dirty="0" smtClean="0"/>
          </a:p>
        </p:txBody>
      </p:sp>
      <p:sp>
        <p:nvSpPr>
          <p:cNvPr id="4" name="Slide Number Placeholder 3"/>
          <p:cNvSpPr>
            <a:spLocks noGrp="1"/>
          </p:cNvSpPr>
          <p:nvPr>
            <p:ph type="sldNum" sz="quarter" idx="10"/>
          </p:nvPr>
        </p:nvSpPr>
        <p:spPr/>
        <p:txBody>
          <a:bodyPr/>
          <a:lstStyle/>
          <a:p>
            <a:fld id="{5BA2B311-7099-4041-9549-08B18FFDB85F}"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1181100" y="696913"/>
            <a:ext cx="4648200" cy="3486150"/>
          </a:xfrm>
          <a:ln/>
        </p:spPr>
      </p:sp>
      <p:sp>
        <p:nvSpPr>
          <p:cNvPr id="25603" name="Notes Placeholder 2"/>
          <p:cNvSpPr>
            <a:spLocks noGrp="1"/>
          </p:cNvSpPr>
          <p:nvPr>
            <p:ph type="body" idx="1"/>
          </p:nvPr>
        </p:nvSpPr>
        <p:spPr>
          <a:noFill/>
          <a:ln/>
        </p:spPr>
        <p:txBody>
          <a:bodyPr/>
          <a:lstStyle/>
          <a:p>
            <a:pPr>
              <a:tabLst>
                <a:tab pos="228600" algn="l"/>
                <a:tab pos="457200" algn="l"/>
                <a:tab pos="685800" algn="l"/>
              </a:tabLst>
            </a:pPr>
            <a:r>
              <a:rPr lang="en-US" dirty="0" smtClean="0"/>
              <a:t>(6) Table 8-1 depicted on this slide from the TSFC, Chapter 8, provides groupings of similar facilities whose primary function is either food service or retail food sales. As previously stated, operations with similar levels of complexity, food diversity, or customer susceptibility are grouped together.</a:t>
            </a:r>
          </a:p>
          <a:p>
            <a:pPr>
              <a:tabLst>
                <a:tab pos="228600" algn="l"/>
                <a:tab pos="457200" algn="l"/>
                <a:tab pos="685800" algn="l"/>
              </a:tabLst>
            </a:pPr>
            <a:r>
              <a:rPr lang="en-US" dirty="0" smtClean="0"/>
              <a:t> </a:t>
            </a:r>
          </a:p>
          <a:p>
            <a:pPr>
              <a:tabLst>
                <a:tab pos="228600" algn="l"/>
                <a:tab pos="457200" algn="l"/>
                <a:tab pos="685800" algn="l"/>
              </a:tabLst>
            </a:pPr>
            <a:r>
              <a:rPr lang="en-US" dirty="0" smtClean="0"/>
              <a:t>		(a) Operations that are categorized as extremely high risk involve service to highly susceptible populations such as hospital inpatient service, child care facilities, and shipboard.</a:t>
            </a:r>
          </a:p>
          <a:p>
            <a:pPr>
              <a:tabLst>
                <a:tab pos="228600" algn="l"/>
                <a:tab pos="457200" algn="l"/>
                <a:tab pos="685800" algn="l"/>
              </a:tabLst>
            </a:pPr>
            <a:r>
              <a:rPr lang="en-US" dirty="0" smtClean="0"/>
              <a:t> </a:t>
            </a:r>
          </a:p>
          <a:p>
            <a:pPr>
              <a:tabLst>
                <a:tab pos="228600" algn="l"/>
                <a:tab pos="457200" algn="l"/>
                <a:tab pos="685800" algn="l"/>
              </a:tabLst>
            </a:pPr>
            <a:r>
              <a:rPr lang="en-US" dirty="0" smtClean="0"/>
              <a:t>		(b) High risk food service operations typically include dining facilities and similar cafeteria or restaurant-style operations where menus are very comprehensive. Comparable retail stores include facilities that operate on-site food preparation using raw ingredients.</a:t>
            </a:r>
          </a:p>
          <a:p>
            <a:pPr>
              <a:tabLst>
                <a:tab pos="228600" algn="l"/>
                <a:tab pos="457200" algn="l"/>
                <a:tab pos="685800" algn="l"/>
              </a:tabLst>
            </a:pPr>
            <a:r>
              <a:rPr lang="en-US" dirty="0" smtClean="0"/>
              <a:t> </a:t>
            </a:r>
          </a:p>
          <a:p>
            <a:pPr>
              <a:tabLst>
                <a:tab pos="228600" algn="l"/>
                <a:tab pos="457200" algn="l"/>
                <a:tab pos="685800" algn="l"/>
              </a:tabLst>
            </a:pPr>
            <a:r>
              <a:rPr lang="en-US" dirty="0" smtClean="0"/>
              <a:t>		(c) Moderate risk facilities include smaller food concession with limited menus and retail stores that only operate heat-and-go pre-prepared foods.</a:t>
            </a:r>
          </a:p>
          <a:p>
            <a:pPr>
              <a:tabLst>
                <a:tab pos="228600" algn="l"/>
                <a:tab pos="457200" algn="l"/>
                <a:tab pos="685800" algn="l"/>
              </a:tabLst>
            </a:pPr>
            <a:r>
              <a:rPr lang="en-US" dirty="0" smtClean="0"/>
              <a:t> </a:t>
            </a:r>
          </a:p>
          <a:p>
            <a:pPr>
              <a:tabLst>
                <a:tab pos="228600" algn="l"/>
                <a:tab pos="457200" algn="l"/>
                <a:tab pos="685800" algn="l"/>
              </a:tabLst>
            </a:pPr>
            <a:r>
              <a:rPr lang="en-US" dirty="0" smtClean="0"/>
              <a:t>		(d) Low risk operations include vending machine snack bars and food concessions serving pre-prepared (or packaged) PHF(TCS) foods and non-PHFs. Generally, these operations are very limited in size and scope.</a:t>
            </a:r>
          </a:p>
          <a:p>
            <a:pPr>
              <a:buFont typeface="Wingdings" pitchFamily="2" charset="2"/>
              <a:buNone/>
            </a:pPr>
            <a:endParaRPr lang="en-US" i="1" dirty="0" smtClean="0"/>
          </a:p>
        </p:txBody>
      </p:sp>
      <p:sp>
        <p:nvSpPr>
          <p:cNvPr id="25604" name="Slide Number Placeholder 3"/>
          <p:cNvSpPr>
            <a:spLocks noGrp="1"/>
          </p:cNvSpPr>
          <p:nvPr>
            <p:ph type="sldNum" sz="quarter" idx="5"/>
          </p:nvPr>
        </p:nvSpPr>
        <p:spPr>
          <a:noFill/>
        </p:spPr>
        <p:txBody>
          <a:bodyPr/>
          <a:lstStyle/>
          <a:p>
            <a:fld id="{BECBF741-1BA7-46DC-8E46-C3F5EE96FBE7}" type="slidenum">
              <a:rPr lang="en-US" smtClean="0"/>
              <a:pPr/>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7588" y="230188"/>
            <a:ext cx="2473325" cy="1855787"/>
          </a:xfrm>
        </p:spPr>
      </p:sp>
      <p:sp>
        <p:nvSpPr>
          <p:cNvPr id="3" name="Notes Placeholder 2"/>
          <p:cNvSpPr>
            <a:spLocks noGrp="1"/>
          </p:cNvSpPr>
          <p:nvPr>
            <p:ph type="body" idx="1"/>
          </p:nvPr>
        </p:nvSpPr>
        <p:spPr>
          <a:xfrm>
            <a:off x="228601" y="2286001"/>
            <a:ext cx="6553200" cy="6858001"/>
          </a:xfrm>
        </p:spPr>
        <p:txBody>
          <a:bodyPr>
            <a:noAutofit/>
          </a:bodyPr>
          <a:lstStyle/>
          <a:p>
            <a:pPr>
              <a:tabLst>
                <a:tab pos="137160" algn="l"/>
                <a:tab pos="274320" algn="l"/>
                <a:tab pos="411480" algn="l"/>
                <a:tab pos="548640" algn="l"/>
              </a:tabLst>
            </a:pPr>
            <a:r>
              <a:rPr lang="en-US" sz="1000" dirty="0" smtClean="0"/>
              <a:t>d. </a:t>
            </a:r>
            <a:r>
              <a:rPr lang="en-US" sz="1000" kern="1200" dirty="0" smtClean="0">
                <a:solidFill>
                  <a:schemeClr val="tx1"/>
                </a:solidFill>
                <a:latin typeface="+mn-lt"/>
                <a:ea typeface="+mn-ea"/>
                <a:cs typeface="+mn-cs"/>
              </a:rPr>
              <a:t>Public health interventions. The concept of executing public health interventions in lieu of a routine inspection is also new in the TSFC. In general, conducting inspections more frequently does not assure a greater level of compliance to established standards. Food employees may correct the immediate problem, but may not address the underlying factors that contributed or will continue to contribute to the same problem. To effectively change behavior, public health interventions that strengthen “managerial controls” should be implemented.</a:t>
            </a:r>
            <a:endParaRPr lang="en-US" sz="1000" dirty="0" smtClean="0"/>
          </a:p>
          <a:p>
            <a:pPr>
              <a:tabLst>
                <a:tab pos="137160" algn="l"/>
                <a:tab pos="274320" algn="l"/>
                <a:tab pos="411480" algn="l"/>
                <a:tab pos="548640" algn="l"/>
              </a:tabLst>
            </a:pPr>
            <a:r>
              <a:rPr lang="en-US" sz="1000" dirty="0" smtClean="0"/>
              <a:t> </a:t>
            </a:r>
          </a:p>
          <a:p>
            <a:pPr>
              <a:tabLst>
                <a:tab pos="137160" algn="l"/>
                <a:tab pos="274320" algn="l"/>
                <a:tab pos="411480" algn="l"/>
                <a:tab pos="548640" algn="l"/>
              </a:tabLst>
            </a:pPr>
            <a:r>
              <a:rPr lang="en-US" sz="1000" dirty="0" smtClean="0"/>
              <a:t>	(1) Guidance is provided in the TSFC regarding when an intervention may be substituted for an inspection.</a:t>
            </a:r>
          </a:p>
          <a:p>
            <a:pPr>
              <a:tabLst>
                <a:tab pos="137160" algn="l"/>
                <a:tab pos="274320" algn="l"/>
                <a:tab pos="411480" algn="l"/>
                <a:tab pos="548640" algn="l"/>
              </a:tabLst>
            </a:pPr>
            <a:r>
              <a:rPr lang="en-US" sz="1000" dirty="0" smtClean="0"/>
              <a:t> 		(a Interventions may be conducted at any facility regardless of risk rating, but are only authorized to </a:t>
            </a:r>
            <a:r>
              <a:rPr lang="en-US" sz="1000" u="sng" dirty="0" smtClean="0"/>
              <a:t>substitute</a:t>
            </a:r>
            <a:r>
              <a:rPr lang="en-US" sz="1000" dirty="0" smtClean="0"/>
              <a:t> for inspections at facilities that are rated HIGH or EXTREMELY HIGH risk. These facilities require monthly or quarterly inspections. </a:t>
            </a:r>
          </a:p>
          <a:p>
            <a:pPr>
              <a:tabLst>
                <a:tab pos="137160" algn="l"/>
                <a:tab pos="274320" algn="l"/>
                <a:tab pos="411480" algn="l"/>
                <a:tab pos="548640" algn="l"/>
              </a:tabLst>
            </a:pPr>
            <a:r>
              <a:rPr lang="en-US" sz="1000" dirty="0" smtClean="0"/>
              <a:t> 		(b) If interventions are used, the minimum number of prescribed inspections must be achieved with the corresponding number of interventions authorized. For example— </a:t>
            </a:r>
          </a:p>
          <a:p>
            <a:pPr marL="463550" lvl="2">
              <a:buFont typeface="Arial" pitchFamily="34" charset="0"/>
              <a:buChar char="•"/>
              <a:tabLst>
                <a:tab pos="137160" algn="l"/>
                <a:tab pos="274320" algn="l"/>
                <a:tab pos="411480" algn="l"/>
                <a:tab pos="548640" algn="l"/>
              </a:tabLst>
            </a:pPr>
            <a:r>
              <a:rPr lang="en-US" sz="1000" dirty="0" smtClean="0"/>
              <a:t> When regular inspections are required quarterly for High risk operations, the minimum number of inspections that must be conducted during the year is 4.</a:t>
            </a:r>
          </a:p>
          <a:p>
            <a:pPr marL="463550" lvl="2">
              <a:buFont typeface="Arial" pitchFamily="34" charset="0"/>
              <a:buChar char="•"/>
              <a:tabLst>
                <a:tab pos="137160" algn="l"/>
                <a:tab pos="274320" algn="l"/>
                <a:tab pos="411480" algn="l"/>
                <a:tab pos="548640" algn="l"/>
              </a:tabLst>
            </a:pPr>
            <a:r>
              <a:rPr lang="en-US" sz="1000" dirty="0" smtClean="0"/>
              <a:t> If one intervention is employed, a total of three routine inspections must be conducted. If two interventions are employed, a minimum of two routine inspections must be conducted for the year.</a:t>
            </a:r>
          </a:p>
          <a:p>
            <a:pPr marL="463550" lvl="2">
              <a:buFont typeface="Arial" pitchFamily="34" charset="0"/>
              <a:buChar char="•"/>
              <a:tabLst>
                <a:tab pos="137160" algn="l"/>
                <a:tab pos="274320" algn="l"/>
                <a:tab pos="411480" algn="l"/>
                <a:tab pos="548640" algn="l"/>
              </a:tabLst>
            </a:pPr>
            <a:r>
              <a:rPr lang="en-US" sz="1000" dirty="0" smtClean="0"/>
              <a:t> The maximum number of inspections that may be substituted using an intervention for High risk operations is two.</a:t>
            </a:r>
          </a:p>
          <a:p>
            <a:pPr>
              <a:tabLst>
                <a:tab pos="137160" algn="l"/>
                <a:tab pos="274320" algn="l"/>
                <a:tab pos="411480" algn="l"/>
                <a:tab pos="548640" algn="l"/>
              </a:tabLst>
            </a:pPr>
            <a:r>
              <a:rPr lang="en-US" sz="1000" dirty="0" smtClean="0"/>
              <a:t> </a:t>
            </a:r>
          </a:p>
          <a:p>
            <a:pPr>
              <a:tabLst>
                <a:tab pos="137160" algn="l"/>
                <a:tab pos="274320" algn="l"/>
                <a:tab pos="411480" algn="l"/>
                <a:tab pos="548640" algn="l"/>
              </a:tabLst>
            </a:pPr>
            <a:r>
              <a:rPr lang="en-US" sz="1000" b="1" dirty="0" smtClean="0">
                <a:solidFill>
                  <a:srgbClr val="0000CC"/>
                </a:solidFill>
              </a:rPr>
              <a:t>Instructor Note:  </a:t>
            </a:r>
            <a:r>
              <a:rPr lang="en-US" sz="1000" i="1" dirty="0" smtClean="0">
                <a:solidFill>
                  <a:srgbClr val="0000CC"/>
                </a:solidFill>
              </a:rPr>
              <a:t>Refer students to the Intervention Chart depicted on the slide and direct their attention to the column indicating the required number of routine inspections that corresponds to the inspection frequency. Then show students how the required number of inspections decreases when the corresponding number of interventions is implemented.</a:t>
            </a:r>
            <a:endParaRPr lang="en-US" sz="1000" dirty="0" smtClean="0">
              <a:solidFill>
                <a:srgbClr val="0000CC"/>
              </a:solidFill>
            </a:endParaRPr>
          </a:p>
          <a:p>
            <a:pPr>
              <a:tabLst>
                <a:tab pos="137160" algn="l"/>
                <a:tab pos="274320" algn="l"/>
                <a:tab pos="411480" algn="l"/>
                <a:tab pos="548640" algn="l"/>
              </a:tabLst>
            </a:pPr>
            <a:r>
              <a:rPr lang="en-US" sz="1000" i="1" dirty="0" smtClean="0"/>
              <a:t> </a:t>
            </a:r>
            <a:endParaRPr lang="en-US" sz="1000" dirty="0" smtClean="0"/>
          </a:p>
          <a:p>
            <a:pPr>
              <a:tabLst>
                <a:tab pos="137160" algn="l"/>
                <a:tab pos="274320" algn="l"/>
                <a:tab pos="411480" algn="l"/>
                <a:tab pos="548640" algn="l"/>
              </a:tabLst>
            </a:pPr>
            <a:r>
              <a:rPr lang="en-US" sz="1000" dirty="0" smtClean="0"/>
              <a:t>		(c) No more than half of the required number of quarterly or monthly inspections may be substituted with an intervention activity.</a:t>
            </a:r>
          </a:p>
          <a:p>
            <a:pPr>
              <a:tabLst>
                <a:tab pos="137160" algn="l"/>
                <a:tab pos="274320" algn="l"/>
                <a:tab pos="411480" algn="l"/>
                <a:tab pos="548640" algn="l"/>
              </a:tabLst>
            </a:pPr>
            <a:r>
              <a:rPr lang="en-US" sz="1000" dirty="0" smtClean="0"/>
              <a:t> 		(d) Interventions are not authorized to substitute for the annual or semi-annual inspections that are required for facilities rated MODERATE or LOW risk</a:t>
            </a:r>
          </a:p>
          <a:p>
            <a:pPr marL="463550" lvl="2">
              <a:buFont typeface="Arial" pitchFamily="34" charset="0"/>
              <a:buChar char="•"/>
              <a:tabLst>
                <a:tab pos="137160" algn="l"/>
                <a:tab pos="274320" algn="l"/>
                <a:tab pos="411480" algn="l"/>
                <a:tab pos="548640" algn="l"/>
              </a:tabLst>
            </a:pPr>
            <a:r>
              <a:rPr lang="en-US" sz="1000" dirty="0" smtClean="0"/>
              <a:t> If an intervention is employed at a moderate or low risk facility, the minimum number of require </a:t>
            </a:r>
            <a:r>
              <a:rPr lang="en-US" sz="1000" dirty="0" err="1" smtClean="0"/>
              <a:t>dinspections</a:t>
            </a:r>
            <a:r>
              <a:rPr lang="en-US" sz="1000" dirty="0" smtClean="0"/>
              <a:t> must be conducted. </a:t>
            </a:r>
          </a:p>
          <a:p>
            <a:pPr marL="463550" lvl="2">
              <a:buFont typeface="Arial" pitchFamily="34" charset="0"/>
              <a:buChar char="•"/>
              <a:tabLst>
                <a:tab pos="137160" algn="l"/>
                <a:tab pos="274320" algn="l"/>
                <a:tab pos="411480" algn="l"/>
                <a:tab pos="548640" algn="l"/>
              </a:tabLst>
            </a:pPr>
            <a:r>
              <a:rPr lang="en-US" sz="1000" dirty="0" smtClean="0"/>
              <a:t> These facilities should also be contacted by phone at least once between inspections to ensure there have been no significant changes such as a new manager, an increase to menu complexity, or a surge in the daily headcount occurred due to seasonal troop influx.</a:t>
            </a:r>
          </a:p>
          <a:p>
            <a:pPr>
              <a:tabLst>
                <a:tab pos="137160" algn="l"/>
                <a:tab pos="274320" algn="l"/>
                <a:tab pos="411480" algn="l"/>
                <a:tab pos="548640" algn="l"/>
              </a:tabLst>
            </a:pPr>
            <a:r>
              <a:rPr lang="en-US" sz="1000" dirty="0" smtClean="0"/>
              <a:t> </a:t>
            </a:r>
          </a:p>
          <a:p>
            <a:pPr>
              <a:tabLst>
                <a:tab pos="137160" algn="l"/>
                <a:tab pos="274320" algn="l"/>
                <a:tab pos="411480" algn="l"/>
                <a:tab pos="548640" algn="l"/>
              </a:tabLst>
            </a:pPr>
            <a:r>
              <a:rPr lang="en-US" sz="1000" dirty="0" smtClean="0"/>
              <a:t>	(2) The application of intervention activities by Veterinary Services personnel </a:t>
            </a:r>
            <a:r>
              <a:rPr lang="en-US" sz="1000" u="sng" dirty="0" smtClean="0"/>
              <a:t>may not</a:t>
            </a:r>
            <a:r>
              <a:rPr lang="en-US" sz="1000" dirty="0" smtClean="0"/>
              <a:t> be used to substitute for inspection requirements delineated in AR 40-657. </a:t>
            </a:r>
          </a:p>
          <a:p>
            <a:pPr>
              <a:tabLst>
                <a:tab pos="137160" algn="l"/>
                <a:tab pos="274320" algn="l"/>
                <a:tab pos="411480" algn="l"/>
                <a:tab pos="548640" algn="l"/>
              </a:tabLst>
            </a:pPr>
            <a:r>
              <a:rPr lang="en-US" sz="1000" dirty="0" smtClean="0"/>
              <a:t> 	(3) All intervention activities must be thoroughly documented to include a distinct summary of the intervention activity, the date and period of time administered, and the names of all participants.</a:t>
            </a:r>
          </a:p>
          <a:p>
            <a:pPr>
              <a:tabLst>
                <a:tab pos="137160" algn="l"/>
                <a:tab pos="274320" algn="l"/>
                <a:tab pos="411480" algn="l"/>
                <a:tab pos="548640" algn="l"/>
              </a:tabLst>
            </a:pPr>
            <a:r>
              <a:rPr lang="en-US" sz="1000" dirty="0" smtClean="0"/>
              <a:t> 	(4) Interventions may include HACCP or food sanitation training, or one or more consultation visits to assist with development of sanitary control SOPs (or Operating Instructions) within a facility.</a:t>
            </a:r>
          </a:p>
          <a:p>
            <a:pPr>
              <a:tabLst>
                <a:tab pos="137160" algn="l"/>
                <a:tab pos="274320" algn="l"/>
                <a:tab pos="411480" algn="l"/>
                <a:tab pos="548640" algn="l"/>
              </a:tabLst>
            </a:pPr>
            <a:r>
              <a:rPr lang="en-US" sz="1000" dirty="0" smtClean="0"/>
              <a:t> 		(a) HACCP training interventions require at least half of the facility’s designated supervisory (person’s in charge) and management staff from all shifts to participate.</a:t>
            </a:r>
          </a:p>
          <a:p>
            <a:pPr>
              <a:tabLst>
                <a:tab pos="137160" algn="l"/>
                <a:tab pos="274320" algn="l"/>
                <a:tab pos="411480" algn="l"/>
                <a:tab pos="548640" algn="l"/>
              </a:tabLst>
            </a:pPr>
            <a:r>
              <a:rPr lang="en-US" sz="1000" dirty="0" smtClean="0"/>
              <a:t> 		(b) General sanitation training interventions require at least half of all of the food employees, supervisory, and management staff from all shifts to participate.</a:t>
            </a:r>
          </a:p>
          <a:p>
            <a:pPr>
              <a:tabLst>
                <a:tab pos="137160" algn="l"/>
                <a:tab pos="274320" algn="l"/>
                <a:tab pos="411480" algn="l"/>
                <a:tab pos="548640" algn="l"/>
              </a:tabLst>
            </a:pPr>
            <a:r>
              <a:rPr lang="en-US" sz="1000" dirty="0" smtClean="0"/>
              <a:t> 		(c) Telephone contact and follow-up or walk through inspections may not be counted as an intervention.</a:t>
            </a:r>
            <a:endParaRPr lang="en-US" sz="1000"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304800"/>
            <a:ext cx="3314700" cy="2486025"/>
          </a:xfrm>
        </p:spPr>
      </p:sp>
      <p:sp>
        <p:nvSpPr>
          <p:cNvPr id="3" name="Notes Placeholder 2"/>
          <p:cNvSpPr>
            <a:spLocks noGrp="1"/>
          </p:cNvSpPr>
          <p:nvPr>
            <p:ph type="body" idx="1"/>
          </p:nvPr>
        </p:nvSpPr>
        <p:spPr>
          <a:xfrm>
            <a:off x="381000" y="3124201"/>
            <a:ext cx="6248400" cy="5867400"/>
          </a:xfrm>
        </p:spPr>
        <p:txBody>
          <a:bodyPr>
            <a:normAutofit fontScale="92500" lnSpcReduction="10000"/>
          </a:bodyPr>
          <a:lstStyle/>
          <a:p>
            <a:pPr>
              <a:tabLst>
                <a:tab pos="228600" algn="l"/>
                <a:tab pos="457200" algn="l"/>
                <a:tab pos="685800" algn="l"/>
              </a:tabLst>
            </a:pPr>
            <a:r>
              <a:rPr lang="en-US" dirty="0" smtClean="0"/>
              <a:t>f. Scoring criteria. Assignment of inspection ratings is no longer subjective. </a:t>
            </a:r>
          </a:p>
          <a:p>
            <a:pPr>
              <a:tabLst>
                <a:tab pos="228600" algn="l"/>
                <a:tab pos="457200" algn="l"/>
                <a:tab pos="685800" algn="l"/>
              </a:tabLst>
            </a:pPr>
            <a:r>
              <a:rPr lang="en-US" dirty="0" smtClean="0"/>
              <a:t> </a:t>
            </a:r>
          </a:p>
          <a:p>
            <a:pPr>
              <a:tabLst>
                <a:tab pos="228600" algn="l"/>
                <a:tab pos="457200" algn="l"/>
                <a:tab pos="685800" algn="l"/>
              </a:tabLst>
            </a:pPr>
            <a:r>
              <a:rPr lang="en-US" dirty="0" smtClean="0"/>
              <a:t>	(1) In order to rate a facility as Fully Compliant, no violations can be found during the inspection.</a:t>
            </a:r>
          </a:p>
          <a:p>
            <a:pPr>
              <a:tabLst>
                <a:tab pos="228600" algn="l"/>
                <a:tab pos="457200" algn="l"/>
                <a:tab pos="685800" algn="l"/>
              </a:tabLst>
            </a:pPr>
            <a:r>
              <a:rPr lang="en-US" dirty="0" smtClean="0"/>
              <a:t> </a:t>
            </a:r>
          </a:p>
          <a:p>
            <a:pPr>
              <a:tabLst>
                <a:tab pos="228600" algn="l"/>
                <a:tab pos="457200" algn="l"/>
                <a:tab pos="685800" algn="l"/>
              </a:tabLst>
            </a:pPr>
            <a:r>
              <a:rPr lang="en-US" dirty="0" smtClean="0"/>
              <a:t>	(2) Criteria for Substantially Compliant include—</a:t>
            </a:r>
          </a:p>
          <a:p>
            <a:pPr>
              <a:tabLst>
                <a:tab pos="228600" algn="l"/>
                <a:tab pos="457200" algn="l"/>
                <a:tab pos="685800" algn="l"/>
              </a:tabLst>
            </a:pPr>
            <a:r>
              <a:rPr lang="en-US" dirty="0" smtClean="0"/>
              <a:t> </a:t>
            </a:r>
          </a:p>
          <a:p>
            <a:pPr>
              <a:tabLst>
                <a:tab pos="228600" algn="l"/>
                <a:tab pos="457200" algn="l"/>
                <a:tab pos="685800" algn="l"/>
              </a:tabLst>
            </a:pPr>
            <a:r>
              <a:rPr lang="en-US" dirty="0" smtClean="0"/>
              <a:t>		(a) No uncorrected imminent health hazards (IHH) remain at the facility. Imminent Health Hazards represent a critical violation and are characterized in Chapter 8 of the TSFC (section 8-404.11) as a product, practice, circumstance, or event that creates a situation that requires immediate correction or cessation of operation to prevent injury or illness. Examples include—</a:t>
            </a:r>
            <a:br>
              <a:rPr lang="en-US" dirty="0" smtClean="0"/>
            </a:br>
            <a:endParaRPr lang="en-US" dirty="0" smtClean="0"/>
          </a:p>
          <a:p>
            <a:pPr marL="633413" lvl="1">
              <a:buFont typeface="Arial" pitchFamily="34" charset="0"/>
              <a:buChar char="•"/>
              <a:tabLst>
                <a:tab pos="228600" algn="l"/>
                <a:tab pos="628650" algn="l"/>
                <a:tab pos="685800" algn="l"/>
              </a:tabLst>
            </a:pPr>
            <a:r>
              <a:rPr lang="en-US" dirty="0" smtClean="0"/>
              <a:t> There is no potable water available at the facility to conduct hand washing and facility and equipment sanitation;</a:t>
            </a:r>
          </a:p>
          <a:p>
            <a:pPr marL="633413" lvl="1">
              <a:buFont typeface="Arial" pitchFamily="34" charset="0"/>
              <a:buChar char="•"/>
              <a:tabLst>
                <a:tab pos="228600" algn="l"/>
                <a:tab pos="628650" algn="l"/>
                <a:tab pos="685800" algn="l"/>
              </a:tabLst>
            </a:pPr>
            <a:r>
              <a:rPr lang="en-US" dirty="0" smtClean="0"/>
              <a:t> There has been a fire or flood in the kitchen or food storage areas;</a:t>
            </a:r>
          </a:p>
          <a:p>
            <a:pPr marL="633413" lvl="1">
              <a:buFont typeface="Arial" pitchFamily="34" charset="0"/>
              <a:buChar char="•"/>
              <a:tabLst>
                <a:tab pos="228600" algn="l"/>
                <a:tab pos="628650" algn="l"/>
                <a:tab pos="685800" algn="l"/>
              </a:tabLst>
            </a:pPr>
            <a:r>
              <a:rPr lang="en-US" dirty="0" smtClean="0"/>
              <a:t> There has been an extended interruption of electrical services greater than two hours, which may have resulted in an increase of refrigerated storage temperatures above 41</a:t>
            </a:r>
            <a:r>
              <a:rPr lang="en-US" baseline="30000" dirty="0" smtClean="0"/>
              <a:t>o</a:t>
            </a:r>
            <a:r>
              <a:rPr lang="en-US" dirty="0" smtClean="0"/>
              <a:t>F (5</a:t>
            </a:r>
            <a:r>
              <a:rPr lang="en-US" baseline="30000" dirty="0" smtClean="0"/>
              <a:t>o</a:t>
            </a:r>
            <a:r>
              <a:rPr lang="en-US" dirty="0" smtClean="0"/>
              <a:t>C);</a:t>
            </a:r>
          </a:p>
          <a:p>
            <a:pPr marL="633413" lvl="1">
              <a:buFont typeface="Arial" pitchFamily="34" charset="0"/>
              <a:buChar char="•"/>
              <a:tabLst>
                <a:tab pos="228600" algn="l"/>
                <a:tab pos="628650" algn="l"/>
                <a:tab pos="685800" algn="l"/>
              </a:tabLst>
            </a:pPr>
            <a:r>
              <a:rPr lang="en-US" dirty="0" smtClean="0"/>
              <a:t> A sewage backup has occurred in a food preparation, food storage, or food service area;</a:t>
            </a:r>
          </a:p>
          <a:p>
            <a:pPr marL="633413" lvl="1">
              <a:buFont typeface="Arial" pitchFamily="34" charset="0"/>
              <a:buChar char="•"/>
              <a:tabLst>
                <a:tab pos="228600" algn="l"/>
                <a:tab pos="628650" algn="l"/>
                <a:tab pos="685800" algn="l"/>
              </a:tabLst>
            </a:pPr>
            <a:r>
              <a:rPr lang="en-US" dirty="0" smtClean="0"/>
              <a:t> There is evidence of misuse of poisonous or toxic materials that may have contaminated food or food equipment; or</a:t>
            </a:r>
          </a:p>
          <a:p>
            <a:pPr marL="633413" lvl="1">
              <a:buFont typeface="Arial" pitchFamily="34" charset="0"/>
              <a:buChar char="•"/>
              <a:tabLst>
                <a:tab pos="228600" algn="l"/>
                <a:tab pos="628650" algn="l"/>
                <a:tab pos="685800" algn="l"/>
              </a:tabLst>
            </a:pPr>
            <a:r>
              <a:rPr lang="en-US" dirty="0" smtClean="0"/>
              <a:t> There has been an onset of a suspected foodborne illness outbreak involving the food operation.</a:t>
            </a:r>
          </a:p>
          <a:p>
            <a:pPr>
              <a:tabLst>
                <a:tab pos="228600" algn="l"/>
                <a:tab pos="457200" algn="l"/>
                <a:tab pos="685800" algn="l"/>
              </a:tabLst>
            </a:pPr>
            <a:r>
              <a:rPr lang="en-US" dirty="0" smtClean="0"/>
              <a:t> </a:t>
            </a:r>
          </a:p>
          <a:p>
            <a:pPr>
              <a:tabLst>
                <a:tab pos="228600" algn="l"/>
                <a:tab pos="457200" algn="l"/>
                <a:tab pos="685800" algn="l"/>
              </a:tabLst>
            </a:pPr>
            <a:r>
              <a:rPr lang="en-US" dirty="0" smtClean="0"/>
              <a:t>		(b) If an IHH was found and was resolved with no residual health risks remaining, the situation is considered to be corrected.</a:t>
            </a:r>
          </a:p>
          <a:p>
            <a:pPr>
              <a:tabLst>
                <a:tab pos="228600" algn="l"/>
                <a:tab pos="457200" algn="l"/>
                <a:tab pos="685800" algn="l"/>
              </a:tabLst>
            </a:pPr>
            <a:r>
              <a:rPr lang="en-US" dirty="0" smtClean="0"/>
              <a:t> </a:t>
            </a:r>
          </a:p>
          <a:p>
            <a:pPr>
              <a:tabLst>
                <a:tab pos="228600" algn="l"/>
                <a:tab pos="457200" algn="l"/>
                <a:tab pos="685800" algn="l"/>
              </a:tabLst>
            </a:pPr>
            <a:r>
              <a:rPr lang="en-US" dirty="0" smtClean="0"/>
              <a:t>		(c) A facility is rated Substantially Compliant when it has two or less critical findings that were corrected on site (COS), that is, before the inspection concluded. This rating also applies to facilities that had five or less non-critical findings or a combination of the 2 critical findings COS and 5 or less non-critical findings.</a:t>
            </a:r>
          </a:p>
          <a:p>
            <a:pPr>
              <a:tabLst>
                <a:tab pos="228600" algn="l"/>
                <a:tab pos="457200" algn="l"/>
                <a:tab pos="685800" algn="l"/>
              </a:tabLst>
            </a:pPr>
            <a:r>
              <a:rPr lang="en-US" dirty="0" smtClean="0"/>
              <a:t> </a:t>
            </a:r>
          </a:p>
          <a:p>
            <a:pPr>
              <a:tabLst>
                <a:tab pos="228600" algn="l"/>
                <a:tab pos="457200" algn="l"/>
                <a:tab pos="685800" algn="l"/>
              </a:tabLst>
            </a:pPr>
            <a:r>
              <a:rPr lang="en-US" dirty="0" smtClean="0"/>
              <a:t>	(3) A Partially Compliant rating is awarded when a facility had three or more critical findings that were corrected on site, and/or had six or more non-critical findings. </a:t>
            </a:r>
          </a:p>
          <a:p>
            <a:pPr>
              <a:tabLst>
                <a:tab pos="228600" algn="l"/>
                <a:tab pos="457200" algn="l"/>
                <a:tab pos="685800" algn="l"/>
              </a:tabLst>
            </a:pPr>
            <a:r>
              <a:rPr lang="en-US" dirty="0" smtClean="0"/>
              <a:t> </a:t>
            </a:r>
          </a:p>
          <a:p>
            <a:pPr>
              <a:tabLst>
                <a:tab pos="228600" algn="l"/>
                <a:tab pos="457200" algn="l"/>
                <a:tab pos="685800" algn="l"/>
              </a:tabLst>
            </a:pPr>
            <a:r>
              <a:rPr lang="en-US" dirty="0" smtClean="0"/>
              <a:t>	(4) A Non-Compliant rating is only awarded when an unresolved IHH is present, or other critical findings could not be corrected on site. An abundance of non-critical findings or numerous repeat violations from previous inspections alone do not justify awarding a non-compliant rating.</a:t>
            </a:r>
            <a:endParaRPr lang="en-US" i="0"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lnSpcReduction="10000"/>
          </a:bodyPr>
          <a:lstStyle/>
          <a:p>
            <a:pPr defTabSz="228600"/>
            <a:r>
              <a:rPr lang="en-US" sz="1200" kern="1200" dirty="0" smtClean="0">
                <a:solidFill>
                  <a:schemeClr val="tx1"/>
                </a:solidFill>
                <a:latin typeface="+mn-lt"/>
                <a:ea typeface="+mn-ea"/>
                <a:cs typeface="+mn-cs"/>
              </a:rPr>
              <a:t>1. Background.</a:t>
            </a:r>
          </a:p>
          <a:p>
            <a:pPr defTabSz="228600"/>
            <a:r>
              <a:rPr lang="en-US" sz="1200" kern="1200" dirty="0" smtClean="0">
                <a:solidFill>
                  <a:schemeClr val="tx1"/>
                </a:solidFill>
                <a:latin typeface="+mn-lt"/>
                <a:ea typeface="+mn-ea"/>
                <a:cs typeface="+mn-cs"/>
              </a:rPr>
              <a:t> </a:t>
            </a:r>
          </a:p>
          <a:p>
            <a:pPr defTabSz="228600"/>
            <a:r>
              <a:rPr lang="en-US" sz="1200" kern="1200" dirty="0" smtClean="0">
                <a:solidFill>
                  <a:schemeClr val="tx1"/>
                </a:solidFill>
                <a:latin typeface="+mn-lt"/>
                <a:ea typeface="+mn-ea"/>
                <a:cs typeface="+mn-cs"/>
              </a:rPr>
              <a:t>a. The Tri-service Food Code (TSFC) is a joint food sanitation and safety standard developed by public health professionals (preventive medicine and veterinary services) from the Army Public Health Command, Navy and Marine Corps Public Health Center, Air Force School of Aerospace Medicine Food Protection Program, and the Department of Defense Veterinary Services Activity.</a:t>
            </a:r>
          </a:p>
          <a:p>
            <a:pPr defTabSz="228600"/>
            <a:r>
              <a:rPr lang="en-US" sz="1200" kern="1200" dirty="0" smtClean="0">
                <a:solidFill>
                  <a:schemeClr val="tx1"/>
                </a:solidFill>
                <a:latin typeface="+mn-lt"/>
                <a:ea typeface="+mn-ea"/>
                <a:cs typeface="+mn-cs"/>
              </a:rPr>
              <a:t> </a:t>
            </a:r>
          </a:p>
          <a:p>
            <a:pPr defTabSz="228600"/>
            <a:r>
              <a:rPr lang="en-US" sz="1200" kern="1200" dirty="0" smtClean="0">
                <a:solidFill>
                  <a:schemeClr val="tx1"/>
                </a:solidFill>
                <a:latin typeface="+mn-lt"/>
                <a:ea typeface="+mn-ea"/>
                <a:cs typeface="+mn-cs"/>
              </a:rPr>
              <a:t>b. The joint standard was developed to eliminate confusion associated with differences in food safety criteria enforced by each of the military Services.</a:t>
            </a:r>
          </a:p>
          <a:p>
            <a:pPr defTabSz="228600"/>
            <a:r>
              <a:rPr lang="en-US" sz="1200" kern="1200" dirty="0" smtClean="0">
                <a:solidFill>
                  <a:schemeClr val="tx1"/>
                </a:solidFill>
                <a:latin typeface="+mn-lt"/>
                <a:ea typeface="+mn-ea"/>
                <a:cs typeface="+mn-cs"/>
              </a:rPr>
              <a:t> </a:t>
            </a:r>
          </a:p>
          <a:p>
            <a:pPr defTabSz="228600"/>
            <a:r>
              <a:rPr lang="en-US" sz="1200" kern="1200" dirty="0" smtClean="0">
                <a:solidFill>
                  <a:schemeClr val="tx1"/>
                </a:solidFill>
                <a:latin typeface="+mn-lt"/>
                <a:ea typeface="+mn-ea"/>
                <a:cs typeface="+mn-cs"/>
              </a:rPr>
              <a:t>	(1) With joint basing, public health regulatory functions are often divided between two Services. For example, facilities previously inspected by Army are now inspected by Air Force.</a:t>
            </a:r>
          </a:p>
          <a:p>
            <a:pPr defTabSz="228600"/>
            <a:r>
              <a:rPr lang="en-US" sz="1200" kern="1200" dirty="0" smtClean="0">
                <a:solidFill>
                  <a:schemeClr val="tx1"/>
                </a:solidFill>
                <a:latin typeface="+mn-lt"/>
                <a:ea typeface="+mn-ea"/>
                <a:cs typeface="+mn-cs"/>
              </a:rPr>
              <a:t> </a:t>
            </a:r>
          </a:p>
          <a:p>
            <a:pPr defTabSz="228600"/>
            <a:r>
              <a:rPr lang="en-US" sz="1200" kern="1200" dirty="0" smtClean="0">
                <a:solidFill>
                  <a:schemeClr val="tx1"/>
                </a:solidFill>
                <a:latin typeface="+mn-lt"/>
                <a:ea typeface="+mn-ea"/>
                <a:cs typeface="+mn-cs"/>
              </a:rPr>
              <a:t>	(2) Deployment settings also require multiple Services to use a single prescribed standard. Army is the Department of Defense (DOD) Executive Agency for food safety in joint contingency or combat operations. TB MED 530 was prescribed for use by Air Force and Navy during Operations Iraqi Freedom and Enduring Freedom.  </a:t>
            </a:r>
          </a:p>
          <a:p>
            <a:pPr defTabSz="228600"/>
            <a:r>
              <a:rPr lang="en-US" sz="1200" kern="1200" dirty="0" smtClean="0">
                <a:solidFill>
                  <a:schemeClr val="tx1"/>
                </a:solidFill>
                <a:latin typeface="+mn-lt"/>
                <a:ea typeface="+mn-ea"/>
                <a:cs typeface="+mn-cs"/>
              </a:rPr>
              <a:t> </a:t>
            </a:r>
          </a:p>
          <a:p>
            <a:pPr defTabSz="228600"/>
            <a:r>
              <a:rPr lang="en-US" sz="1200" kern="1200" dirty="0" smtClean="0">
                <a:solidFill>
                  <a:schemeClr val="tx1"/>
                </a:solidFill>
                <a:latin typeface="+mn-lt"/>
                <a:ea typeface="+mn-ea"/>
                <a:cs typeface="+mn-cs"/>
              </a:rPr>
              <a:t>	(3) Additionally, even with the consolidation of Service schools for cooks at Fort Lee, Virginia and preventive medicine at the Medical Education and Training Campus (METC), located at Joint Base San Antonio, Fort Sam Houston, Texas, each of the Services receive separate courses to learn their respective food safety criteria.</a:t>
            </a:r>
          </a:p>
          <a:p>
            <a:pPr defTabSz="228600"/>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tabLst>
                <a:tab pos="228600" algn="l"/>
                <a:tab pos="457200" algn="l"/>
                <a:tab pos="685800" algn="l"/>
              </a:tabLst>
            </a:pPr>
            <a:r>
              <a:rPr lang="en-US" sz="1200" kern="1200" dirty="0" smtClean="0">
                <a:solidFill>
                  <a:schemeClr val="tx1"/>
                </a:solidFill>
                <a:latin typeface="+mn-lt"/>
                <a:ea typeface="+mn-ea"/>
                <a:cs typeface="+mn-cs"/>
              </a:rPr>
              <a:t>g.	Time frame for corrections and follow-up inspections are discussed in Sections 8-405.11 and 8-406.11.</a:t>
            </a:r>
          </a:p>
          <a:p>
            <a:pPr>
              <a:tabLst>
                <a:tab pos="228600" algn="l"/>
                <a:tab pos="457200" algn="l"/>
                <a:tab pos="685800" algn="l"/>
              </a:tabLst>
            </a:pPr>
            <a:r>
              <a:rPr lang="en-US" sz="1200" kern="1200" dirty="0" smtClean="0">
                <a:solidFill>
                  <a:schemeClr val="tx1"/>
                </a:solidFill>
                <a:latin typeface="+mn-lt"/>
                <a:ea typeface="+mn-ea"/>
                <a:cs typeface="+mn-cs"/>
              </a:rPr>
              <a:t> </a:t>
            </a:r>
          </a:p>
          <a:p>
            <a:pPr>
              <a:tabLst>
                <a:tab pos="228600" algn="l"/>
                <a:tab pos="457200" algn="l"/>
                <a:tab pos="685800" algn="l"/>
              </a:tabLst>
            </a:pPr>
            <a:r>
              <a:rPr lang="en-US" sz="1200" kern="1200" dirty="0" smtClean="0">
                <a:solidFill>
                  <a:schemeClr val="tx1"/>
                </a:solidFill>
                <a:latin typeface="+mn-lt"/>
                <a:ea typeface="+mn-ea"/>
                <a:cs typeface="+mn-cs"/>
              </a:rPr>
              <a:t>		(1)	Critical violations shall be corrected at the time of inspection;</a:t>
            </a:r>
          </a:p>
          <a:p>
            <a:pPr>
              <a:tabLst>
                <a:tab pos="228600" algn="l"/>
                <a:tab pos="457200" algn="l"/>
                <a:tab pos="685800" algn="l"/>
              </a:tabLst>
            </a:pPr>
            <a:r>
              <a:rPr lang="en-US" sz="1200" kern="1200" dirty="0" smtClean="0">
                <a:solidFill>
                  <a:schemeClr val="tx1"/>
                </a:solidFill>
                <a:latin typeface="+mn-lt"/>
                <a:ea typeface="+mn-ea"/>
                <a:cs typeface="+mn-cs"/>
              </a:rPr>
              <a:t> </a:t>
            </a:r>
          </a:p>
          <a:p>
            <a:pPr>
              <a:tabLst>
                <a:tab pos="228600" algn="l"/>
                <a:tab pos="457200" algn="l"/>
                <a:tab pos="685800" algn="l"/>
              </a:tabLst>
            </a:pPr>
            <a:r>
              <a:rPr lang="en-US" sz="1200" kern="1200" dirty="0" smtClean="0">
                <a:solidFill>
                  <a:schemeClr val="tx1"/>
                </a:solidFill>
                <a:latin typeface="+mn-lt"/>
                <a:ea typeface="+mn-ea"/>
                <a:cs typeface="+mn-cs"/>
              </a:rPr>
              <a:t>		(2)	Non-compliant inspection ratings require a formal follow-up within 5 </a:t>
            </a:r>
            <a:r>
              <a:rPr lang="en-US" sz="1200" u="sng" kern="1200" dirty="0" smtClean="0">
                <a:solidFill>
                  <a:schemeClr val="tx1"/>
                </a:solidFill>
                <a:latin typeface="+mn-lt"/>
                <a:ea typeface="+mn-ea"/>
                <a:cs typeface="+mn-cs"/>
              </a:rPr>
              <a:t>calendar</a:t>
            </a:r>
            <a:r>
              <a:rPr lang="en-US" sz="1200" kern="1200" dirty="0" smtClean="0">
                <a:solidFill>
                  <a:schemeClr val="tx1"/>
                </a:solidFill>
                <a:latin typeface="+mn-lt"/>
                <a:ea typeface="+mn-ea"/>
                <a:cs typeface="+mn-cs"/>
              </a:rPr>
              <a:t> days.</a:t>
            </a:r>
          </a:p>
          <a:p>
            <a:pPr>
              <a:tabLst>
                <a:tab pos="228600" algn="l"/>
                <a:tab pos="457200" algn="l"/>
                <a:tab pos="685800" algn="l"/>
              </a:tabLst>
            </a:pPr>
            <a:r>
              <a:rPr lang="en-US" sz="1200" kern="1200" dirty="0" smtClean="0">
                <a:solidFill>
                  <a:schemeClr val="tx1"/>
                </a:solidFill>
                <a:latin typeface="+mn-lt"/>
                <a:ea typeface="+mn-ea"/>
                <a:cs typeface="+mn-cs"/>
              </a:rPr>
              <a:t> </a:t>
            </a:r>
          </a:p>
          <a:p>
            <a:pPr>
              <a:tabLst>
                <a:tab pos="228600" algn="l"/>
                <a:tab pos="457200" algn="l"/>
                <a:tab pos="685800" algn="l"/>
              </a:tabLst>
            </a:pPr>
            <a:r>
              <a:rPr lang="en-US" sz="1200" kern="1200" dirty="0" smtClean="0">
                <a:solidFill>
                  <a:schemeClr val="tx1"/>
                </a:solidFill>
                <a:latin typeface="+mn-lt"/>
                <a:ea typeface="+mn-ea"/>
                <a:cs typeface="+mn-cs"/>
              </a:rPr>
              <a:t>			(a)	Critical violations not corrected on site (COS) during an inspection will result in a non-compliant inspection rating. </a:t>
            </a:r>
          </a:p>
          <a:p>
            <a:pPr>
              <a:tabLst>
                <a:tab pos="228600" algn="l"/>
                <a:tab pos="457200" algn="l"/>
                <a:tab pos="685800" algn="l"/>
              </a:tabLst>
            </a:pPr>
            <a:r>
              <a:rPr lang="en-US" sz="1200" kern="1200" dirty="0" smtClean="0">
                <a:solidFill>
                  <a:schemeClr val="tx1"/>
                </a:solidFill>
                <a:latin typeface="+mn-lt"/>
                <a:ea typeface="+mn-ea"/>
                <a:cs typeface="+mn-cs"/>
              </a:rPr>
              <a:t> </a:t>
            </a:r>
          </a:p>
          <a:p>
            <a:pPr>
              <a:tabLst>
                <a:tab pos="228600" algn="l"/>
                <a:tab pos="457200" algn="l"/>
                <a:tab pos="685800" algn="l"/>
              </a:tabLst>
            </a:pPr>
            <a:r>
              <a:rPr lang="en-US" sz="1200" kern="1200" dirty="0" smtClean="0">
                <a:solidFill>
                  <a:schemeClr val="tx1"/>
                </a:solidFill>
                <a:latin typeface="+mn-lt"/>
                <a:ea typeface="+mn-ea"/>
                <a:cs typeface="+mn-cs"/>
              </a:rPr>
              <a:t>			(b)	Follow-up for non-compliant inspections are documented on the </a:t>
            </a:r>
            <a:r>
              <a:rPr lang="en-US" sz="1200" i="1" kern="1200" dirty="0" smtClean="0">
                <a:solidFill>
                  <a:schemeClr val="tx1"/>
                </a:solidFill>
                <a:latin typeface="+mn-lt"/>
                <a:ea typeface="+mn-ea"/>
                <a:cs typeface="+mn-cs"/>
              </a:rPr>
              <a:t>Food Operation Inspection Report </a:t>
            </a:r>
            <a:r>
              <a:rPr lang="en-US" sz="1200" kern="1200" dirty="0" smtClean="0">
                <a:solidFill>
                  <a:schemeClr val="tx1"/>
                </a:solidFill>
                <a:latin typeface="+mn-lt"/>
                <a:ea typeface="+mn-ea"/>
                <a:cs typeface="+mn-cs"/>
              </a:rPr>
              <a:t>form.</a:t>
            </a:r>
          </a:p>
          <a:p>
            <a:pPr>
              <a:tabLst>
                <a:tab pos="228600" algn="l"/>
                <a:tab pos="457200" algn="l"/>
                <a:tab pos="685800" algn="l"/>
              </a:tabLst>
            </a:pPr>
            <a:r>
              <a:rPr lang="en-US" sz="1200" kern="1200" dirty="0" smtClean="0">
                <a:solidFill>
                  <a:schemeClr val="tx1"/>
                </a:solidFill>
                <a:latin typeface="+mn-lt"/>
                <a:ea typeface="+mn-ea"/>
                <a:cs typeface="+mn-cs"/>
              </a:rPr>
              <a:t> </a:t>
            </a:r>
          </a:p>
          <a:p>
            <a:pPr>
              <a:tabLst>
                <a:tab pos="228600" algn="l"/>
                <a:tab pos="457200" algn="l"/>
                <a:tab pos="685800" algn="l"/>
              </a:tabLst>
            </a:pPr>
            <a:r>
              <a:rPr lang="en-US" sz="1200" kern="1200" dirty="0" smtClean="0">
                <a:solidFill>
                  <a:schemeClr val="tx1"/>
                </a:solidFill>
                <a:latin typeface="+mn-lt"/>
                <a:ea typeface="+mn-ea"/>
                <a:cs typeface="+mn-cs"/>
              </a:rPr>
              <a:t>		(3)	Non-critical violations must be corrected by a date and time agreed to or specified by the regulatory authority, but no later than 30 days.</a:t>
            </a:r>
          </a:p>
          <a:p>
            <a:pPr>
              <a:tabLst>
                <a:tab pos="228600" algn="l"/>
                <a:tab pos="457200" algn="l"/>
                <a:tab pos="685800" algn="l"/>
              </a:tabLst>
            </a:pPr>
            <a:r>
              <a:rPr lang="en-US" sz="1200" kern="1200" dirty="0" smtClean="0">
                <a:solidFill>
                  <a:schemeClr val="tx1"/>
                </a:solidFill>
                <a:latin typeface="+mn-lt"/>
                <a:ea typeface="+mn-ea"/>
                <a:cs typeface="+mn-cs"/>
              </a:rPr>
              <a:t> </a:t>
            </a:r>
          </a:p>
          <a:p>
            <a:pPr>
              <a:tabLst>
                <a:tab pos="228600" algn="l"/>
                <a:tab pos="457200" algn="l"/>
                <a:tab pos="685800" algn="l"/>
              </a:tabLst>
            </a:pPr>
            <a:r>
              <a:rPr lang="en-US" sz="1200" kern="1200" dirty="0" smtClean="0">
                <a:solidFill>
                  <a:schemeClr val="tx1"/>
                </a:solidFill>
                <a:latin typeface="+mn-lt"/>
                <a:ea typeface="+mn-ea"/>
                <a:cs typeface="+mn-cs"/>
              </a:rPr>
              <a:t>		(4)	Follow-up inspection to verify correction of non-critical violations are at the discretion of the regulatory authority.</a:t>
            </a:r>
          </a:p>
          <a:p>
            <a:pPr>
              <a:tabLst>
                <a:tab pos="228600" algn="l"/>
                <a:tab pos="457200" algn="l"/>
                <a:tab pos="685800" algn="l"/>
              </a:tabLst>
            </a:pPr>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828800" y="304800"/>
            <a:ext cx="3235325" cy="2427288"/>
          </a:xfrm>
          <a:ln/>
        </p:spPr>
      </p:sp>
      <p:sp>
        <p:nvSpPr>
          <p:cNvPr id="3" name="Notes Placeholder 2"/>
          <p:cNvSpPr>
            <a:spLocks noGrp="1"/>
          </p:cNvSpPr>
          <p:nvPr>
            <p:ph type="body" idx="1"/>
          </p:nvPr>
        </p:nvSpPr>
        <p:spPr>
          <a:xfrm>
            <a:off x="304800" y="2895601"/>
            <a:ext cx="6477000" cy="6090920"/>
          </a:xfrm>
        </p:spPr>
        <p:txBody>
          <a:bodyPr>
            <a:noAutofit/>
          </a:bodyPr>
          <a:lstStyle/>
          <a:p>
            <a:pPr>
              <a:tabLst>
                <a:tab pos="228600" algn="l"/>
                <a:tab pos="457200" algn="l"/>
                <a:tab pos="685800" algn="l"/>
              </a:tabLst>
            </a:pPr>
            <a:r>
              <a:rPr lang="en-US" sz="1100" dirty="0" smtClean="0"/>
              <a:t>j. </a:t>
            </a:r>
            <a:r>
              <a:rPr lang="en-US" sz="1100" u="sng" dirty="0" smtClean="0"/>
              <a:t>Potentially hazardous food</a:t>
            </a:r>
            <a:r>
              <a:rPr lang="en-US" sz="1100" dirty="0" smtClean="0"/>
              <a:t>. The definition for “potentially hazardous food” was broadened to mean a food that requires time and temperature controls for safety to limit pathogenic microorganism growth or toxin formation. </a:t>
            </a:r>
          </a:p>
          <a:p>
            <a:pPr>
              <a:tabLst>
                <a:tab pos="228600" algn="l"/>
                <a:tab pos="457200" algn="l"/>
                <a:tab pos="685800" algn="l"/>
              </a:tabLst>
            </a:pPr>
            <a:r>
              <a:rPr lang="en-US" sz="1100" dirty="0" smtClean="0"/>
              <a:t> 	(1) The multiple factors that render a food potentially hazardous include safety interactions between food acidity (pH) and water activity; whether the food is treated to kill vegetative cells and spores; and whether the food is packaged or how it is packaged.</a:t>
            </a:r>
          </a:p>
          <a:p>
            <a:pPr>
              <a:tabLst>
                <a:tab pos="228600" algn="l"/>
                <a:tab pos="457200" algn="l"/>
                <a:tab pos="685800" algn="l"/>
              </a:tabLst>
            </a:pPr>
            <a:r>
              <a:rPr lang="en-US" sz="1100" dirty="0" smtClean="0"/>
              <a:t> 	(2) The abbreviation used to reference potentially hazardous foods (time/temperature control for safety foods) is PHF(TCS).</a:t>
            </a:r>
          </a:p>
          <a:p>
            <a:pPr>
              <a:tabLst>
                <a:tab pos="228600" algn="l"/>
                <a:tab pos="457200" algn="l"/>
                <a:tab pos="685800" algn="l"/>
              </a:tabLst>
            </a:pPr>
            <a:r>
              <a:rPr lang="en-US" sz="1100" dirty="0" smtClean="0"/>
              <a:t> 	(3) Examples include, heat treated plant food such as cooked rice, beans and vegetables, raw seed sprouts, cut melons, cut leafy greens, and cut tomatoes. </a:t>
            </a:r>
          </a:p>
          <a:p>
            <a:pPr>
              <a:tabLst>
                <a:tab pos="228600" algn="l"/>
                <a:tab pos="457200" algn="l"/>
                <a:tab pos="685800" algn="l"/>
              </a:tabLst>
            </a:pPr>
            <a:r>
              <a:rPr lang="en-US" sz="1100" dirty="0" smtClean="0"/>
              <a:t> </a:t>
            </a:r>
          </a:p>
          <a:p>
            <a:pPr>
              <a:tabLst>
                <a:tab pos="228600" algn="l"/>
                <a:tab pos="457200" algn="l"/>
                <a:tab pos="685800" algn="l"/>
              </a:tabLst>
            </a:pPr>
            <a:r>
              <a:rPr lang="en-US" sz="1100" dirty="0" smtClean="0"/>
              <a:t>k. </a:t>
            </a:r>
            <a:r>
              <a:rPr lang="en-US" sz="1100" u="sng" dirty="0" smtClean="0"/>
              <a:t>Safe temperatures</a:t>
            </a:r>
            <a:r>
              <a:rPr lang="en-US" sz="1100" dirty="0" smtClean="0"/>
              <a:t>. Changes have been made to the previously prescribed safe holding temperatures for hot and cold PHF(TCS) foods.</a:t>
            </a:r>
          </a:p>
          <a:p>
            <a:pPr>
              <a:tabLst>
                <a:tab pos="228600" algn="l"/>
                <a:tab pos="457200" algn="l"/>
                <a:tab pos="685800" algn="l"/>
              </a:tabLst>
            </a:pPr>
            <a:r>
              <a:rPr lang="en-US" sz="1100" dirty="0" smtClean="0"/>
              <a:t> 	(1) The cold holding temperature is prescribed at 41</a:t>
            </a:r>
            <a:r>
              <a:rPr lang="en-US" sz="1100" baseline="30000" dirty="0" smtClean="0"/>
              <a:t>o</a:t>
            </a:r>
            <a:r>
              <a:rPr lang="en-US" sz="1100" dirty="0" smtClean="0"/>
              <a:t>F (5</a:t>
            </a:r>
            <a:r>
              <a:rPr lang="en-US" sz="1100" baseline="30000" dirty="0" smtClean="0"/>
              <a:t>o</a:t>
            </a:r>
            <a:r>
              <a:rPr lang="en-US" sz="1100" dirty="0" smtClean="0"/>
              <a:t>C) or below. </a:t>
            </a:r>
            <a:r>
              <a:rPr lang="en-US" sz="1100" i="1" dirty="0" err="1" smtClean="0"/>
              <a:t>Listeria</a:t>
            </a:r>
            <a:r>
              <a:rPr lang="en-US" sz="1100" i="1" dirty="0" smtClean="0"/>
              <a:t> </a:t>
            </a:r>
            <a:r>
              <a:rPr lang="en-US" sz="1100" i="1" dirty="0" err="1" smtClean="0"/>
              <a:t>monocytogenes</a:t>
            </a:r>
            <a:r>
              <a:rPr lang="en-US" sz="1100" dirty="0" smtClean="0"/>
              <a:t> is the bacteria of concern when foods are held refrigerated. Studies have validated that a temperature of 41</a:t>
            </a:r>
            <a:r>
              <a:rPr lang="en-US" sz="1100" baseline="30000" dirty="0" smtClean="0"/>
              <a:t>o</a:t>
            </a:r>
            <a:r>
              <a:rPr lang="en-US" sz="1100" dirty="0" smtClean="0"/>
              <a:t>F (5</a:t>
            </a:r>
            <a:r>
              <a:rPr lang="en-US" sz="1100" baseline="30000" dirty="0" smtClean="0"/>
              <a:t>o</a:t>
            </a:r>
            <a:r>
              <a:rPr lang="en-US" sz="1100" dirty="0" smtClean="0"/>
              <a:t>C) when held for seven days does not allow more than a 1-log growth of </a:t>
            </a:r>
            <a:r>
              <a:rPr lang="en-US" sz="1100" i="1" dirty="0" err="1" smtClean="0"/>
              <a:t>Listeria</a:t>
            </a:r>
            <a:r>
              <a:rPr lang="en-US" sz="1100" i="1" dirty="0" smtClean="0"/>
              <a:t> </a:t>
            </a:r>
            <a:r>
              <a:rPr lang="en-US" sz="1100" i="1" dirty="0" err="1" smtClean="0"/>
              <a:t>monocytogenes</a:t>
            </a:r>
            <a:r>
              <a:rPr lang="en-US" sz="1100" dirty="0" smtClean="0"/>
              <a:t>. </a:t>
            </a:r>
          </a:p>
          <a:p>
            <a:pPr>
              <a:tabLst>
                <a:tab pos="228600" algn="l"/>
                <a:tab pos="457200" algn="l"/>
                <a:tab pos="685800" algn="l"/>
              </a:tabLst>
            </a:pPr>
            <a:r>
              <a:rPr lang="en-US" sz="1100" dirty="0" smtClean="0"/>
              <a:t> 	(2) The hot holding temperature for DOD was not consistent with industry standard and was reduced from 140</a:t>
            </a:r>
            <a:r>
              <a:rPr lang="en-US" sz="1100" baseline="30000" dirty="0" smtClean="0"/>
              <a:t>o</a:t>
            </a:r>
            <a:r>
              <a:rPr lang="en-US" sz="1100" dirty="0" smtClean="0"/>
              <a:t>F to 135</a:t>
            </a:r>
            <a:r>
              <a:rPr lang="en-US" sz="1100" baseline="30000" dirty="0" smtClean="0"/>
              <a:t>o</a:t>
            </a:r>
            <a:r>
              <a:rPr lang="en-US" sz="1100" dirty="0" smtClean="0"/>
              <a:t>F (57</a:t>
            </a:r>
            <a:r>
              <a:rPr lang="en-US" sz="1100" baseline="30000" dirty="0" smtClean="0"/>
              <a:t>o</a:t>
            </a:r>
            <a:r>
              <a:rPr lang="en-US" sz="1100" dirty="0" smtClean="0"/>
              <a:t>C). </a:t>
            </a:r>
          </a:p>
          <a:p>
            <a:pPr>
              <a:tabLst>
                <a:tab pos="228600" algn="l"/>
                <a:tab pos="457200" algn="l"/>
                <a:tab pos="685800" algn="l"/>
              </a:tabLst>
            </a:pPr>
            <a:r>
              <a:rPr lang="en-US" sz="1100" dirty="0" smtClean="0"/>
              <a:t> 		(a) The Centers for Disease Control and Prevention (CDC) estimates that approximately 250,000 foodborne illness cases can be attributed to </a:t>
            </a:r>
            <a:r>
              <a:rPr lang="en-US" sz="1100" i="1" dirty="0" smtClean="0"/>
              <a:t>Clostridium </a:t>
            </a:r>
            <a:r>
              <a:rPr lang="en-US" sz="1100" i="1" dirty="0" err="1" smtClean="0"/>
              <a:t>perfringens</a:t>
            </a:r>
            <a:r>
              <a:rPr lang="en-US" sz="1100" dirty="0" smtClean="0"/>
              <a:t> and </a:t>
            </a:r>
            <a:r>
              <a:rPr lang="en-US" sz="1100" i="1" dirty="0" smtClean="0"/>
              <a:t>Bacillus cereus</a:t>
            </a:r>
            <a:r>
              <a:rPr lang="en-US" sz="1100" dirty="0" smtClean="0"/>
              <a:t> each year in the United States. These spore-forming pathogens have been implicated in foodborne illness outbreaks associated with foods held at improper temperatures. This suggests that preventing the growth of these organisms in food by maintaining adequate hot holding temperatures is an important public health intervention.</a:t>
            </a:r>
          </a:p>
          <a:p>
            <a:pPr>
              <a:tabLst>
                <a:tab pos="228600" algn="l"/>
                <a:tab pos="457200" algn="l"/>
                <a:tab pos="685800" algn="l"/>
              </a:tabLst>
            </a:pPr>
            <a:r>
              <a:rPr lang="en-US" sz="1100" dirty="0" smtClean="0"/>
              <a:t> </a:t>
            </a:r>
            <a:r>
              <a:rPr lang="en-US" sz="1100" b="1" i="1" dirty="0" smtClean="0"/>
              <a:t>		</a:t>
            </a:r>
            <a:r>
              <a:rPr lang="en-US" sz="1100" dirty="0" smtClean="0"/>
              <a:t>(b) A January 2001 report from the National Advisory Committee on Microbiological Criteria for Foods (NACMCF) recommended that the minimum hot holding temperature specified in the FDA Food Code be greater than the upper limit of the range of temperatures at which </a:t>
            </a:r>
            <a:r>
              <a:rPr lang="en-US" sz="1100" i="1" dirty="0" smtClean="0"/>
              <a:t>C. </a:t>
            </a:r>
            <a:r>
              <a:rPr lang="en-US" sz="1100" i="1" dirty="0" err="1" smtClean="0"/>
              <a:t>perfringens</a:t>
            </a:r>
            <a:r>
              <a:rPr lang="en-US" sz="1100" dirty="0" smtClean="0"/>
              <a:t> and </a:t>
            </a:r>
            <a:r>
              <a:rPr lang="en-US" sz="1100" i="1" dirty="0" smtClean="0"/>
              <a:t>B. cereus</a:t>
            </a:r>
            <a:r>
              <a:rPr lang="en-US" sz="1100" dirty="0" smtClean="0"/>
              <a:t> may grow; and that a margin of safety be provided that accounts for variations in food matrices, variations in temperature throughout a food product, and the capability of hot holding equipment to consistently maintain product at a desired target temperature. </a:t>
            </a:r>
          </a:p>
          <a:p>
            <a:pPr>
              <a:tabLst>
                <a:tab pos="228600" algn="l"/>
                <a:tab pos="457200" algn="l"/>
                <a:tab pos="685800" algn="l"/>
              </a:tabLst>
            </a:pPr>
            <a:r>
              <a:rPr lang="en-US" sz="1100" dirty="0" smtClean="0"/>
              <a:t> 		(c) </a:t>
            </a:r>
            <a:r>
              <a:rPr lang="en-US" sz="1100" i="1" dirty="0" smtClean="0"/>
              <a:t>C. </a:t>
            </a:r>
            <a:r>
              <a:rPr lang="en-US" sz="1100" i="1" dirty="0" err="1" smtClean="0"/>
              <a:t>Perfringens</a:t>
            </a:r>
            <a:r>
              <a:rPr lang="en-US" sz="1100" dirty="0" smtClean="0"/>
              <a:t> grows at temperatures up to 126°F (52°C). Growth at this upper limit requires anaerobic conditions and follows a lag phase of at least several hours. The lag phase duration and generation times are shorter at incubation temperatures below 120°F (49°C) than at 126°F (52°C). Studies also suggest that temperatures that preclude the growth of </a:t>
            </a:r>
            <a:r>
              <a:rPr lang="en-US" sz="1100" i="1" dirty="0" smtClean="0"/>
              <a:t>C. </a:t>
            </a:r>
            <a:r>
              <a:rPr lang="en-US" sz="1100" i="1" dirty="0" err="1" smtClean="0"/>
              <a:t>perfringens</a:t>
            </a:r>
            <a:r>
              <a:rPr lang="en-US" sz="1100" dirty="0" smtClean="0"/>
              <a:t> also preclude the growth of </a:t>
            </a:r>
            <a:r>
              <a:rPr lang="en-US" sz="1100" i="1" dirty="0" smtClean="0"/>
              <a:t>B. cereus</a:t>
            </a:r>
            <a:r>
              <a:rPr lang="en-US" sz="1100" dirty="0" smtClean="0"/>
              <a:t>.</a:t>
            </a:r>
          </a:p>
          <a:p>
            <a:pPr>
              <a:tabLst>
                <a:tab pos="228600" algn="l"/>
                <a:tab pos="457200" algn="l"/>
                <a:tab pos="685800" algn="l"/>
              </a:tabLst>
            </a:pPr>
            <a:r>
              <a:rPr lang="en-US" sz="1100" dirty="0" smtClean="0"/>
              <a:t> 		(d) Taking into consideration the recommendations of NACMCF, the FDA believes that maintaining food at a temperature of 135</a:t>
            </a:r>
            <a:r>
              <a:rPr lang="en-US" sz="1100" baseline="30000" dirty="0" smtClean="0"/>
              <a:t>o</a:t>
            </a:r>
            <a:r>
              <a:rPr lang="en-US" sz="1100" dirty="0" smtClean="0"/>
              <a:t>F (57</a:t>
            </a:r>
            <a:r>
              <a:rPr lang="en-US" sz="1100" baseline="30000" dirty="0" smtClean="0"/>
              <a:t>o</a:t>
            </a:r>
            <a:r>
              <a:rPr lang="en-US" sz="1100" dirty="0" smtClean="0"/>
              <a:t>C) or greater during hot holding is sufficient to prevent the growth of pathogens and is therefore an effective measure in the prevention of foodborne illness.</a:t>
            </a:r>
          </a:p>
          <a:p>
            <a:pPr>
              <a:defRPr/>
            </a:pPr>
            <a:endParaRPr lang="en-US" sz="1100" dirty="0">
              <a:cs typeface="Times New Roman" pitchFamily="18" charset="0"/>
            </a:endParaRPr>
          </a:p>
        </p:txBody>
      </p:sp>
      <p:sp>
        <p:nvSpPr>
          <p:cNvPr id="26628" name="Slide Number Placeholder 3"/>
          <p:cNvSpPr>
            <a:spLocks noGrp="1"/>
          </p:cNvSpPr>
          <p:nvPr>
            <p:ph type="sldNum" sz="quarter" idx="5"/>
          </p:nvPr>
        </p:nvSpPr>
        <p:spPr>
          <a:noFill/>
        </p:spPr>
        <p:txBody>
          <a:bodyPr/>
          <a:lstStyle/>
          <a:p>
            <a:fld id="{CEE6503F-3AAF-4723-944E-A321BD3EB302}" type="slidenum">
              <a:rPr lang="en-US" smtClean="0"/>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600200" y="457200"/>
            <a:ext cx="3771900" cy="2828925"/>
          </a:xfrm>
          <a:ln/>
        </p:spPr>
      </p:sp>
      <p:sp>
        <p:nvSpPr>
          <p:cNvPr id="27651" name="Notes Placeholder 2"/>
          <p:cNvSpPr>
            <a:spLocks noGrp="1"/>
          </p:cNvSpPr>
          <p:nvPr>
            <p:ph type="body" idx="1"/>
          </p:nvPr>
        </p:nvSpPr>
        <p:spPr>
          <a:xfrm>
            <a:off x="381000" y="3581400"/>
            <a:ext cx="6248400" cy="5017770"/>
          </a:xfrm>
          <a:noFill/>
          <a:ln/>
        </p:spPr>
        <p:txBody>
          <a:bodyPr>
            <a:normAutofit fontScale="92500" lnSpcReduction="10000"/>
          </a:bodyPr>
          <a:lstStyle/>
          <a:p>
            <a:pPr>
              <a:tabLst>
                <a:tab pos="228600" algn="l"/>
                <a:tab pos="457200" algn="l"/>
                <a:tab pos="685800" algn="l"/>
              </a:tabLst>
            </a:pPr>
            <a:r>
              <a:rPr lang="en-US" dirty="0" smtClean="0"/>
              <a:t>l. </a:t>
            </a:r>
            <a:r>
              <a:rPr lang="en-US" u="sng" dirty="0" smtClean="0"/>
              <a:t>Leftovers</a:t>
            </a:r>
            <a:r>
              <a:rPr lang="en-US" dirty="0" smtClean="0"/>
              <a:t>. The concept of leftovers is not discussed in the FDA Food Code, but has been regulated by each of the military services.</a:t>
            </a:r>
          </a:p>
          <a:p>
            <a:pPr>
              <a:tabLst>
                <a:tab pos="228600" algn="l"/>
                <a:tab pos="457200" algn="l"/>
                <a:tab pos="685800" algn="l"/>
              </a:tabLst>
            </a:pPr>
            <a:r>
              <a:rPr lang="en-US" dirty="0" smtClean="0"/>
              <a:t> </a:t>
            </a:r>
          </a:p>
          <a:p>
            <a:pPr>
              <a:tabLst>
                <a:tab pos="228600" algn="l"/>
                <a:tab pos="457200" algn="l"/>
                <a:tab pos="685800" algn="l"/>
              </a:tabLst>
            </a:pPr>
            <a:r>
              <a:rPr lang="en-US" dirty="0" smtClean="0"/>
              <a:t>	(1) Criteria used to establish the leftover holding time limitations are based on the growth of </a:t>
            </a:r>
            <a:r>
              <a:rPr lang="en-US" i="1" dirty="0" err="1" smtClean="0"/>
              <a:t>Listeria</a:t>
            </a:r>
            <a:r>
              <a:rPr lang="en-US" i="1" dirty="0" smtClean="0"/>
              <a:t> </a:t>
            </a:r>
            <a:r>
              <a:rPr lang="en-US" i="1" dirty="0" err="1" smtClean="0"/>
              <a:t>monocytogenes</a:t>
            </a:r>
            <a:r>
              <a:rPr lang="en-US" i="1" dirty="0" smtClean="0"/>
              <a:t> </a:t>
            </a:r>
            <a:r>
              <a:rPr lang="en-US" dirty="0" smtClean="0"/>
              <a:t>under refrigerated conditions</a:t>
            </a:r>
            <a:r>
              <a:rPr lang="en-US" i="1" dirty="0" smtClean="0"/>
              <a:t>.</a:t>
            </a:r>
            <a:r>
              <a:rPr lang="en-US" dirty="0" smtClean="0"/>
              <a:t> Studies have shown that under refrigerated conditions, there is no significant growth of </a:t>
            </a:r>
            <a:r>
              <a:rPr lang="en-US" i="1" dirty="0" smtClean="0"/>
              <a:t>L. </a:t>
            </a:r>
            <a:r>
              <a:rPr lang="en-US" i="1" dirty="0" err="1" smtClean="0"/>
              <a:t>monocytogenes</a:t>
            </a:r>
            <a:r>
              <a:rPr lang="en-US" dirty="0" smtClean="0"/>
              <a:t> up to seven days. </a:t>
            </a:r>
          </a:p>
          <a:p>
            <a:pPr>
              <a:tabLst>
                <a:tab pos="228600" algn="l"/>
                <a:tab pos="457200" algn="l"/>
                <a:tab pos="685800" algn="l"/>
              </a:tabLst>
            </a:pPr>
            <a:r>
              <a:rPr lang="en-US" i="1" dirty="0" smtClean="0"/>
              <a:t> </a:t>
            </a:r>
            <a:endParaRPr lang="en-US" dirty="0" smtClean="0"/>
          </a:p>
          <a:p>
            <a:pPr>
              <a:tabLst>
                <a:tab pos="228600" algn="l"/>
                <a:tab pos="457200" algn="l"/>
                <a:tab pos="685800" algn="l"/>
              </a:tabLst>
            </a:pPr>
            <a:r>
              <a:rPr lang="en-US" i="1" dirty="0" smtClean="0"/>
              <a:t>	</a:t>
            </a:r>
            <a:r>
              <a:rPr lang="en-US" dirty="0" smtClean="0"/>
              <a:t>(2) The new standard for cold holding leftovers is a maximum of 72 hours.</a:t>
            </a:r>
          </a:p>
          <a:p>
            <a:pPr>
              <a:tabLst>
                <a:tab pos="228600" algn="l"/>
                <a:tab pos="457200" algn="l"/>
                <a:tab pos="685800" algn="l"/>
              </a:tabLst>
            </a:pPr>
            <a:r>
              <a:rPr lang="en-US" dirty="0" smtClean="0"/>
              <a:t> </a:t>
            </a:r>
          </a:p>
          <a:p>
            <a:pPr>
              <a:tabLst>
                <a:tab pos="228600" algn="l"/>
                <a:tab pos="457200" algn="l"/>
                <a:tab pos="685800" algn="l"/>
              </a:tabLst>
            </a:pPr>
            <a:r>
              <a:rPr lang="en-US" dirty="0" smtClean="0"/>
              <a:t>	(3) A maximum holding time is no longer prescribed for foods held under hot holding conditions. As long as the internal temperature of hot foods remains at 135</a:t>
            </a:r>
            <a:r>
              <a:rPr lang="en-US" baseline="30000" dirty="0" smtClean="0"/>
              <a:t>o</a:t>
            </a:r>
            <a:r>
              <a:rPr lang="en-US" dirty="0" smtClean="0"/>
              <a:t>F (57</a:t>
            </a:r>
            <a:r>
              <a:rPr lang="en-US" baseline="30000" dirty="0" smtClean="0"/>
              <a:t>o</a:t>
            </a:r>
            <a:r>
              <a:rPr lang="en-US" dirty="0" smtClean="0"/>
              <a:t>C) or above, the food may be held hot until consumed or discarded. This does not, however, mean that new food may be added to a partially empty container held on the serving line or buffet. </a:t>
            </a:r>
          </a:p>
          <a:p>
            <a:pPr>
              <a:tabLst>
                <a:tab pos="228600" algn="l"/>
                <a:tab pos="457200" algn="l"/>
                <a:tab pos="685800" algn="l"/>
              </a:tabLst>
            </a:pPr>
            <a:endParaRPr lang="en-US" dirty="0" smtClean="0"/>
          </a:p>
          <a:p>
            <a:pPr>
              <a:tabLst>
                <a:tab pos="228600" algn="l"/>
                <a:tab pos="457200" algn="l"/>
                <a:tab pos="685800" algn="l"/>
              </a:tabLst>
            </a:pPr>
            <a:r>
              <a:rPr lang="en-US" dirty="0" smtClean="0"/>
              <a:t>	(4) Retention of foods containing leftover items as an ingredient is prohibited.</a:t>
            </a:r>
          </a:p>
          <a:p>
            <a:pPr>
              <a:tabLst>
                <a:tab pos="228600" algn="l"/>
                <a:tab pos="457200" algn="l"/>
                <a:tab pos="685800" algn="l"/>
              </a:tabLst>
            </a:pPr>
            <a:r>
              <a:rPr lang="en-US" dirty="0" smtClean="0"/>
              <a:t> </a:t>
            </a:r>
          </a:p>
          <a:p>
            <a:pPr>
              <a:tabLst>
                <a:tab pos="228600" algn="l"/>
                <a:tab pos="457200" algn="l"/>
                <a:tab pos="685800" algn="l"/>
              </a:tabLst>
            </a:pPr>
            <a:r>
              <a:rPr lang="en-US" dirty="0" smtClean="0"/>
              <a:t>m. </a:t>
            </a:r>
            <a:r>
              <a:rPr lang="en-US" u="sng" dirty="0" smtClean="0"/>
              <a:t>Time only as a public health control</a:t>
            </a:r>
            <a:r>
              <a:rPr lang="en-US" dirty="0" smtClean="0"/>
              <a:t>. When “time only” is used as a public health control, an approved variance must exist for this practice.</a:t>
            </a:r>
          </a:p>
          <a:p>
            <a:pPr>
              <a:tabLst>
                <a:tab pos="228600" algn="l"/>
                <a:tab pos="457200" algn="l"/>
                <a:tab pos="685800" algn="l"/>
              </a:tabLst>
            </a:pPr>
            <a:r>
              <a:rPr lang="en-US" dirty="0" smtClean="0"/>
              <a:t> </a:t>
            </a:r>
          </a:p>
          <a:p>
            <a:pPr>
              <a:tabLst>
                <a:tab pos="228600" algn="l"/>
                <a:tab pos="457200" algn="l"/>
                <a:tab pos="685800" algn="l"/>
              </a:tabLst>
            </a:pPr>
            <a:r>
              <a:rPr lang="en-US" dirty="0" smtClean="0"/>
              <a:t>	(1) Under this practice, hot and cold PHF(TCS) foods may be held above 41</a:t>
            </a:r>
            <a:r>
              <a:rPr lang="en-US" baseline="30000" dirty="0" smtClean="0"/>
              <a:t>o</a:t>
            </a:r>
            <a:r>
              <a:rPr lang="en-US" dirty="0" smtClean="0"/>
              <a:t>F and below 135</a:t>
            </a:r>
            <a:r>
              <a:rPr lang="en-US" baseline="30000" dirty="0" smtClean="0"/>
              <a:t>o</a:t>
            </a:r>
            <a:r>
              <a:rPr lang="en-US" dirty="0" smtClean="0"/>
              <a:t>F for a maximum of 4 hours before it must be consumed or discarded.</a:t>
            </a:r>
          </a:p>
          <a:p>
            <a:pPr>
              <a:tabLst>
                <a:tab pos="228600" algn="l"/>
                <a:tab pos="457200" algn="l"/>
                <a:tab pos="685800" algn="l"/>
              </a:tabLst>
            </a:pPr>
            <a:r>
              <a:rPr lang="en-US" dirty="0" smtClean="0"/>
              <a:t> </a:t>
            </a:r>
          </a:p>
          <a:p>
            <a:pPr>
              <a:tabLst>
                <a:tab pos="228600" algn="l"/>
                <a:tab pos="457200" algn="l"/>
                <a:tab pos="685800" algn="l"/>
              </a:tabLst>
            </a:pPr>
            <a:r>
              <a:rPr lang="en-US" dirty="0" smtClean="0"/>
              <a:t>	(2) An allowance of up to six hours is authorized for </a:t>
            </a:r>
            <a:r>
              <a:rPr lang="en-US" u="sng" dirty="0" smtClean="0"/>
              <a:t>chilled</a:t>
            </a:r>
            <a:r>
              <a:rPr lang="en-US" dirty="0" smtClean="0"/>
              <a:t> PHF(TCS) foods only. A chilled food may be held above 41</a:t>
            </a:r>
            <a:r>
              <a:rPr lang="en-US" baseline="30000" dirty="0" smtClean="0"/>
              <a:t>o</a:t>
            </a:r>
            <a:r>
              <a:rPr lang="en-US" dirty="0" smtClean="0"/>
              <a:t>F for up to six hours as long as the food temperature </a:t>
            </a:r>
            <a:r>
              <a:rPr lang="en-US" u="sng" dirty="0" smtClean="0"/>
              <a:t>never exceeds 70</a:t>
            </a:r>
            <a:r>
              <a:rPr lang="en-US" u="sng" baseline="30000" dirty="0" smtClean="0"/>
              <a:t>o</a:t>
            </a:r>
            <a:r>
              <a:rPr lang="en-US" u="sng" dirty="0" smtClean="0"/>
              <a:t>F</a:t>
            </a:r>
            <a:r>
              <a:rPr lang="en-US" dirty="0" smtClean="0"/>
              <a:t>. The 6-hour standard was based on a USDA Pathogen Modeling Program study that used 65</a:t>
            </a:r>
            <a:r>
              <a:rPr lang="en-US" baseline="30000" dirty="0" smtClean="0"/>
              <a:t>o</a:t>
            </a:r>
            <a:r>
              <a:rPr lang="en-US" dirty="0" smtClean="0"/>
              <a:t>F as the threshold value. The study showed that there is less than a 1-log growth of pathogenic organisms at this temperature over an 8-hour period.</a:t>
            </a:r>
          </a:p>
          <a:p>
            <a:pPr>
              <a:tabLst>
                <a:tab pos="228600" algn="l"/>
                <a:tab pos="457200" algn="l"/>
                <a:tab pos="685800" algn="l"/>
              </a:tabLst>
            </a:pPr>
            <a:r>
              <a:rPr lang="en-US" dirty="0" smtClean="0"/>
              <a:t> </a:t>
            </a:r>
          </a:p>
          <a:p>
            <a:pPr>
              <a:tabLst>
                <a:tab pos="228600" algn="l"/>
                <a:tab pos="457200" algn="l"/>
                <a:tab pos="685800" algn="l"/>
              </a:tabLst>
            </a:pPr>
            <a:r>
              <a:rPr lang="en-US" dirty="0" smtClean="0"/>
              <a:t>	(3) When Time Only as a Public Health Control is employed, foods must be served or discarded within the allotted timeframe.</a:t>
            </a:r>
            <a:endParaRPr lang="en-US" baseline="0" dirty="0" smtClean="0"/>
          </a:p>
        </p:txBody>
      </p:sp>
      <p:sp>
        <p:nvSpPr>
          <p:cNvPr id="27652" name="Slide Number Placeholder 3"/>
          <p:cNvSpPr>
            <a:spLocks noGrp="1"/>
          </p:cNvSpPr>
          <p:nvPr>
            <p:ph type="sldNum" sz="quarter" idx="5"/>
          </p:nvPr>
        </p:nvSpPr>
        <p:spPr>
          <a:noFill/>
        </p:spPr>
        <p:txBody>
          <a:bodyPr/>
          <a:lstStyle/>
          <a:p>
            <a:fld id="{DF148A22-E607-4D94-B7A1-1210B2172A81}" type="slidenum">
              <a:rPr lang="en-US" smtClean="0"/>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81000"/>
            <a:ext cx="4076700" cy="3057525"/>
          </a:xfrm>
        </p:spPr>
      </p:sp>
      <p:sp>
        <p:nvSpPr>
          <p:cNvPr id="3" name="Notes Placeholder 2"/>
          <p:cNvSpPr>
            <a:spLocks noGrp="1"/>
          </p:cNvSpPr>
          <p:nvPr>
            <p:ph type="body" idx="1"/>
          </p:nvPr>
        </p:nvSpPr>
        <p:spPr>
          <a:xfrm>
            <a:off x="311575" y="3733799"/>
            <a:ext cx="6387253" cy="4865371"/>
          </a:xfrm>
        </p:spPr>
        <p:txBody>
          <a:bodyPr>
            <a:normAutofit fontScale="92500" lnSpcReduction="10000"/>
          </a:bodyPr>
          <a:lstStyle/>
          <a:p>
            <a:pPr>
              <a:tabLst>
                <a:tab pos="228600" algn="l"/>
                <a:tab pos="457200" algn="l"/>
                <a:tab pos="685800" algn="l"/>
              </a:tabLst>
            </a:pPr>
            <a:r>
              <a:rPr lang="en-US" dirty="0" smtClean="0"/>
              <a:t>n. Inspection forms. Component forms for conducting food sanitation inspections are being replaced with Department of Defense forms. These forms are also being programmed in the Defense Occupational and Environmental Health Readiness System (DOEHRS) .</a:t>
            </a:r>
          </a:p>
          <a:p>
            <a:pPr>
              <a:tabLst>
                <a:tab pos="228600" algn="l"/>
                <a:tab pos="457200" algn="l"/>
                <a:tab pos="685800" algn="l"/>
              </a:tabLst>
            </a:pPr>
            <a:r>
              <a:rPr lang="en-US" dirty="0" smtClean="0"/>
              <a:t> </a:t>
            </a:r>
          </a:p>
          <a:p>
            <a:pPr>
              <a:tabLst>
                <a:tab pos="228600" algn="l"/>
                <a:tab pos="457200" algn="l"/>
                <a:tab pos="685800" algn="l"/>
              </a:tabLst>
            </a:pPr>
            <a:r>
              <a:rPr lang="en-US" dirty="0" smtClean="0"/>
              <a:t>	(1) </a:t>
            </a:r>
            <a:r>
              <a:rPr lang="en-US" sz="1200" kern="1200" dirty="0" smtClean="0">
                <a:solidFill>
                  <a:schemeClr val="tx1"/>
                </a:solidFill>
                <a:latin typeface="+mn-lt"/>
                <a:ea typeface="+mn-ea"/>
                <a:cs typeface="+mn-cs"/>
              </a:rPr>
              <a:t>The </a:t>
            </a:r>
            <a:r>
              <a:rPr lang="en-US" sz="1200" i="1" kern="1200" dirty="0" smtClean="0">
                <a:solidFill>
                  <a:schemeClr val="tx1"/>
                </a:solidFill>
                <a:latin typeface="+mn-lt"/>
                <a:ea typeface="+mn-ea"/>
                <a:cs typeface="+mn-cs"/>
              </a:rPr>
              <a:t>Food Operation Inspection Report </a:t>
            </a:r>
            <a:r>
              <a:rPr lang="en-US" sz="1200" kern="1200" dirty="0" smtClean="0">
                <a:solidFill>
                  <a:schemeClr val="tx1"/>
                </a:solidFill>
                <a:latin typeface="+mn-lt"/>
                <a:ea typeface="+mn-ea"/>
                <a:cs typeface="+mn-cs"/>
              </a:rPr>
              <a:t>is used for all pre-operational, routine, and follow-up inspections and may be used, but is not required for complaint and walk-through inspections. </a:t>
            </a:r>
          </a:p>
          <a:p>
            <a:pPr>
              <a:tabLst>
                <a:tab pos="228600" algn="l"/>
                <a:tab pos="457200" algn="l"/>
                <a:tab pos="685800" algn="l"/>
              </a:tabLst>
            </a:pPr>
            <a:r>
              <a:rPr lang="en-US" sz="1200" kern="1200" dirty="0" smtClean="0">
                <a:solidFill>
                  <a:schemeClr val="tx1"/>
                </a:solidFill>
                <a:latin typeface="+mn-lt"/>
                <a:ea typeface="+mn-ea"/>
                <a:cs typeface="+mn-cs"/>
              </a:rPr>
              <a:t> </a:t>
            </a:r>
          </a:p>
          <a:p>
            <a:pPr>
              <a:tabLst>
                <a:tab pos="228600" algn="l"/>
                <a:tab pos="457200" algn="l"/>
                <a:tab pos="685800" algn="l"/>
              </a:tabLst>
            </a:pPr>
            <a:r>
              <a:rPr lang="en-US" sz="1200" kern="1200" dirty="0" smtClean="0">
                <a:solidFill>
                  <a:schemeClr val="tx1"/>
                </a:solidFill>
                <a:latin typeface="+mn-lt"/>
                <a:ea typeface="+mn-ea"/>
                <a:cs typeface="+mn-cs"/>
              </a:rPr>
              <a:t>		(a) It is used for fixed facilities, mobile, vending, temporary, and seasonal operations in garrison, during deployment, and for operations afloat.</a:t>
            </a:r>
          </a:p>
          <a:p>
            <a:pPr>
              <a:tabLst>
                <a:tab pos="228600" algn="l"/>
                <a:tab pos="457200" algn="l"/>
                <a:tab pos="685800" algn="l"/>
              </a:tabLst>
            </a:pPr>
            <a:r>
              <a:rPr lang="en-US" sz="1200" kern="1200" dirty="0" smtClean="0">
                <a:solidFill>
                  <a:schemeClr val="tx1"/>
                </a:solidFill>
                <a:latin typeface="+mn-lt"/>
                <a:ea typeface="+mn-ea"/>
                <a:cs typeface="+mn-cs"/>
              </a:rPr>
              <a:t> </a:t>
            </a:r>
          </a:p>
          <a:p>
            <a:pPr>
              <a:tabLst>
                <a:tab pos="228600" algn="l"/>
                <a:tab pos="457200" algn="l"/>
                <a:tab pos="685800" algn="l"/>
              </a:tabLst>
            </a:pPr>
            <a:r>
              <a:rPr lang="en-US" sz="1200" kern="1200" dirty="0" smtClean="0">
                <a:solidFill>
                  <a:schemeClr val="tx1"/>
                </a:solidFill>
                <a:latin typeface="+mn-lt"/>
                <a:ea typeface="+mn-ea"/>
                <a:cs typeface="+mn-cs"/>
              </a:rPr>
              <a:t>		(b) It replaces DA Forms 5161-R, 5161-1-R, and 5162-R; MEDCOM Form 640-R; AF Form 977, and NAVMED 6240/1.</a:t>
            </a:r>
          </a:p>
          <a:p>
            <a:pPr>
              <a:tabLst>
                <a:tab pos="228600" algn="l"/>
                <a:tab pos="457200" algn="l"/>
                <a:tab pos="685800" algn="l"/>
              </a:tabLst>
            </a:pPr>
            <a:endParaRPr lang="en-US" sz="1200" kern="1200" dirty="0" smtClean="0">
              <a:solidFill>
                <a:schemeClr val="tx1"/>
              </a:solidFill>
              <a:latin typeface="+mn-lt"/>
              <a:ea typeface="+mn-ea"/>
              <a:cs typeface="+mn-cs"/>
            </a:endParaRPr>
          </a:p>
          <a:p>
            <a:pPr>
              <a:tabLst>
                <a:tab pos="228600" algn="l"/>
                <a:tab pos="457200" algn="l"/>
                <a:tab pos="685800" algn="l"/>
              </a:tabLst>
            </a:pPr>
            <a:r>
              <a:rPr lang="en-US" dirty="0" smtClean="0"/>
              <a:t>	(2) The </a:t>
            </a:r>
            <a:r>
              <a:rPr lang="en-US" i="1" dirty="0" smtClean="0"/>
              <a:t>Tactical Kitchen Food Sanitation Inspection </a:t>
            </a:r>
            <a:r>
              <a:rPr lang="en-US" dirty="0" smtClean="0"/>
              <a:t>form is used exclusively to assess </a:t>
            </a:r>
            <a:r>
              <a:rPr lang="en-US" u="sng" dirty="0" smtClean="0"/>
              <a:t>military foodservice units </a:t>
            </a:r>
            <a:r>
              <a:rPr lang="en-US" dirty="0" smtClean="0"/>
              <a:t>and operations. </a:t>
            </a:r>
          </a:p>
          <a:p>
            <a:pPr>
              <a:tabLst>
                <a:tab pos="228600" algn="l"/>
                <a:tab pos="457200" algn="l"/>
                <a:tab pos="685800" algn="l"/>
              </a:tabLst>
            </a:pPr>
            <a:r>
              <a:rPr lang="en-US" dirty="0" smtClean="0"/>
              <a:t> </a:t>
            </a:r>
          </a:p>
          <a:p>
            <a:pPr>
              <a:tabLst>
                <a:tab pos="228600" algn="l"/>
                <a:tab pos="457200" algn="l"/>
                <a:tab pos="685800" algn="l"/>
              </a:tabLst>
            </a:pPr>
            <a:r>
              <a:rPr lang="en-US" dirty="0" smtClean="0"/>
              <a:t>		(a) These are operations executed by military cooks using tactical feeding systems. Examples include the Military Kitchen Trailer (MKT) and Containerized Kitchen (CK), or modular feeding systems employed at the platoon level for preparation of operational group heat and serve rations. </a:t>
            </a:r>
          </a:p>
          <a:p>
            <a:pPr>
              <a:tabLst>
                <a:tab pos="228600" algn="l"/>
                <a:tab pos="457200" algn="l"/>
                <a:tab pos="685800" algn="l"/>
              </a:tabLst>
            </a:pPr>
            <a:r>
              <a:rPr lang="en-US" dirty="0" smtClean="0"/>
              <a:t> </a:t>
            </a:r>
          </a:p>
          <a:p>
            <a:pPr>
              <a:tabLst>
                <a:tab pos="228600" algn="l"/>
                <a:tab pos="457200" algn="l"/>
                <a:tab pos="685800" algn="l"/>
              </a:tabLst>
            </a:pPr>
            <a:r>
              <a:rPr lang="en-US" dirty="0" smtClean="0"/>
              <a:t>		(b) The form is designed for field conditions before contracted food establishments are in place. </a:t>
            </a:r>
          </a:p>
          <a:p>
            <a:pPr>
              <a:tabLst>
                <a:tab pos="228600" algn="l"/>
                <a:tab pos="457200" algn="l"/>
                <a:tab pos="685800" algn="l"/>
              </a:tabLst>
            </a:pPr>
            <a:r>
              <a:rPr lang="en-US" dirty="0" smtClean="0"/>
              <a:t> </a:t>
            </a:r>
          </a:p>
          <a:p>
            <a:pPr>
              <a:tabLst>
                <a:tab pos="228600" algn="l"/>
                <a:tab pos="457200" algn="l"/>
                <a:tab pos="685800" algn="l"/>
              </a:tabLst>
            </a:pPr>
            <a:r>
              <a:rPr lang="en-US" dirty="0" smtClean="0"/>
              <a:t>		(c) The form follows Chapter 9 (Field and Deployment) and may be used to assess the gradual transition of a “tactical” kitchen that is operated by military personnel to a “semi-fixed” food operation operated by military personnel. Transitional operations generally involve use of tactical feeding equipment operated in a shelter other than an MKT or CK platform.</a:t>
            </a:r>
          </a:p>
          <a:p>
            <a:pPr>
              <a:tabLst>
                <a:tab pos="228600" algn="l"/>
                <a:tab pos="457200" algn="l"/>
                <a:tab pos="685800" algn="l"/>
              </a:tabLst>
            </a:pPr>
            <a:r>
              <a:rPr lang="en-US" dirty="0" smtClean="0"/>
              <a:t> </a:t>
            </a:r>
          </a:p>
          <a:p>
            <a:pPr>
              <a:tabLst>
                <a:tab pos="228600" algn="l"/>
                <a:tab pos="457200" algn="l"/>
                <a:tab pos="685800" algn="l"/>
              </a:tabLst>
            </a:pPr>
            <a:r>
              <a:rPr lang="en-US" dirty="0" smtClean="0"/>
              <a:t>o. The </a:t>
            </a:r>
            <a:r>
              <a:rPr lang="en-US" i="1" dirty="0" smtClean="0"/>
              <a:t>Facility Risk Assessment Survey </a:t>
            </a:r>
            <a:r>
              <a:rPr lang="en-US" dirty="0" smtClean="0"/>
              <a:t>form was previously available in TB MED 530 as DA Form 7437-R to assess operational risk associated with food service establishments. The form has been updated to include assessment of retail food stores, such as the commissary, Mini Mart, and Express, and their associated food preparation activities or self-serve food concessions. </a:t>
            </a:r>
          </a:p>
          <a:p>
            <a:pPr>
              <a:tabLst>
                <a:tab pos="228600" algn="l"/>
                <a:tab pos="457200" algn="l"/>
                <a:tab pos="685800" algn="l"/>
              </a:tabLst>
            </a:pPr>
            <a:endParaRPr lang="en-US" i="1" baseline="0" dirty="0" smtClean="0"/>
          </a:p>
        </p:txBody>
      </p:sp>
      <p:sp>
        <p:nvSpPr>
          <p:cNvPr id="4" name="Slide Number Placeholder 3"/>
          <p:cNvSpPr>
            <a:spLocks noGrp="1"/>
          </p:cNvSpPr>
          <p:nvPr>
            <p:ph type="sldNum" sz="quarter" idx="10"/>
          </p:nvPr>
        </p:nvSpPr>
        <p:spPr/>
        <p:txBody>
          <a:bodyPr/>
          <a:lstStyle/>
          <a:p>
            <a:fld id="{5BA2B311-7099-4041-9549-08B18FFDB85F}" type="slidenum">
              <a:rPr lang="en-US" smtClean="0"/>
              <a:pPr/>
              <a:t>23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tabLst>
                <a:tab pos="228600" algn="l"/>
                <a:tab pos="457200" algn="l"/>
                <a:tab pos="685800" algn="l"/>
              </a:tabLst>
            </a:pPr>
            <a:r>
              <a:rPr lang="en-US" dirty="0" smtClean="0"/>
              <a:t>5. Applicability of the Tri-service Food Code.</a:t>
            </a:r>
          </a:p>
          <a:p>
            <a:pPr>
              <a:tabLst>
                <a:tab pos="228600" algn="l"/>
                <a:tab pos="457200" algn="l"/>
                <a:tab pos="685800" algn="l"/>
              </a:tabLst>
            </a:pPr>
            <a:r>
              <a:rPr lang="en-US" dirty="0" smtClean="0"/>
              <a:t> </a:t>
            </a:r>
          </a:p>
          <a:p>
            <a:pPr>
              <a:tabLst>
                <a:tab pos="228600" algn="l"/>
                <a:tab pos="457200" algn="l"/>
                <a:tab pos="685800" algn="l"/>
              </a:tabLst>
            </a:pPr>
            <a:r>
              <a:rPr lang="en-US" dirty="0" smtClean="0"/>
              <a:t>	a. The TSFC applies to each of the uniformed services, active and reserve components, during all phases of training, exercises, deployment, &amp; operations afloat. This includes—</a:t>
            </a:r>
          </a:p>
          <a:p>
            <a:pPr>
              <a:tabLst>
                <a:tab pos="228600" algn="l"/>
                <a:tab pos="457200" algn="l"/>
                <a:tab pos="685800" algn="l"/>
              </a:tabLst>
            </a:pPr>
            <a:r>
              <a:rPr lang="en-US" dirty="0" smtClean="0"/>
              <a:t> </a:t>
            </a:r>
          </a:p>
          <a:p>
            <a:pPr>
              <a:tabLst>
                <a:tab pos="228600" algn="l"/>
                <a:tab pos="457200" algn="l"/>
                <a:tab pos="685800" algn="l"/>
              </a:tabLst>
            </a:pPr>
            <a:r>
              <a:rPr lang="en-US" dirty="0" smtClean="0"/>
              <a:t>		(1) Preventive Medicine, Public Health, Veterinary Services, and other designated personnel working for the Army, Navy, Air Force, or Marine Corps; and</a:t>
            </a:r>
          </a:p>
          <a:p>
            <a:pPr>
              <a:tabLst>
                <a:tab pos="228600" algn="l"/>
                <a:tab pos="457200" algn="l"/>
                <a:tab pos="685800" algn="l"/>
              </a:tabLst>
            </a:pPr>
            <a:r>
              <a:rPr lang="en-US" dirty="0" smtClean="0"/>
              <a:t> </a:t>
            </a:r>
          </a:p>
          <a:p>
            <a:pPr>
              <a:tabLst>
                <a:tab pos="228600" algn="l"/>
                <a:tab pos="457200" algn="l"/>
                <a:tab pos="685800" algn="l"/>
              </a:tabLst>
            </a:pPr>
            <a:r>
              <a:rPr lang="en-US" dirty="0" smtClean="0"/>
              <a:t>		(2) </a:t>
            </a:r>
            <a:r>
              <a:rPr lang="en-US" sz="1200" kern="1200" dirty="0" smtClean="0">
                <a:solidFill>
                  <a:schemeClr val="tx1"/>
                </a:solidFill>
                <a:latin typeface="+mn-lt"/>
                <a:ea typeface="+mn-ea"/>
                <a:cs typeface="+mn-cs"/>
              </a:rPr>
              <a:t>Military, civilian, contract, and volunteer personnel providing food service or operating food concessions, food vending, or food sales at facilities, sites or operations governed under military regulation.</a:t>
            </a:r>
            <a:endParaRPr lang="en-US" dirty="0" smtClean="0"/>
          </a:p>
          <a:p>
            <a:pPr>
              <a:tabLst>
                <a:tab pos="228600" algn="l"/>
                <a:tab pos="457200" algn="l"/>
                <a:tab pos="685800" algn="l"/>
              </a:tabLst>
            </a:pPr>
            <a:r>
              <a:rPr lang="en-US" dirty="0" smtClean="0"/>
              <a:t> </a:t>
            </a:r>
          </a:p>
          <a:p>
            <a:pPr>
              <a:tabLst>
                <a:tab pos="228600" algn="l"/>
                <a:tab pos="457200" algn="l"/>
                <a:tab pos="685800" algn="l"/>
              </a:tabLst>
            </a:pPr>
            <a:r>
              <a:rPr lang="en-US" dirty="0" smtClean="0"/>
              <a:t>	b. The TSFC does not apply to foreign military food operations or commercial facilities (off installation), such as hotels and restaurants, supporting U.S. military exercises conducted outside the continental United States (OCONUS). A Food and Water Risk Assessment is conducted at these locations, using the food safety criteria provided in the TSFC as a guide for determining risk and recommending controls.</a:t>
            </a:r>
          </a:p>
          <a:p>
            <a:pPr>
              <a:tabLst>
                <a:tab pos="228600" algn="l"/>
                <a:tab pos="457200" algn="l"/>
                <a:tab pos="685800" algn="l"/>
              </a:tabLst>
            </a:pPr>
            <a:r>
              <a:rPr lang="en-US" dirty="0" smtClean="0"/>
              <a:t> </a:t>
            </a:r>
          </a:p>
          <a:p>
            <a:pPr>
              <a:tabLst>
                <a:tab pos="228600" algn="l"/>
                <a:tab pos="457200" algn="l"/>
                <a:tab pos="685800" algn="l"/>
              </a:tabLst>
            </a:pPr>
            <a:r>
              <a:rPr lang="en-US" dirty="0" smtClean="0"/>
              <a:t>	c.</a:t>
            </a:r>
            <a:r>
              <a:rPr lang="en-US" b="1" dirty="0" smtClean="0"/>
              <a:t> </a:t>
            </a:r>
            <a:r>
              <a:rPr lang="en-US" dirty="0" smtClean="0"/>
              <a:t>The TSFC also does not</a:t>
            </a:r>
            <a:r>
              <a:rPr lang="en-US" b="1" dirty="0" smtClean="0"/>
              <a:t> </a:t>
            </a:r>
            <a:r>
              <a:rPr lang="en-US" dirty="0" smtClean="0"/>
              <a:t>replace veterinary regulations such as AR 40-657/NAVSUP 4355.4H/MCO P10110.31H; or the DOD Military Handbook, 3006C, which is used to audit commercial food processing plants and food suppliers.</a:t>
            </a:r>
          </a:p>
          <a:p>
            <a:pPr>
              <a:tabLst>
                <a:tab pos="228600" algn="l"/>
                <a:tab pos="457200" algn="l"/>
                <a:tab pos="685800" algn="l"/>
              </a:tabLst>
            </a:pPr>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752600" y="533400"/>
            <a:ext cx="3390900" cy="2543175"/>
          </a:xfrm>
          <a:ln/>
        </p:spPr>
      </p:sp>
      <p:sp>
        <p:nvSpPr>
          <p:cNvPr id="24579" name="Notes Placeholder 2"/>
          <p:cNvSpPr>
            <a:spLocks noGrp="1"/>
          </p:cNvSpPr>
          <p:nvPr>
            <p:ph type="body" idx="1"/>
          </p:nvPr>
        </p:nvSpPr>
        <p:spPr>
          <a:xfrm>
            <a:off x="457200" y="3352800"/>
            <a:ext cx="6172200" cy="5246370"/>
          </a:xfrm>
          <a:noFill/>
          <a:ln/>
        </p:spPr>
        <p:txBody>
          <a:bodyPr>
            <a:normAutofit lnSpcReduction="10000"/>
          </a:bodyPr>
          <a:lstStyle/>
          <a:p>
            <a:pPr>
              <a:tabLst>
                <a:tab pos="228600" algn="l"/>
              </a:tabLst>
            </a:pPr>
            <a:r>
              <a:rPr lang="en-US" dirty="0" smtClean="0"/>
              <a:t>6. The next series of slides focuses on the format of the TSFC. </a:t>
            </a:r>
            <a:endParaRPr lang="en-US" sz="1100" dirty="0" smtClean="0"/>
          </a:p>
          <a:p>
            <a:pPr>
              <a:tabLst>
                <a:tab pos="228600" algn="l"/>
              </a:tabLst>
            </a:pPr>
            <a:r>
              <a:rPr lang="en-US" dirty="0" smtClean="0"/>
              <a:t> </a:t>
            </a:r>
            <a:endParaRPr lang="en-US" sz="1100" dirty="0" smtClean="0"/>
          </a:p>
          <a:p>
            <a:pPr>
              <a:tabLst>
                <a:tab pos="228600" algn="l"/>
              </a:tabLst>
            </a:pPr>
            <a:r>
              <a:rPr lang="en-US" dirty="0" smtClean="0"/>
              <a:t>	a. </a:t>
            </a:r>
            <a:r>
              <a:rPr lang="en-US" sz="1200" kern="1200" dirty="0" smtClean="0">
                <a:solidFill>
                  <a:schemeClr val="tx1"/>
                </a:solidFill>
                <a:latin typeface="+mn-lt"/>
                <a:ea typeface="+mn-ea"/>
                <a:cs typeface="+mn-cs"/>
              </a:rPr>
              <a:t>As previously stated, the 2009 FDA Model Food Code was adopted with modification. Individuals who are familiar with the FDA’s Code will find that the numerology used to designate specific food sanitation and safety criteria was retained. This formatting is significantly different from the standard outline structure found in previous versions of our military food sanitation publications. The Tri-service Food Code’s numbering structure is discussed later in this presentation.</a:t>
            </a:r>
            <a:endParaRPr lang="en-US" sz="1100" dirty="0" smtClean="0"/>
          </a:p>
          <a:p>
            <a:pPr>
              <a:tabLst>
                <a:tab pos="228600" algn="l"/>
              </a:tabLst>
            </a:pPr>
            <a:r>
              <a:rPr lang="en-US" dirty="0" smtClean="0"/>
              <a:t> </a:t>
            </a:r>
            <a:endParaRPr lang="en-US" sz="1100" dirty="0" smtClean="0"/>
          </a:p>
          <a:p>
            <a:pPr>
              <a:tabLst>
                <a:tab pos="228600" algn="l"/>
              </a:tabLst>
            </a:pPr>
            <a:r>
              <a:rPr lang="en-US" dirty="0" smtClean="0"/>
              <a:t>	b. Military-unique requirements were added as paragraphs or subparagraphs under related sections of the FDA Code, or they were added as a new section and numbered using the FDA’s numerology format. Identification of criteria added to the Code is also discussed on a later slide.</a:t>
            </a:r>
            <a:endParaRPr lang="en-US" sz="1100" dirty="0" smtClean="0"/>
          </a:p>
          <a:p>
            <a:pPr>
              <a:tabLst>
                <a:tab pos="228600" algn="l"/>
              </a:tabLst>
            </a:pPr>
            <a:r>
              <a:rPr lang="en-US" dirty="0" smtClean="0"/>
              <a:t> </a:t>
            </a:r>
            <a:endParaRPr lang="en-US" sz="1100" dirty="0" smtClean="0"/>
          </a:p>
          <a:p>
            <a:pPr>
              <a:tabLst>
                <a:tab pos="228600" algn="l"/>
              </a:tabLst>
            </a:pPr>
            <a:r>
              <a:rPr lang="en-US" dirty="0" smtClean="0"/>
              <a:t>	c. The content of the TSFC is organized by principle rather than by subject, which presents a significant change from previous versions of TB MED 530 and NAVMED P-5010-1.</a:t>
            </a:r>
            <a:endParaRPr lang="en-US" sz="1100" dirty="0" smtClean="0"/>
          </a:p>
          <a:p>
            <a:pPr>
              <a:tabLst>
                <a:tab pos="228600" algn="l"/>
              </a:tabLst>
            </a:pPr>
            <a:r>
              <a:rPr lang="en-US" dirty="0" smtClean="0"/>
              <a:t> </a:t>
            </a:r>
            <a:endParaRPr lang="en-US" sz="1100" dirty="0" smtClean="0"/>
          </a:p>
          <a:p>
            <a:pPr>
              <a:tabLst>
                <a:tab pos="228600" algn="l"/>
                <a:tab pos="457200" algn="l"/>
                <a:tab pos="685800" algn="l"/>
              </a:tabLst>
            </a:pPr>
            <a:r>
              <a:rPr lang="en-US" dirty="0" smtClean="0"/>
              <a:t>		(1) Chapters remain organized by subject, such as Food, Equipment and Utensils, and Physical Facilities, but specific criteria contained within each chapter is organized by principle. For example, principles associated with food include, but are not limited to: condition, source, protection from contamination, destruction of organisms, and limitation of growth of organisms. Examples for equipment and utensils include, but are not limited to: materials for construction and repair, design and construction, and numbers and capacities.</a:t>
            </a:r>
          </a:p>
          <a:p>
            <a:pPr>
              <a:tabLst>
                <a:tab pos="228600" algn="l"/>
                <a:tab pos="457200" algn="l"/>
                <a:tab pos="685800" algn="l"/>
              </a:tabLst>
            </a:pPr>
            <a:endParaRPr lang="en-US" dirty="0" smtClean="0"/>
          </a:p>
          <a:p>
            <a:pPr>
              <a:tabLst>
                <a:tab pos="228600" algn="l"/>
                <a:tab pos="457200" algn="l"/>
                <a:tab pos="685800" algn="l"/>
              </a:tabLst>
            </a:pPr>
            <a:r>
              <a:rPr lang="en-US" dirty="0" smtClean="0"/>
              <a:t>		(2) </a:t>
            </a:r>
            <a:r>
              <a:rPr lang="en-US" sz="1200" kern="1200" dirty="0" smtClean="0">
                <a:solidFill>
                  <a:schemeClr val="tx1"/>
                </a:solidFill>
                <a:latin typeface="+mn-lt"/>
                <a:ea typeface="+mn-ea"/>
                <a:cs typeface="+mn-cs"/>
              </a:rPr>
              <a:t>Organization of information by “principle” rather than by “subject” does make it more challenging to find information because information is now scattered throughout a chapter or across multiple chapters. But, there is a positive side to this structure—</a:t>
            </a:r>
          </a:p>
          <a:p>
            <a:pPr>
              <a:tabLst>
                <a:tab pos="228600" algn="l"/>
                <a:tab pos="457200" algn="l"/>
                <a:tab pos="685800" algn="l"/>
              </a:tabLst>
            </a:pPr>
            <a:endParaRPr lang="en-US" sz="1200" kern="1200" dirty="0" smtClean="0">
              <a:solidFill>
                <a:schemeClr val="tx1"/>
              </a:solidFill>
              <a:latin typeface="+mn-lt"/>
              <a:ea typeface="+mn-ea"/>
              <a:cs typeface="+mn-cs"/>
            </a:endParaRPr>
          </a:p>
          <a:p>
            <a:pPr>
              <a:tabLst>
                <a:tab pos="228600" algn="l"/>
                <a:tab pos="457200" algn="l"/>
                <a:tab pos="685800" algn="l"/>
              </a:tabLst>
            </a:pPr>
            <a:r>
              <a:rPr lang="en-US" sz="1200" kern="1200" dirty="0" smtClean="0">
                <a:solidFill>
                  <a:schemeClr val="tx1"/>
                </a:solidFill>
                <a:latin typeface="+mn-lt"/>
                <a:ea typeface="+mn-ea"/>
                <a:cs typeface="+mn-cs"/>
              </a:rPr>
              <a:t>		(3) </a:t>
            </a:r>
            <a:r>
              <a:rPr lang="en-US" dirty="0" smtClean="0"/>
              <a:t>Organization of information by </a:t>
            </a:r>
            <a:r>
              <a:rPr lang="en-US" u="none" dirty="0" smtClean="0"/>
              <a:t>subject </a:t>
            </a:r>
            <a:r>
              <a:rPr lang="en-US" dirty="0" smtClean="0"/>
              <a:t>did not address all situations, conditions, or circumstances. The broader scope of the TSFC, organized by principle, allows interpretation and application for a wider range of situations. </a:t>
            </a:r>
            <a:endParaRPr lang="en-US" sz="1100" dirty="0" smtClean="0"/>
          </a:p>
          <a:p>
            <a:pPr marL="0" lvl="1"/>
            <a:endParaRPr lang="en-US" dirty="0" smtClean="0"/>
          </a:p>
        </p:txBody>
      </p:sp>
      <p:sp>
        <p:nvSpPr>
          <p:cNvPr id="24580" name="Slide Number Placeholder 3"/>
          <p:cNvSpPr>
            <a:spLocks noGrp="1"/>
          </p:cNvSpPr>
          <p:nvPr>
            <p:ph type="sldNum" sz="quarter" idx="5"/>
          </p:nvPr>
        </p:nvSpPr>
        <p:spPr>
          <a:noFill/>
        </p:spPr>
        <p:txBody>
          <a:bodyPr/>
          <a:lstStyle/>
          <a:p>
            <a:fld id="{793F715E-78EA-4BD4-BCB1-5B4D43079939}" type="slidenum">
              <a:rPr lang="en-US" smtClean="0"/>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685800"/>
            <a:ext cx="4152900" cy="3114675"/>
          </a:xfrm>
        </p:spPr>
      </p:sp>
      <p:sp>
        <p:nvSpPr>
          <p:cNvPr id="3" name="Notes Placeholder 2"/>
          <p:cNvSpPr>
            <a:spLocks noGrp="1"/>
          </p:cNvSpPr>
          <p:nvPr>
            <p:ph type="body" idx="1"/>
          </p:nvPr>
        </p:nvSpPr>
        <p:spPr>
          <a:xfrm>
            <a:off x="457200" y="4114800"/>
            <a:ext cx="6096000" cy="4484370"/>
          </a:xfrm>
        </p:spPr>
        <p:txBody>
          <a:bodyPr>
            <a:normAutofit fontScale="92500" lnSpcReduction="20000"/>
          </a:bodyPr>
          <a:lstStyle/>
          <a:p>
            <a:pPr>
              <a:tabLst>
                <a:tab pos="228600" algn="l"/>
              </a:tabLst>
            </a:pPr>
            <a:r>
              <a:rPr lang="en-US" dirty="0" smtClean="0"/>
              <a:t>j.</a:t>
            </a:r>
            <a:r>
              <a:rPr lang="en-US" b="1" dirty="0" smtClean="0"/>
              <a:t> </a:t>
            </a:r>
            <a:r>
              <a:rPr lang="en-US" dirty="0" smtClean="0"/>
              <a:t>As indicated on an earlier slide, the numbering structure of the FDA Food Code was retained in the TSFC to increase continuity between industry and the DOD. The TSFC consists of Chapters, Parts, Subparts, Sections, Paragraphs, and Subparagraphs.</a:t>
            </a:r>
          </a:p>
          <a:p>
            <a:pPr>
              <a:tabLst>
                <a:tab pos="228600" algn="l"/>
              </a:tabLst>
            </a:pPr>
            <a:r>
              <a:rPr lang="en-US" dirty="0" smtClean="0"/>
              <a:t> </a:t>
            </a:r>
          </a:p>
          <a:p>
            <a:pPr>
              <a:tabLst>
                <a:tab pos="228600" algn="l"/>
              </a:tabLst>
            </a:pPr>
            <a:r>
              <a:rPr lang="en-US" b="1" dirty="0" smtClean="0">
                <a:solidFill>
                  <a:srgbClr val="0000CC"/>
                </a:solidFill>
              </a:rPr>
              <a:t>Instructor Note: </a:t>
            </a:r>
            <a:r>
              <a:rPr lang="en-US" dirty="0" smtClean="0">
                <a:solidFill>
                  <a:srgbClr val="0000CC"/>
                </a:solidFill>
              </a:rPr>
              <a:t> </a:t>
            </a:r>
            <a:r>
              <a:rPr lang="en-US" i="1" dirty="0" smtClean="0">
                <a:solidFill>
                  <a:srgbClr val="0000CC"/>
                </a:solidFill>
              </a:rPr>
              <a:t>Refer students to the column on the chart depicting the Numerical Format Example.</a:t>
            </a:r>
            <a:endParaRPr lang="en-US" dirty="0" smtClean="0">
              <a:solidFill>
                <a:srgbClr val="0000CC"/>
              </a:solidFill>
            </a:endParaRPr>
          </a:p>
          <a:p>
            <a:pPr>
              <a:tabLst>
                <a:tab pos="228600" algn="l"/>
              </a:tabLst>
            </a:pPr>
            <a:r>
              <a:rPr lang="en-US" dirty="0" smtClean="0"/>
              <a:t> </a:t>
            </a:r>
          </a:p>
          <a:p>
            <a:pPr>
              <a:tabLst>
                <a:tab pos="228600" algn="l"/>
              </a:tabLst>
            </a:pPr>
            <a:r>
              <a:rPr lang="en-US" dirty="0" smtClean="0"/>
              <a:t>	(1) Chapters are depicted by a whole number. </a:t>
            </a:r>
            <a:r>
              <a:rPr lang="en-US" sz="1200" kern="1200" dirty="0" smtClean="0">
                <a:solidFill>
                  <a:schemeClr val="tx1"/>
                </a:solidFill>
                <a:latin typeface="+mn-lt"/>
                <a:ea typeface="+mn-ea"/>
                <a:cs typeface="+mn-cs"/>
              </a:rPr>
              <a:t>Components of the chapter include Parts, Subparts, and Sections. The numerical value for each component begins with the chapter number followed by a hyphen.</a:t>
            </a:r>
            <a:endParaRPr lang="en-US" dirty="0" smtClean="0"/>
          </a:p>
          <a:p>
            <a:pPr>
              <a:tabLst>
                <a:tab pos="228600" algn="l"/>
              </a:tabLst>
            </a:pPr>
            <a:r>
              <a:rPr lang="en-US" dirty="0" smtClean="0"/>
              <a:t> </a:t>
            </a:r>
          </a:p>
          <a:p>
            <a:pPr>
              <a:tabLst>
                <a:tab pos="228600" algn="l"/>
              </a:tabLst>
            </a:pPr>
            <a:r>
              <a:rPr lang="en-US" dirty="0" smtClean="0"/>
              <a:t>	(2) </a:t>
            </a:r>
            <a:r>
              <a:rPr lang="en-US" sz="1200" kern="1200" dirty="0" smtClean="0">
                <a:solidFill>
                  <a:schemeClr val="tx1"/>
                </a:solidFill>
                <a:latin typeface="+mn-lt"/>
                <a:ea typeface="+mn-ea"/>
                <a:cs typeface="+mn-cs"/>
              </a:rPr>
              <a:t>The first level of organization within the chapter is the Part. The Part number is depicted as the chapter number followed by a hyphen and then the part sequence number. </a:t>
            </a:r>
            <a:r>
              <a:rPr lang="en-US" dirty="0" smtClean="0"/>
              <a:t>The Part title identifies the core principle being addressed. Related information is further grouped into Subparts. </a:t>
            </a:r>
          </a:p>
          <a:p>
            <a:pPr>
              <a:tabLst>
                <a:tab pos="228600" algn="l"/>
              </a:tabLst>
            </a:pPr>
            <a:r>
              <a:rPr lang="en-US" dirty="0" smtClean="0"/>
              <a:t> </a:t>
            </a:r>
          </a:p>
          <a:p>
            <a:pPr>
              <a:tabLst>
                <a:tab pos="228600" algn="l"/>
              </a:tabLst>
            </a:pPr>
            <a:r>
              <a:rPr lang="en-US" dirty="0" smtClean="0"/>
              <a:t>	(3) Subparts are represented as a 3-digit value following the chapter designation. Subparts with a 100-series value are related to Part 1, Subparts with a 200 series value are related to Part 2, and so on. A single subpart or multiple Subparts may exist under each Part. When multiple Subparts exist, each will be numbered consecutively, for example, 9-</a:t>
            </a:r>
            <a:r>
              <a:rPr lang="en-US" u="sng" dirty="0" smtClean="0"/>
              <a:t>101</a:t>
            </a:r>
            <a:r>
              <a:rPr lang="en-US" dirty="0" smtClean="0"/>
              <a:t>, 9-</a:t>
            </a:r>
            <a:r>
              <a:rPr lang="en-US" u="sng" dirty="0" smtClean="0"/>
              <a:t>102</a:t>
            </a:r>
            <a:r>
              <a:rPr lang="en-US" dirty="0" smtClean="0"/>
              <a:t>, etc.</a:t>
            </a:r>
          </a:p>
          <a:p>
            <a:pPr>
              <a:tabLst>
                <a:tab pos="228600" algn="l"/>
              </a:tabLst>
            </a:pPr>
            <a:r>
              <a:rPr lang="en-US" dirty="0" smtClean="0"/>
              <a:t> </a:t>
            </a:r>
          </a:p>
          <a:p>
            <a:pPr>
              <a:tabLst>
                <a:tab pos="228600" algn="l"/>
              </a:tabLst>
            </a:pPr>
            <a:r>
              <a:rPr lang="en-US" b="1" dirty="0" smtClean="0"/>
              <a:t>	</a:t>
            </a:r>
            <a:r>
              <a:rPr lang="en-US" dirty="0" smtClean="0"/>
              <a:t>(4) Sanitation and safety requirements and management guidelines are presented as Sections under each Subpart. Sections are also referred to as “Provisions.” A provision is a prescribed requirement. Each Section contains one or more criteria (or requirements), which are listed as paragraphs and subparagraphs within the section.</a:t>
            </a:r>
          </a:p>
          <a:p>
            <a:pPr>
              <a:tabLst>
                <a:tab pos="228600" algn="l"/>
              </a:tabLst>
            </a:pPr>
            <a:endParaRPr lang="en-US" dirty="0" smtClean="0"/>
          </a:p>
          <a:p>
            <a:pPr>
              <a:tabLst>
                <a:tab pos="228600" algn="l"/>
              </a:tabLst>
            </a:pPr>
            <a:r>
              <a:rPr lang="en-US" b="1" dirty="0" smtClean="0">
                <a:solidFill>
                  <a:srgbClr val="0000CC"/>
                </a:solidFill>
              </a:rPr>
              <a:t>Instructor Note: </a:t>
            </a:r>
            <a:r>
              <a:rPr lang="en-US" dirty="0" smtClean="0">
                <a:solidFill>
                  <a:srgbClr val="0000CC"/>
                </a:solidFill>
              </a:rPr>
              <a:t> </a:t>
            </a:r>
            <a:r>
              <a:rPr lang="en-US" i="1" dirty="0" smtClean="0">
                <a:solidFill>
                  <a:srgbClr val="0000CC"/>
                </a:solidFill>
              </a:rPr>
              <a:t>Refer students to the chart and the corresponding Symbols used to depict “Sections” and “Paragraphs.”</a:t>
            </a:r>
            <a:endParaRPr lang="en-US" dirty="0" smtClean="0">
              <a:solidFill>
                <a:srgbClr val="0000CC"/>
              </a:solidFill>
            </a:endParaRPr>
          </a:p>
          <a:p>
            <a:pPr>
              <a:tabLst>
                <a:tab pos="228600" algn="l"/>
              </a:tabLst>
            </a:pPr>
            <a:endParaRPr lang="en-US" dirty="0" smtClean="0"/>
          </a:p>
          <a:p>
            <a:pPr>
              <a:tabLst>
                <a:tab pos="228600" algn="l"/>
              </a:tabLst>
            </a:pPr>
            <a:r>
              <a:rPr lang="en-US" dirty="0" smtClean="0"/>
              <a:t>k.</a:t>
            </a:r>
            <a:r>
              <a:rPr lang="en-US" b="1" dirty="0" smtClean="0"/>
              <a:t> </a:t>
            </a:r>
            <a:r>
              <a:rPr lang="en-US" dirty="0" smtClean="0"/>
              <a:t>There is a great deal of cross referencing that occurs throughout the TSFC. Symbols are used to designate when </a:t>
            </a:r>
            <a:r>
              <a:rPr lang="en-US" sz="1200" kern="1200" dirty="0" smtClean="0">
                <a:solidFill>
                  <a:schemeClr val="tx1"/>
                </a:solidFill>
                <a:latin typeface="+mn-lt"/>
                <a:ea typeface="+mn-ea"/>
                <a:cs typeface="+mn-cs"/>
              </a:rPr>
              <a:t>an entire Section (§) or specific Paragraphs (¶) are being referenced. </a:t>
            </a:r>
            <a:r>
              <a:rPr lang="en-US" dirty="0" smtClean="0"/>
              <a:t>Symbols are not used to designate chapters, parts or subparts.</a:t>
            </a:r>
          </a:p>
          <a:p>
            <a:pPr>
              <a:tabLst>
                <a:tab pos="228600" algn="l"/>
              </a:tabLst>
            </a:pPr>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tabLst>
                <a:tab pos="228600" algn="l"/>
                <a:tab pos="457200" algn="l"/>
              </a:tabLst>
            </a:pPr>
            <a:r>
              <a:rPr lang="en-US" dirty="0" smtClean="0"/>
              <a:t>7. General Principles.</a:t>
            </a:r>
          </a:p>
          <a:p>
            <a:pPr>
              <a:tabLst>
                <a:tab pos="228600" algn="l"/>
                <a:tab pos="457200" algn="l"/>
              </a:tabLst>
            </a:pPr>
            <a:r>
              <a:rPr lang="en-US" dirty="0" smtClean="0"/>
              <a:t> </a:t>
            </a:r>
          </a:p>
          <a:p>
            <a:pPr>
              <a:tabLst>
                <a:tab pos="228600" algn="l"/>
                <a:tab pos="457200" algn="l"/>
              </a:tabLst>
            </a:pPr>
            <a:r>
              <a:rPr lang="en-US" dirty="0" smtClean="0"/>
              <a:t>	a. The TSFC serves three functions. It identifies conditions essential to ensure food safety; provides administrative guidance and requirements to assist food establishment managers; and provides public health regulators with management procedures for surveillance and administration of food sanitation and safety programs. </a:t>
            </a:r>
          </a:p>
          <a:p>
            <a:pPr>
              <a:tabLst>
                <a:tab pos="228600" algn="l"/>
                <a:tab pos="457200" algn="l"/>
              </a:tabLst>
            </a:pPr>
            <a:r>
              <a:rPr lang="en-US" dirty="0" smtClean="0"/>
              <a:t> </a:t>
            </a:r>
          </a:p>
          <a:p>
            <a:pPr>
              <a:tabLst>
                <a:tab pos="228600" algn="l"/>
                <a:tab pos="457200" algn="l"/>
                <a:tab pos="685800" algn="l"/>
              </a:tabLst>
            </a:pPr>
            <a:r>
              <a:rPr lang="en-US" dirty="0" smtClean="0"/>
              <a:t>	b. </a:t>
            </a:r>
            <a:r>
              <a:rPr lang="en-US" sz="1200" kern="1200" dirty="0" smtClean="0">
                <a:solidFill>
                  <a:schemeClr val="tx1"/>
                </a:solidFill>
                <a:latin typeface="+mn-lt"/>
                <a:ea typeface="+mn-ea"/>
                <a:cs typeface="+mn-cs"/>
              </a:rPr>
              <a:t>Because of these distinct functions, there are portions of the TSFC that do not contain regulatory requirements, such as Chapter 1, but rather are designed to increase awareness or provide general administrative guidance. Chapter 8, </a:t>
            </a:r>
            <a:r>
              <a:rPr lang="en-US" sz="1200" i="1" kern="1200" dirty="0" smtClean="0">
                <a:solidFill>
                  <a:schemeClr val="tx1"/>
                </a:solidFill>
                <a:latin typeface="+mn-lt"/>
                <a:ea typeface="+mn-ea"/>
                <a:cs typeface="+mn-cs"/>
              </a:rPr>
              <a:t>Compliance and Enforcement, </a:t>
            </a:r>
            <a:r>
              <a:rPr lang="en-US" sz="1200" kern="1200" dirty="0" smtClean="0">
                <a:solidFill>
                  <a:schemeClr val="tx1"/>
                </a:solidFill>
                <a:latin typeface="+mn-lt"/>
                <a:ea typeface="+mn-ea"/>
                <a:cs typeface="+mn-cs"/>
              </a:rPr>
              <a:t>contains both regulatory requirements and administrative information.</a:t>
            </a:r>
          </a:p>
          <a:p>
            <a:pPr>
              <a:tabLst>
                <a:tab pos="228600" algn="l"/>
                <a:tab pos="457200" algn="l"/>
                <a:tab pos="685800" algn="l"/>
              </a:tabLst>
            </a:pPr>
            <a:r>
              <a:rPr lang="en-US" sz="1200" i="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a:tabLst>
                <a:tab pos="228600" algn="l"/>
                <a:tab pos="457200" algn="l"/>
                <a:tab pos="685800" algn="l"/>
              </a:tabLst>
            </a:pPr>
            <a:r>
              <a:rPr lang="en-US" sz="1200" i="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(1) Chapter 1 discusses the purpose and applicability of the TSFC, and provides instructions that are presented in this training on how to use the TSFC.</a:t>
            </a:r>
          </a:p>
          <a:p>
            <a:pPr>
              <a:tabLst>
                <a:tab pos="228600" algn="l"/>
                <a:tab pos="457200" algn="l"/>
                <a:tab pos="685800" algn="l"/>
              </a:tabLst>
            </a:pPr>
            <a:r>
              <a:rPr lang="en-US" sz="1200" kern="1200" dirty="0" smtClean="0">
                <a:solidFill>
                  <a:schemeClr val="tx1"/>
                </a:solidFill>
                <a:latin typeface="+mn-lt"/>
                <a:ea typeface="+mn-ea"/>
                <a:cs typeface="+mn-cs"/>
              </a:rPr>
              <a:t> </a:t>
            </a:r>
          </a:p>
          <a:p>
            <a:pPr>
              <a:tabLst>
                <a:tab pos="228600" algn="l"/>
                <a:tab pos="457200" algn="l"/>
                <a:tab pos="685800" algn="l"/>
              </a:tabLst>
            </a:pPr>
            <a:r>
              <a:rPr lang="en-US" sz="1200" kern="1200" dirty="0" smtClean="0">
                <a:solidFill>
                  <a:schemeClr val="tx1"/>
                </a:solidFill>
                <a:latin typeface="+mn-lt"/>
                <a:ea typeface="+mn-ea"/>
                <a:cs typeface="+mn-cs"/>
              </a:rPr>
              <a:t>		(2) Regulatory criteria and guidance in chapter 8 specifies</a:t>
            </a:r>
            <a:r>
              <a:rPr lang="en-US" sz="1200" kern="1200" baseline="0" dirty="0" smtClean="0">
                <a:solidFill>
                  <a:schemeClr val="tx1"/>
                </a:solidFill>
                <a:latin typeface="+mn-lt"/>
                <a:ea typeface="+mn-ea"/>
                <a:cs typeface="+mn-cs"/>
              </a:rPr>
              <a:t> requirements and approval procedures to </a:t>
            </a:r>
            <a:r>
              <a:rPr lang="en-US" sz="1200" kern="1200" dirty="0" smtClean="0">
                <a:solidFill>
                  <a:schemeClr val="tx1"/>
                </a:solidFill>
                <a:latin typeface="+mn-lt"/>
                <a:ea typeface="+mn-ea"/>
                <a:cs typeface="+mn-cs"/>
              </a:rPr>
              <a:t>operate under a variance or HACCP Plan, submitting plans for new food facilities, and application to operate a food establishment. The remainder</a:t>
            </a:r>
            <a:r>
              <a:rPr lang="en-US" sz="1200" kern="1200" baseline="0" dirty="0" smtClean="0">
                <a:solidFill>
                  <a:schemeClr val="tx1"/>
                </a:solidFill>
                <a:latin typeface="+mn-lt"/>
                <a:ea typeface="+mn-ea"/>
                <a:cs typeface="+mn-cs"/>
              </a:rPr>
              <a:t> of the chapter p</a:t>
            </a:r>
            <a:r>
              <a:rPr lang="en-US" sz="1200" kern="1200" dirty="0" smtClean="0">
                <a:solidFill>
                  <a:schemeClr val="tx1"/>
                </a:solidFill>
                <a:latin typeface="+mn-lt"/>
                <a:ea typeface="+mn-ea"/>
                <a:cs typeface="+mn-cs"/>
              </a:rPr>
              <a:t>rovides administrative guidance regarding inspection processes and reporting and general responsibilities of public health representatives and food managers.</a:t>
            </a:r>
          </a:p>
          <a:p>
            <a:pPr>
              <a:tabLst>
                <a:tab pos="228600" algn="l"/>
                <a:tab pos="457200" algn="l"/>
              </a:tabLst>
            </a:pPr>
            <a:endParaRPr lang="en-US" i="1"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tabLst>
                <a:tab pos="228600" algn="l"/>
                <a:tab pos="457200" algn="l"/>
                <a:tab pos="685800" algn="l"/>
              </a:tabLst>
            </a:pPr>
            <a:r>
              <a:rPr lang="en-US" dirty="0" smtClean="0"/>
              <a:t>c. </a:t>
            </a:r>
            <a:r>
              <a:rPr lang="en-US" sz="1200" kern="1200" dirty="0" smtClean="0">
                <a:solidFill>
                  <a:schemeClr val="tx1"/>
                </a:solidFill>
                <a:latin typeface="+mn-lt"/>
                <a:ea typeface="+mn-ea"/>
                <a:cs typeface="+mn-cs"/>
              </a:rPr>
              <a:t>Because the TSFC provides regulatory compliance criteria as well as general guidance for administering food and food safety programs, it is important to identify those criteria that are accountable by food managers during a food sanitation inspection.</a:t>
            </a:r>
            <a:r>
              <a:rPr lang="en-US" dirty="0" smtClean="0"/>
              <a:t>  </a:t>
            </a:r>
          </a:p>
          <a:p>
            <a:pPr>
              <a:tabLst>
                <a:tab pos="228600" algn="l"/>
                <a:tab pos="457200" algn="l"/>
                <a:tab pos="685800" algn="l"/>
              </a:tabLst>
            </a:pPr>
            <a:r>
              <a:rPr lang="en-US" dirty="0" smtClean="0"/>
              <a:t> </a:t>
            </a:r>
          </a:p>
          <a:p>
            <a:pPr>
              <a:tabLst>
                <a:tab pos="228600" algn="l"/>
                <a:tab pos="457200" algn="l"/>
                <a:tab pos="685800" algn="l"/>
              </a:tabLst>
            </a:pPr>
            <a:r>
              <a:rPr lang="en-US" dirty="0" smtClean="0"/>
              <a:t>d. Sections (or provisions) presented in the TSFC are either debitable or they are not. The term debitable is used </a:t>
            </a:r>
            <a:r>
              <a:rPr lang="en-US" sz="1200" kern="1200" dirty="0" smtClean="0">
                <a:solidFill>
                  <a:schemeClr val="tx1"/>
                </a:solidFill>
                <a:latin typeface="+mn-lt"/>
                <a:ea typeface="+mn-ea"/>
                <a:cs typeface="+mn-cs"/>
              </a:rPr>
              <a:t>when referring to compliance </a:t>
            </a:r>
            <a:r>
              <a:rPr lang="en-US" dirty="0" smtClean="0"/>
              <a:t>criteria and applies to food, equipment, utensils, physical facilities, and anything else associated with safe food handling and sanitary control of operations.</a:t>
            </a:r>
          </a:p>
          <a:p>
            <a:pPr>
              <a:tabLst>
                <a:tab pos="228600" algn="l"/>
                <a:tab pos="457200" algn="l"/>
                <a:tab pos="685800" algn="l"/>
              </a:tabLst>
            </a:pPr>
            <a:r>
              <a:rPr lang="en-US" dirty="0" smtClean="0"/>
              <a:t> </a:t>
            </a:r>
          </a:p>
          <a:p>
            <a:pPr>
              <a:tabLst>
                <a:tab pos="228600" algn="l"/>
                <a:tab pos="457200" algn="l"/>
                <a:tab pos="685800" algn="l"/>
              </a:tabLst>
            </a:pPr>
            <a:r>
              <a:rPr lang="en-US" dirty="0" smtClean="0"/>
              <a:t>	(1) Food managers and food employees must adhere to criteria noted for each debitable provision.</a:t>
            </a:r>
          </a:p>
          <a:p>
            <a:pPr>
              <a:tabLst>
                <a:tab pos="228600" algn="l"/>
                <a:tab pos="457200" algn="l"/>
                <a:tab pos="685800" algn="l"/>
              </a:tabLst>
            </a:pPr>
            <a:r>
              <a:rPr lang="en-US" dirty="0" smtClean="0"/>
              <a:t> </a:t>
            </a:r>
          </a:p>
          <a:p>
            <a:pPr>
              <a:tabLst>
                <a:tab pos="228600" algn="l"/>
                <a:tab pos="457200" algn="l"/>
                <a:tab pos="685800" algn="l"/>
              </a:tabLst>
            </a:pPr>
            <a:r>
              <a:rPr lang="en-US" dirty="0" smtClean="0"/>
              <a:t>	(2) Debitable provisions are outlined in the instructions at Appendix E of the TSFC </a:t>
            </a:r>
            <a:r>
              <a:rPr lang="en-US" sz="1200" kern="1200" dirty="0" smtClean="0">
                <a:solidFill>
                  <a:schemeClr val="tx1"/>
                </a:solidFill>
                <a:latin typeface="+mn-lt"/>
                <a:ea typeface="+mn-ea"/>
                <a:cs typeface="+mn-cs"/>
              </a:rPr>
              <a:t>to assist regulatory personnel when </a:t>
            </a:r>
            <a:r>
              <a:rPr lang="en-US" dirty="0" smtClean="0"/>
              <a:t>citing violations on the </a:t>
            </a:r>
            <a:r>
              <a:rPr lang="en-US" i="1" dirty="0" smtClean="0"/>
              <a:t>Food Operation Inspection Report.</a:t>
            </a:r>
            <a:endParaRPr lang="en-US" dirty="0" smtClean="0"/>
          </a:p>
          <a:p>
            <a:pPr>
              <a:tabLst>
                <a:tab pos="228600" algn="l"/>
                <a:tab pos="457200" algn="l"/>
                <a:tab pos="685800" algn="l"/>
              </a:tabLst>
            </a:pPr>
            <a:r>
              <a:rPr lang="en-US" i="1" dirty="0" smtClean="0"/>
              <a:t> </a:t>
            </a:r>
            <a:endParaRPr lang="en-US" dirty="0" smtClean="0"/>
          </a:p>
          <a:p>
            <a:pPr>
              <a:tabLst>
                <a:tab pos="228600" algn="l"/>
                <a:tab pos="457200" algn="l"/>
                <a:tab pos="685800" algn="l"/>
              </a:tabLst>
            </a:pPr>
            <a:r>
              <a:rPr lang="en-US" i="1" dirty="0" smtClean="0"/>
              <a:t>	</a:t>
            </a:r>
            <a:r>
              <a:rPr lang="en-US" dirty="0" smtClean="0"/>
              <a:t>(3) A table of debitable provisions for each chapter is also provided at Appendix C of the TSFC </a:t>
            </a:r>
            <a:r>
              <a:rPr lang="en-US" sz="1200" kern="1200" dirty="0" smtClean="0">
                <a:solidFill>
                  <a:schemeClr val="tx1"/>
                </a:solidFill>
                <a:latin typeface="+mn-lt"/>
                <a:ea typeface="+mn-ea"/>
                <a:cs typeface="+mn-cs"/>
              </a:rPr>
              <a:t>to easily identify Sections that are accountable during food operation inspections. </a:t>
            </a:r>
            <a:r>
              <a:rPr lang="en-US" dirty="0" smtClean="0"/>
              <a:t> </a:t>
            </a:r>
          </a:p>
          <a:p>
            <a:pPr>
              <a:tabLst>
                <a:tab pos="228600" algn="l"/>
                <a:tab pos="457200" algn="l"/>
                <a:tab pos="685800" algn="l"/>
              </a:tabLst>
            </a:pPr>
            <a:endParaRPr lang="en-US" i="1"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tabLst>
                <a:tab pos="228600" algn="l"/>
                <a:tab pos="457200" algn="l"/>
              </a:tabLst>
            </a:pPr>
            <a:r>
              <a:rPr lang="en-US" dirty="0" smtClean="0"/>
              <a:t>j. Requirements in the TSFC are assigned a category of importance: Critical, Swing, or Non-critical. These are marked by an asterisk, superscripted letter “S”, or superscripted letter “N”, respectively.</a:t>
            </a:r>
            <a:endParaRPr lang="en-US" sz="1100" dirty="0" smtClean="0"/>
          </a:p>
          <a:p>
            <a:pPr>
              <a:tabLst>
                <a:tab pos="228600" algn="l"/>
                <a:tab pos="457200" algn="l"/>
              </a:tabLst>
            </a:pPr>
            <a:r>
              <a:rPr lang="en-US" dirty="0" smtClean="0"/>
              <a:t> </a:t>
            </a:r>
            <a:endParaRPr lang="en-US" sz="1100" dirty="0" smtClean="0"/>
          </a:p>
          <a:p>
            <a:pPr>
              <a:tabLst>
                <a:tab pos="228600" algn="l"/>
                <a:tab pos="457200" algn="l"/>
              </a:tabLst>
            </a:pPr>
            <a:r>
              <a:rPr lang="en-US" b="1" dirty="0" smtClean="0"/>
              <a:t>	</a:t>
            </a:r>
            <a:r>
              <a:rPr lang="en-US" dirty="0" smtClean="0"/>
              <a:t>(1) An asterisk * located at the end of a tagline </a:t>
            </a:r>
            <a:r>
              <a:rPr lang="en-US" i="1" dirty="0" smtClean="0"/>
              <a:t>(the provision number &amp; title line) </a:t>
            </a:r>
            <a:r>
              <a:rPr lang="en-US" dirty="0" smtClean="0"/>
              <a:t>indicates all of the provisions within that section are CRITICAL unless otherwise indicated by a superscripted “S” or “N”. </a:t>
            </a:r>
            <a:endParaRPr lang="en-US" sz="1100" dirty="0" smtClean="0"/>
          </a:p>
          <a:p>
            <a:pPr>
              <a:tabLst>
                <a:tab pos="228600" algn="l"/>
                <a:tab pos="457200" algn="l"/>
              </a:tabLst>
            </a:pPr>
            <a:r>
              <a:rPr lang="en-US" dirty="0" smtClean="0"/>
              <a:t> </a:t>
            </a:r>
            <a:endParaRPr lang="en-US" sz="1100" dirty="0" smtClean="0"/>
          </a:p>
          <a:p>
            <a:pPr>
              <a:tabLst>
                <a:tab pos="228600" algn="l"/>
                <a:tab pos="457200" algn="l"/>
              </a:tabLst>
            </a:pPr>
            <a:r>
              <a:rPr lang="en-US" dirty="0" smtClean="0"/>
              <a:t>	(2) </a:t>
            </a:r>
            <a:r>
              <a:rPr lang="en-US" sz="1200" kern="1200" dirty="0" smtClean="0">
                <a:solidFill>
                  <a:schemeClr val="tx1"/>
                </a:solidFill>
                <a:latin typeface="+mn-lt"/>
                <a:ea typeface="+mn-ea"/>
                <a:cs typeface="+mn-cs"/>
              </a:rPr>
              <a:t>Unless under a critical tagline, all </a:t>
            </a:r>
            <a:r>
              <a:rPr lang="en-US" sz="1200" u="sng" kern="1200" dirty="0" smtClean="0">
                <a:solidFill>
                  <a:schemeClr val="tx1"/>
                </a:solidFill>
                <a:latin typeface="+mn-lt"/>
                <a:ea typeface="+mn-ea"/>
                <a:cs typeface="+mn-cs"/>
              </a:rPr>
              <a:t>unmarked</a:t>
            </a:r>
            <a:r>
              <a:rPr lang="en-US" sz="1200" kern="1200" dirty="0" smtClean="0">
                <a:solidFill>
                  <a:schemeClr val="tx1"/>
                </a:solidFill>
                <a:latin typeface="+mn-lt"/>
                <a:ea typeface="+mn-ea"/>
                <a:cs typeface="+mn-cs"/>
              </a:rPr>
              <a:t> provisions, paragraphs, and subparagraphs are considered NON-CRITICAL.</a:t>
            </a:r>
            <a:endParaRPr lang="en-US" sz="1100" dirty="0" smtClean="0"/>
          </a:p>
          <a:p>
            <a:pPr>
              <a:tabLst>
                <a:tab pos="228600" algn="l"/>
                <a:tab pos="457200" algn="l"/>
              </a:tabLst>
            </a:pPr>
            <a:r>
              <a:rPr lang="en-US" dirty="0" smtClean="0"/>
              <a:t> </a:t>
            </a:r>
            <a:endParaRPr lang="en-US" sz="1100" dirty="0" smtClean="0"/>
          </a:p>
          <a:p>
            <a:pPr>
              <a:tabLst>
                <a:tab pos="228600" algn="l"/>
                <a:tab pos="457200" algn="l"/>
              </a:tabLst>
            </a:pPr>
            <a:r>
              <a:rPr lang="en-US" dirty="0" smtClean="0"/>
              <a:t>k. The superscripted dagger located at the end of a tagline or paragraph indicates the provision was added by the uniformed Services and is not presented in the FDA Food Code. These provisions may also contain a second symbol indicating the specified requirement is critical, swing, or non-critical.</a:t>
            </a:r>
            <a:endParaRPr lang="en-US" sz="1100" dirty="0" smtClean="0"/>
          </a:p>
          <a:p>
            <a:pPr marL="0" lvl="1" defTabSz="931774">
              <a:tabLst>
                <a:tab pos="228600" algn="l"/>
                <a:tab pos="457200" algn="l"/>
              </a:tabLst>
              <a:defRPr/>
            </a:pPr>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fontScale="92500"/>
          </a:bodyPr>
          <a:lstStyle/>
          <a:p>
            <a:pPr>
              <a:tabLst>
                <a:tab pos="228600" algn="l"/>
                <a:tab pos="457200" algn="l"/>
              </a:tabLst>
            </a:pPr>
            <a:r>
              <a:rPr lang="en-US" dirty="0" smtClean="0"/>
              <a:t>8. Category Definitions.</a:t>
            </a:r>
            <a:endParaRPr lang="en-US" sz="1100" dirty="0" smtClean="0"/>
          </a:p>
          <a:p>
            <a:pPr>
              <a:tabLst>
                <a:tab pos="228600" algn="l"/>
                <a:tab pos="457200" algn="l"/>
              </a:tabLst>
            </a:pPr>
            <a:r>
              <a:rPr lang="en-US" dirty="0" smtClean="0"/>
              <a:t> </a:t>
            </a:r>
            <a:endParaRPr lang="en-US" sz="1100" dirty="0" smtClean="0"/>
          </a:p>
          <a:p>
            <a:pPr>
              <a:tabLst>
                <a:tab pos="228600" algn="l"/>
                <a:tab pos="457200" algn="l"/>
              </a:tabLst>
            </a:pPr>
            <a:r>
              <a:rPr lang="en-US" b="1" dirty="0" smtClean="0"/>
              <a:t>	</a:t>
            </a:r>
            <a:r>
              <a:rPr lang="en-US" dirty="0" smtClean="0"/>
              <a:t>a. The term </a:t>
            </a:r>
            <a:r>
              <a:rPr lang="en-US" i="1" dirty="0" smtClean="0"/>
              <a:t>Critical</a:t>
            </a:r>
            <a:r>
              <a:rPr lang="en-US" dirty="0" smtClean="0"/>
              <a:t> provision refers to a specific condition within a </a:t>
            </a:r>
            <a:r>
              <a:rPr lang="en-US" i="1" dirty="0" smtClean="0"/>
              <a:t>Section</a:t>
            </a:r>
            <a:r>
              <a:rPr lang="en-US" dirty="0" smtClean="0"/>
              <a:t> that when non-compliant, is more likely than other violations to result in food contamination, foodborne illness, or a significant environmental health hazard. Generally, this is (or associated with) the last step in a process in which a hazard can be controlled.</a:t>
            </a:r>
            <a:endParaRPr lang="en-US" sz="1100" dirty="0" smtClean="0"/>
          </a:p>
          <a:p>
            <a:pPr>
              <a:tabLst>
                <a:tab pos="228600" algn="l"/>
                <a:tab pos="457200" algn="l"/>
              </a:tabLst>
            </a:pPr>
            <a:r>
              <a:rPr lang="en-US" dirty="0" smtClean="0"/>
              <a:t> </a:t>
            </a:r>
            <a:endParaRPr lang="en-US" sz="1100" dirty="0" smtClean="0"/>
          </a:p>
          <a:p>
            <a:pPr lvl="0">
              <a:buFont typeface="Arial" pitchFamily="34" charset="0"/>
              <a:buNone/>
              <a:tabLst>
                <a:tab pos="228600" algn="l"/>
                <a:tab pos="457200" algn="l"/>
              </a:tabLst>
            </a:pPr>
            <a:r>
              <a:rPr lang="en-US" dirty="0" smtClean="0"/>
              <a:t>	b. </a:t>
            </a:r>
            <a:r>
              <a:rPr lang="en-US" sz="1200" kern="1200" dirty="0" smtClean="0">
                <a:solidFill>
                  <a:schemeClr val="tx1"/>
                </a:solidFill>
                <a:latin typeface="+mn-lt"/>
                <a:ea typeface="+mn-ea"/>
                <a:cs typeface="+mn-cs"/>
              </a:rPr>
              <a:t>The term </a:t>
            </a:r>
            <a:r>
              <a:rPr lang="en-US" sz="1200" i="1" kern="1200" dirty="0" smtClean="0">
                <a:solidFill>
                  <a:schemeClr val="tx1"/>
                </a:solidFill>
                <a:latin typeface="+mn-lt"/>
                <a:ea typeface="+mn-ea"/>
                <a:cs typeface="+mn-cs"/>
              </a:rPr>
              <a:t>Swing</a:t>
            </a:r>
            <a:r>
              <a:rPr lang="en-US" sz="1200" kern="1200" dirty="0" smtClean="0">
                <a:solidFill>
                  <a:schemeClr val="tx1"/>
                </a:solidFill>
                <a:latin typeface="+mn-lt"/>
                <a:ea typeface="+mn-ea"/>
                <a:cs typeface="+mn-cs"/>
              </a:rPr>
              <a:t> provision represents those criteria which may be a critical or non-critical violation, depending on the circumstances. Public health inspection personnel must </a:t>
            </a:r>
            <a:r>
              <a:rPr lang="en-US" sz="1200" u="sng" kern="1200" dirty="0" smtClean="0">
                <a:solidFill>
                  <a:schemeClr val="tx1"/>
                </a:solidFill>
                <a:latin typeface="+mn-lt"/>
                <a:ea typeface="+mn-ea"/>
                <a:cs typeface="+mn-cs"/>
              </a:rPr>
              <a:t>use professional judgment </a:t>
            </a:r>
            <a:r>
              <a:rPr lang="en-US" sz="1200" kern="1200" dirty="0" smtClean="0">
                <a:solidFill>
                  <a:schemeClr val="tx1"/>
                </a:solidFill>
                <a:latin typeface="+mn-lt"/>
                <a:ea typeface="+mn-ea"/>
                <a:cs typeface="+mn-cs"/>
              </a:rPr>
              <a:t>and evaluate the circumstances to determine if there are any further steps to reduce or eliminate the hazard. Swing violations that do not have further means to reduce the hazard are classified as critical; whereas, violations with a mitigation step may be considered non-critical. </a:t>
            </a:r>
            <a:r>
              <a:rPr lang="en-US" dirty="0" smtClean="0"/>
              <a:t>Provisions containing Swing</a:t>
            </a:r>
            <a:r>
              <a:rPr lang="en-US" i="1" dirty="0" smtClean="0"/>
              <a:t> </a:t>
            </a:r>
            <a:r>
              <a:rPr lang="en-US" dirty="0" smtClean="0"/>
              <a:t>items include:</a:t>
            </a:r>
          </a:p>
          <a:p>
            <a:pPr lvl="0">
              <a:buFont typeface="Arial" pitchFamily="34" charset="0"/>
              <a:buNone/>
              <a:tabLst>
                <a:tab pos="228600" algn="l"/>
                <a:tab pos="457200" algn="l"/>
              </a:tabLst>
            </a:pPr>
            <a:endParaRPr lang="en-US" dirty="0" smtClean="0"/>
          </a:p>
          <a:p>
            <a:pPr lvl="1">
              <a:buFont typeface="Arial" pitchFamily="34" charset="0"/>
              <a:buChar char="•"/>
            </a:pPr>
            <a:r>
              <a:rPr lang="en-US" sz="1200" kern="1200" dirty="0" smtClean="0">
                <a:solidFill>
                  <a:schemeClr val="tx1"/>
                </a:solidFill>
                <a:latin typeface="+mn-lt"/>
                <a:ea typeface="+mn-ea"/>
                <a:cs typeface="+mn-cs"/>
              </a:rPr>
              <a:t>3-202.11 Temperature* </a:t>
            </a:r>
            <a:r>
              <a:rPr lang="en-US" sz="1200" i="1" kern="1200" dirty="0" smtClean="0">
                <a:solidFill>
                  <a:schemeClr val="tx1"/>
                </a:solidFill>
                <a:latin typeface="+mn-lt"/>
                <a:ea typeface="+mn-ea"/>
                <a:cs typeface="+mn-cs"/>
              </a:rPr>
              <a:t>(food receiving)</a:t>
            </a:r>
            <a:endParaRPr lang="en-US" sz="1100" kern="1200" dirty="0" smtClean="0">
              <a:solidFill>
                <a:schemeClr val="tx1"/>
              </a:solidFill>
              <a:latin typeface="+mn-lt"/>
              <a:ea typeface="+mn-ea"/>
              <a:cs typeface="+mn-cs"/>
            </a:endParaRPr>
          </a:p>
          <a:p>
            <a:pPr lvl="1">
              <a:buFont typeface="Arial" pitchFamily="34" charset="0"/>
              <a:buChar char="•"/>
            </a:pPr>
            <a:r>
              <a:rPr lang="en-US" sz="1200" kern="1200" dirty="0" smtClean="0">
                <a:solidFill>
                  <a:schemeClr val="tx1"/>
                </a:solidFill>
                <a:latin typeface="+mn-lt"/>
                <a:ea typeface="+mn-ea"/>
                <a:cs typeface="+mn-cs"/>
              </a:rPr>
              <a:t>3-301.11 Preventing contamination from hands*</a:t>
            </a:r>
            <a:endParaRPr lang="en-US" sz="1100" kern="1200" dirty="0" smtClean="0">
              <a:solidFill>
                <a:schemeClr val="tx1"/>
              </a:solidFill>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i="0" dirty="0" smtClean="0"/>
              <a:t>5-205.15 System maintained in good repair* </a:t>
            </a:r>
            <a:r>
              <a:rPr lang="en-US" i="1" dirty="0" smtClean="0"/>
              <a:t>(plumbing)</a:t>
            </a:r>
          </a:p>
          <a:p>
            <a:pPr lvl="1">
              <a:buFont typeface="Arial" pitchFamily="34" charset="0"/>
              <a:buChar char="•"/>
            </a:pPr>
            <a:r>
              <a:rPr lang="en-US" sz="1200" kern="1200" dirty="0" smtClean="0">
                <a:solidFill>
                  <a:schemeClr val="tx1"/>
                </a:solidFill>
                <a:latin typeface="+mn-lt"/>
                <a:ea typeface="+mn-ea"/>
                <a:cs typeface="+mn-cs"/>
              </a:rPr>
              <a:t>7-201.11 Separation*</a:t>
            </a:r>
            <a:r>
              <a:rPr lang="en-US" sz="1200" i="1" kern="1200" dirty="0" smtClean="0">
                <a:solidFill>
                  <a:schemeClr val="tx1"/>
                </a:solidFill>
                <a:latin typeface="+mn-lt"/>
                <a:ea typeface="+mn-ea"/>
                <a:cs typeface="+mn-cs"/>
              </a:rPr>
              <a:t> (poisonous or toxic materials) </a:t>
            </a:r>
            <a:endParaRPr lang="en-US" sz="1100" kern="1200" dirty="0" smtClean="0">
              <a:solidFill>
                <a:schemeClr val="tx1"/>
              </a:solidFill>
              <a:latin typeface="+mn-lt"/>
              <a:ea typeface="+mn-ea"/>
              <a:cs typeface="+mn-cs"/>
            </a:endParaRPr>
          </a:p>
          <a:p>
            <a:pPr lvl="1">
              <a:buFont typeface="Arial" pitchFamily="34" charset="0"/>
              <a:buChar char="•"/>
            </a:pPr>
            <a:r>
              <a:rPr lang="en-US" sz="1200" kern="1200" dirty="0" smtClean="0">
                <a:solidFill>
                  <a:schemeClr val="tx1"/>
                </a:solidFill>
                <a:latin typeface="+mn-lt"/>
                <a:ea typeface="+mn-ea"/>
                <a:cs typeface="+mn-cs"/>
              </a:rPr>
              <a:t>7-208.11 Storage*</a:t>
            </a:r>
            <a:r>
              <a:rPr lang="en-US" sz="1200" i="1" kern="1200" dirty="0" smtClean="0">
                <a:solidFill>
                  <a:schemeClr val="tx1"/>
                </a:solidFill>
                <a:latin typeface="+mn-lt"/>
                <a:ea typeface="+mn-ea"/>
                <a:cs typeface="+mn-cs"/>
              </a:rPr>
              <a:t> (first-aid supplies)</a:t>
            </a:r>
            <a:endParaRPr lang="en-US" sz="1100" kern="1200" dirty="0" smtClean="0">
              <a:solidFill>
                <a:schemeClr val="tx1"/>
              </a:solidFill>
              <a:latin typeface="+mn-lt"/>
              <a:ea typeface="+mn-ea"/>
              <a:cs typeface="+mn-cs"/>
            </a:endParaRPr>
          </a:p>
          <a:p>
            <a:pPr lvl="1">
              <a:buFont typeface="Arial" pitchFamily="34" charset="0"/>
              <a:buChar char="•"/>
            </a:pPr>
            <a:r>
              <a:rPr lang="en-US" sz="1200" kern="1200" dirty="0" smtClean="0">
                <a:solidFill>
                  <a:schemeClr val="tx1"/>
                </a:solidFill>
                <a:latin typeface="+mn-lt"/>
                <a:ea typeface="+mn-ea"/>
                <a:cs typeface="+mn-cs"/>
              </a:rPr>
              <a:t>7-301.11 Separation*</a:t>
            </a:r>
            <a:r>
              <a:rPr lang="en-US" sz="1200" i="1" kern="1200" dirty="0" smtClean="0">
                <a:solidFill>
                  <a:schemeClr val="tx1"/>
                </a:solidFill>
                <a:latin typeface="+mn-lt"/>
                <a:ea typeface="+mn-ea"/>
                <a:cs typeface="+mn-cs"/>
              </a:rPr>
              <a:t> (retail sale/stock poisonous or toxic materials) </a:t>
            </a:r>
            <a:endParaRPr lang="en-US" sz="1100" kern="1200" dirty="0" smtClean="0">
              <a:solidFill>
                <a:schemeClr val="tx1"/>
              </a:solidFill>
              <a:latin typeface="+mn-lt"/>
              <a:ea typeface="+mn-ea"/>
              <a:cs typeface="+mn-cs"/>
            </a:endParaRPr>
          </a:p>
          <a:p>
            <a:pPr>
              <a:tabLst>
                <a:tab pos="228600" algn="l"/>
                <a:tab pos="457200" algn="l"/>
              </a:tabLst>
            </a:pPr>
            <a:endParaRPr lang="en-US" sz="1100" dirty="0" smtClean="0"/>
          </a:p>
          <a:p>
            <a:pPr>
              <a:tabLst>
                <a:tab pos="228600" algn="l"/>
                <a:tab pos="457200" algn="l"/>
              </a:tabLst>
            </a:pPr>
            <a:r>
              <a:rPr lang="en-US" dirty="0" smtClean="0"/>
              <a:t>Examples of swing</a:t>
            </a:r>
            <a:r>
              <a:rPr lang="en-US" baseline="0" dirty="0" smtClean="0"/>
              <a:t> provisions are</a:t>
            </a:r>
            <a:r>
              <a:rPr lang="en-US" dirty="0" smtClean="0"/>
              <a:t> provided on the next series of slides.</a:t>
            </a:r>
            <a:endParaRPr lang="en-US" sz="1100" dirty="0" smtClean="0"/>
          </a:p>
          <a:p>
            <a:r>
              <a:rPr lang="en-US" dirty="0" smtClean="0"/>
              <a:t> </a:t>
            </a:r>
            <a:endParaRPr lang="en-US" sz="1100" dirty="0" smtClean="0"/>
          </a:p>
          <a:p>
            <a:pPr marL="0" lvl="1" defTabSz="931774">
              <a:defRPr/>
            </a:pPr>
            <a:endParaRPr lang="en-US" dirty="0"/>
          </a:p>
        </p:txBody>
      </p:sp>
      <p:sp>
        <p:nvSpPr>
          <p:cNvPr id="4" name="Slide Number Placeholder 3"/>
          <p:cNvSpPr>
            <a:spLocks noGrp="1"/>
          </p:cNvSpPr>
          <p:nvPr>
            <p:ph type="sldNum" sz="quarter" idx="10"/>
          </p:nvPr>
        </p:nvSpPr>
        <p:spPr/>
        <p:txBody>
          <a:bodyPr/>
          <a:lstStyle/>
          <a:p>
            <a:fld id="{5BA2B311-7099-4041-9549-08B18FFDB85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Master" Target="../slideMasters/slideMaster1.xml"/><Relationship Id="rId5" Type="http://schemas.openxmlformats.org/officeDocument/2006/relationships/image" Target="../media/image2.gif"/><Relationship Id="rId4" Type="http://schemas.openxmlformats.org/officeDocument/2006/relationships/image" Target="../media/image3.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6858000"/>
          </a:xfrm>
          <a:prstGeom prst="rect">
            <a:avLst/>
          </a:prstGeom>
          <a:gradFill>
            <a:gsLst>
              <a:gs pos="14000">
                <a:schemeClr val="bg1"/>
              </a:gs>
              <a:gs pos="100000">
                <a:schemeClr val="bg1">
                  <a:alpha val="37000"/>
                </a:schemeClr>
              </a:gs>
              <a:gs pos="100000">
                <a:schemeClr val="bg1">
                  <a:alpha val="37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2" name="Group 26"/>
          <p:cNvGrpSpPr/>
          <p:nvPr/>
        </p:nvGrpSpPr>
        <p:grpSpPr>
          <a:xfrm>
            <a:off x="5181600" y="2895600"/>
            <a:ext cx="3657600" cy="3657600"/>
            <a:chOff x="736058" y="1066800"/>
            <a:chExt cx="4521742" cy="4547712"/>
          </a:xfrm>
          <a:effectLst>
            <a:outerShdw blurRad="50800" dist="38100" dir="2700000" algn="tl" rotWithShape="0">
              <a:prstClr val="black">
                <a:alpha val="40000"/>
              </a:prstClr>
            </a:outerShdw>
          </a:effectLst>
        </p:grpSpPr>
        <p:pic>
          <p:nvPicPr>
            <p:cNvPr id="22" name="Picture 21" descr="DA logo.gif"/>
            <p:cNvPicPr>
              <a:picLocks noChangeAspect="1"/>
            </p:cNvPicPr>
            <p:nvPr/>
          </p:nvPicPr>
          <p:blipFill>
            <a:blip r:embed="rId2" cstate="print"/>
            <a:stretch>
              <a:fillRect/>
            </a:stretch>
          </p:blipFill>
          <p:spPr>
            <a:xfrm>
              <a:off x="2057400" y="1066800"/>
              <a:ext cx="1822299" cy="1828800"/>
            </a:xfrm>
            <a:prstGeom prst="rect">
              <a:avLst/>
            </a:prstGeom>
            <a:noFill/>
          </p:spPr>
        </p:pic>
        <p:pic>
          <p:nvPicPr>
            <p:cNvPr id="23" name="Picture 22" descr="Dept Navy.gif"/>
            <p:cNvPicPr>
              <a:picLocks noChangeAspect="1"/>
            </p:cNvPicPr>
            <p:nvPr/>
          </p:nvPicPr>
          <p:blipFill>
            <a:blip r:embed="rId3" cstate="print"/>
            <a:stretch>
              <a:fillRect/>
            </a:stretch>
          </p:blipFill>
          <p:spPr>
            <a:xfrm>
              <a:off x="3352800" y="2362200"/>
              <a:ext cx="1905000" cy="1905000"/>
            </a:xfrm>
            <a:prstGeom prst="rect">
              <a:avLst/>
            </a:prstGeom>
            <a:noFill/>
          </p:spPr>
        </p:pic>
        <p:pic>
          <p:nvPicPr>
            <p:cNvPr id="24" name="Picture 23" descr="USAF Emblem.gif"/>
            <p:cNvPicPr>
              <a:picLocks noChangeAspect="1"/>
            </p:cNvPicPr>
            <p:nvPr/>
          </p:nvPicPr>
          <p:blipFill>
            <a:blip r:embed="rId4" cstate="print"/>
            <a:stretch>
              <a:fillRect/>
            </a:stretch>
          </p:blipFill>
          <p:spPr>
            <a:xfrm>
              <a:off x="2057400" y="3735421"/>
              <a:ext cx="1879091" cy="1879091"/>
            </a:xfrm>
            <a:prstGeom prst="rect">
              <a:avLst/>
            </a:prstGeom>
            <a:noFill/>
          </p:spPr>
        </p:pic>
        <p:pic>
          <p:nvPicPr>
            <p:cNvPr id="25" name="Picture 24" descr="USMC logo.gif"/>
            <p:cNvPicPr>
              <a:picLocks noChangeAspect="1"/>
            </p:cNvPicPr>
            <p:nvPr/>
          </p:nvPicPr>
          <p:blipFill>
            <a:blip r:embed="rId5" cstate="print"/>
            <a:stretch>
              <a:fillRect/>
            </a:stretch>
          </p:blipFill>
          <p:spPr>
            <a:xfrm>
              <a:off x="736058" y="2391351"/>
              <a:ext cx="1870985" cy="1870985"/>
            </a:xfrm>
            <a:prstGeom prst="rect">
              <a:avLst/>
            </a:prstGeom>
            <a:noFill/>
          </p:spPr>
        </p:pic>
      </p:grpSp>
      <p:grpSp>
        <p:nvGrpSpPr>
          <p:cNvPr id="3" name="Group 27"/>
          <p:cNvGrpSpPr/>
          <p:nvPr/>
        </p:nvGrpSpPr>
        <p:grpSpPr>
          <a:xfrm>
            <a:off x="0" y="6248400"/>
            <a:ext cx="6324600" cy="39624"/>
            <a:chOff x="0" y="6248400"/>
            <a:chExt cx="6324600" cy="39624"/>
          </a:xfrm>
        </p:grpSpPr>
        <p:cxnSp>
          <p:nvCxnSpPr>
            <p:cNvPr id="20" name="Straight Connector 19"/>
            <p:cNvCxnSpPr/>
            <p:nvPr/>
          </p:nvCxnSpPr>
          <p:spPr>
            <a:xfrm flipH="1">
              <a:off x="0" y="6248400"/>
              <a:ext cx="62484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9144" y="6288024"/>
              <a:ext cx="6315456"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4" name="Group 26"/>
          <p:cNvGrpSpPr/>
          <p:nvPr/>
        </p:nvGrpSpPr>
        <p:grpSpPr>
          <a:xfrm>
            <a:off x="7696200" y="6248401"/>
            <a:ext cx="1447800" cy="42051"/>
            <a:chOff x="7696200" y="6248400"/>
            <a:chExt cx="1447800" cy="42050"/>
          </a:xfrm>
        </p:grpSpPr>
        <p:cxnSp>
          <p:nvCxnSpPr>
            <p:cNvPr id="18" name="Straight Connector 17"/>
            <p:cNvCxnSpPr/>
            <p:nvPr/>
          </p:nvCxnSpPr>
          <p:spPr>
            <a:xfrm>
              <a:off x="7772400" y="6248400"/>
              <a:ext cx="13716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696200" y="6290450"/>
              <a:ext cx="14478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4" name="Rectangle 13"/>
          <p:cNvSpPr/>
          <p:nvPr/>
        </p:nvSpPr>
        <p:spPr>
          <a:xfrm>
            <a:off x="0" y="0"/>
            <a:ext cx="9144000" cy="1447800"/>
          </a:xfrm>
          <a:prstGeom prst="rect">
            <a:avLst/>
          </a:prstGeom>
          <a:gradFill>
            <a:gsLst>
              <a:gs pos="0">
                <a:schemeClr val="accent1">
                  <a:lumMod val="20000"/>
                  <a:lumOff val="80000"/>
                </a:schemeClr>
              </a:gs>
              <a:gs pos="44000">
                <a:schemeClr val="bg1"/>
              </a:gs>
              <a:gs pos="0">
                <a:schemeClr val="accent1">
                  <a:lumMod val="20000"/>
                  <a:lumOff val="80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p:nvCxnSpPr>
        <p:spPr>
          <a:xfrm>
            <a:off x="0" y="14478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Content Placeholder 26"/>
          <p:cNvSpPr>
            <a:spLocks noGrp="1"/>
          </p:cNvSpPr>
          <p:nvPr>
            <p:ph sz="quarter" idx="13"/>
          </p:nvPr>
        </p:nvSpPr>
        <p:spPr>
          <a:xfrm>
            <a:off x="228600" y="1600200"/>
            <a:ext cx="5867400" cy="3124200"/>
          </a:xfrm>
        </p:spPr>
        <p:txBody>
          <a:bodyPr>
            <a:normAutofit/>
          </a:bodyPr>
          <a:lstStyle>
            <a:lvl1pPr>
              <a:buNone/>
              <a:defRPr sz="2400" b="0">
                <a:latin typeface="Arial" pitchFamily="34" charset="0"/>
                <a:cs typeface="Arial" pitchFamily="34" charset="0"/>
              </a:defRPr>
            </a:lvl1pPr>
          </a:lstStyle>
          <a:p>
            <a:pPr lvl="0"/>
            <a:endParaRPr lang="en-US" dirty="0" smtClean="0"/>
          </a:p>
        </p:txBody>
      </p:sp>
      <p:sp>
        <p:nvSpPr>
          <p:cNvPr id="6" name="Slide Number Placeholder 5"/>
          <p:cNvSpPr>
            <a:spLocks noGrp="1"/>
          </p:cNvSpPr>
          <p:nvPr>
            <p:ph type="sldNum" sz="quarter" idx="12"/>
          </p:nvPr>
        </p:nvSpPr>
        <p:spPr/>
        <p:txBody>
          <a:bodyPr/>
          <a:lstStyle/>
          <a:p>
            <a:fld id="{882EB2A0-86C3-4690-803C-E75CAA356E3B}" type="slidenum">
              <a:rPr lang="en-US" smtClean="0"/>
              <a:pPr/>
              <a:t>‹#›</a:t>
            </a:fld>
            <a:endParaRPr lang="en-US" dirty="0"/>
          </a:p>
        </p:txBody>
      </p:sp>
      <p:sp>
        <p:nvSpPr>
          <p:cNvPr id="32" name="Title 31"/>
          <p:cNvSpPr>
            <a:spLocks noGrp="1"/>
          </p:cNvSpPr>
          <p:nvPr>
            <p:ph type="title"/>
          </p:nvPr>
        </p:nvSpPr>
        <p:spPr>
          <a:xfrm>
            <a:off x="152400" y="0"/>
            <a:ext cx="8991600" cy="1447800"/>
          </a:xfrm>
        </p:spPr>
        <p:txBody>
          <a:bodyPr>
            <a:normAutofit/>
          </a:bodyPr>
          <a:lstStyle>
            <a:lvl1pPr>
              <a:defRPr sz="4400">
                <a:solidFill>
                  <a:schemeClr val="accent1">
                    <a:lumMod val="75000"/>
                  </a:schemeClr>
                </a:solidFill>
                <a:effectLst>
                  <a:outerShdw blurRad="38100" dist="38100" dir="2700000" algn="tl">
                    <a:srgbClr val="000000">
                      <a:alpha val="43137"/>
                    </a:srgbClr>
                  </a:outerShdw>
                </a:effectLst>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 Mar 2013</a:t>
            </a:r>
            <a:endParaRPr lang="en-US"/>
          </a:p>
        </p:txBody>
      </p:sp>
      <p:sp>
        <p:nvSpPr>
          <p:cNvPr id="5" name="Footer Placeholder 4"/>
          <p:cNvSpPr>
            <a:spLocks noGrp="1"/>
          </p:cNvSpPr>
          <p:nvPr>
            <p:ph type="ftr" sz="quarter" idx="11"/>
          </p:nvPr>
        </p:nvSpPr>
        <p:spPr>
          <a:xfrm>
            <a:off x="3124200" y="6553200"/>
            <a:ext cx="2895600" cy="30480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82EB2A0-86C3-4690-803C-E75CAA356E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 Mar 2013</a:t>
            </a:r>
            <a:endParaRPr lang="en-US"/>
          </a:p>
        </p:txBody>
      </p:sp>
      <p:sp>
        <p:nvSpPr>
          <p:cNvPr id="5" name="Footer Placeholder 4"/>
          <p:cNvSpPr>
            <a:spLocks noGrp="1"/>
          </p:cNvSpPr>
          <p:nvPr>
            <p:ph type="ftr" sz="quarter" idx="11"/>
          </p:nvPr>
        </p:nvSpPr>
        <p:spPr>
          <a:xfrm>
            <a:off x="3124200" y="6553200"/>
            <a:ext cx="2895600" cy="30480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82EB2A0-86C3-4690-803C-E75CAA356E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52400" y="1143001"/>
            <a:ext cx="8763000" cy="4983164"/>
          </a:xfrm>
        </p:spPr>
        <p:txBody>
          <a:bodyPr/>
          <a:lstStyle>
            <a:lvl1pPr>
              <a:spcBef>
                <a:spcPts val="300"/>
              </a:spcBef>
              <a:defRPr sz="2000"/>
            </a:lvl1pPr>
            <a:lvl2pPr>
              <a:spcBef>
                <a:spcPts val="300"/>
              </a:spcBef>
              <a:defRPr sz="1800"/>
            </a:lvl2pPr>
            <a:lvl3pPr>
              <a:spcBef>
                <a:spcPts val="300"/>
              </a:spcBef>
              <a:defRPr sz="1600"/>
            </a:lvl3pPr>
            <a:lvl4pPr>
              <a:spcBef>
                <a:spcPts val="300"/>
              </a:spcBef>
              <a:defRPr/>
            </a:lvl4pPr>
            <a:lvl5pPr>
              <a:spcBef>
                <a:spcPts val="3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13 Mar 2013</a:t>
            </a:r>
            <a:endParaRPr lang="en-US"/>
          </a:p>
        </p:txBody>
      </p:sp>
      <p:sp>
        <p:nvSpPr>
          <p:cNvPr id="5" name="Footer Placeholder 4"/>
          <p:cNvSpPr>
            <a:spLocks noGrp="1"/>
          </p:cNvSpPr>
          <p:nvPr>
            <p:ph type="ftr" sz="quarter" idx="11"/>
          </p:nvPr>
        </p:nvSpPr>
        <p:spPr>
          <a:xfrm>
            <a:off x="3124200" y="6553200"/>
            <a:ext cx="2895600" cy="30480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82EB2A0-86C3-4690-803C-E75CAA356E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95400"/>
            <a:ext cx="4343400" cy="5105400"/>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95400"/>
            <a:ext cx="4267200" cy="5105400"/>
          </a:xfrm>
        </p:spPr>
        <p:txBody>
          <a:bodyPr/>
          <a:lstStyle>
            <a:lvl1pPr>
              <a:defRPr sz="24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7" name="Slide Number Placeholder 6"/>
          <p:cNvSpPr>
            <a:spLocks noGrp="1"/>
          </p:cNvSpPr>
          <p:nvPr>
            <p:ph type="sldNum" sz="quarter" idx="12"/>
          </p:nvPr>
        </p:nvSpPr>
        <p:spPr/>
        <p:txBody>
          <a:bodyPr/>
          <a:lstStyle/>
          <a:p>
            <a:fld id="{882EB2A0-86C3-4690-803C-E75CAA356E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13 Mar 2013</a:t>
            </a:r>
            <a:endParaRPr lang="en-US"/>
          </a:p>
        </p:txBody>
      </p:sp>
      <p:sp>
        <p:nvSpPr>
          <p:cNvPr id="8" name="Footer Placeholder 7"/>
          <p:cNvSpPr>
            <a:spLocks noGrp="1"/>
          </p:cNvSpPr>
          <p:nvPr>
            <p:ph type="ftr" sz="quarter" idx="11"/>
          </p:nvPr>
        </p:nvSpPr>
        <p:spPr>
          <a:xfrm>
            <a:off x="3124200" y="6553200"/>
            <a:ext cx="2895600" cy="304800"/>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882EB2A0-86C3-4690-803C-E75CAA356E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13 Mar 2013</a:t>
            </a:r>
            <a:endParaRPr lang="en-US"/>
          </a:p>
        </p:txBody>
      </p:sp>
      <p:sp>
        <p:nvSpPr>
          <p:cNvPr id="5" name="Slide Number Placeholder 4"/>
          <p:cNvSpPr>
            <a:spLocks noGrp="1"/>
          </p:cNvSpPr>
          <p:nvPr>
            <p:ph type="sldNum" sz="quarter" idx="12"/>
          </p:nvPr>
        </p:nvSpPr>
        <p:spPr/>
        <p:txBody>
          <a:bodyPr/>
          <a:lstStyle/>
          <a:p>
            <a:fld id="{882EB2A0-86C3-4690-803C-E75CAA356E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13 Mar 2013</a:t>
            </a:r>
            <a:endParaRPr lang="en-US"/>
          </a:p>
        </p:txBody>
      </p:sp>
      <p:sp>
        <p:nvSpPr>
          <p:cNvPr id="3" name="Footer Placeholder 2"/>
          <p:cNvSpPr>
            <a:spLocks noGrp="1"/>
          </p:cNvSpPr>
          <p:nvPr>
            <p:ph type="ftr" sz="quarter" idx="11"/>
          </p:nvPr>
        </p:nvSpPr>
        <p:spPr>
          <a:xfrm>
            <a:off x="3124200" y="6553200"/>
            <a:ext cx="2895600" cy="304800"/>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882EB2A0-86C3-4690-803C-E75CAA356E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3"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 Mar 2013</a:t>
            </a:r>
            <a:endParaRPr lang="en-US"/>
          </a:p>
        </p:txBody>
      </p:sp>
      <p:sp>
        <p:nvSpPr>
          <p:cNvPr id="6" name="Footer Placeholder 5"/>
          <p:cNvSpPr>
            <a:spLocks noGrp="1"/>
          </p:cNvSpPr>
          <p:nvPr>
            <p:ph type="ftr" sz="quarter" idx="11"/>
          </p:nvPr>
        </p:nvSpPr>
        <p:spPr>
          <a:xfrm>
            <a:off x="3124200" y="6553200"/>
            <a:ext cx="2895600" cy="304800"/>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82EB2A0-86C3-4690-803C-E75CAA356E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40"/>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 Mar 2013</a:t>
            </a:r>
            <a:endParaRPr lang="en-US"/>
          </a:p>
        </p:txBody>
      </p:sp>
      <p:sp>
        <p:nvSpPr>
          <p:cNvPr id="6" name="Footer Placeholder 5"/>
          <p:cNvSpPr>
            <a:spLocks noGrp="1"/>
          </p:cNvSpPr>
          <p:nvPr>
            <p:ph type="ftr" sz="quarter" idx="11"/>
          </p:nvPr>
        </p:nvSpPr>
        <p:spPr>
          <a:xfrm>
            <a:off x="3124200" y="6553200"/>
            <a:ext cx="2895600" cy="304800"/>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82EB2A0-86C3-4690-803C-E75CAA356E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1295401"/>
            <a:ext cx="8686800" cy="48307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0" y="6553200"/>
            <a:ext cx="2133600" cy="304800"/>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13 Mar 2013</a:t>
            </a:r>
            <a:endParaRPr lang="en-US" dirty="0"/>
          </a:p>
        </p:txBody>
      </p:sp>
      <p:sp>
        <p:nvSpPr>
          <p:cNvPr id="6" name="Slide Number Placeholder 5"/>
          <p:cNvSpPr>
            <a:spLocks noGrp="1"/>
          </p:cNvSpPr>
          <p:nvPr>
            <p:ph type="sldNum" sz="quarter" idx="4"/>
          </p:nvPr>
        </p:nvSpPr>
        <p:spPr>
          <a:xfrm>
            <a:off x="7010400" y="6553200"/>
            <a:ext cx="21336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882EB2A0-86C3-4690-803C-E75CAA356E3B}" type="slidenum">
              <a:rPr lang="en-US" smtClean="0"/>
              <a:pPr/>
              <a:t>‹#›</a:t>
            </a:fld>
            <a:endParaRPr lang="en-US"/>
          </a:p>
        </p:txBody>
      </p:sp>
      <p:sp>
        <p:nvSpPr>
          <p:cNvPr id="8" name="Rectangle 7"/>
          <p:cNvSpPr/>
          <p:nvPr/>
        </p:nvSpPr>
        <p:spPr>
          <a:xfrm>
            <a:off x="0" y="0"/>
            <a:ext cx="9144000" cy="9906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990600"/>
          </a:xfrm>
          <a:prstGeom prst="rect">
            <a:avLst/>
          </a:prstGeom>
          <a:gradFill>
            <a:gsLst>
              <a:gs pos="14000">
                <a:schemeClr val="bg1"/>
              </a:gs>
              <a:gs pos="100000">
                <a:schemeClr val="bg1">
                  <a:alpha val="37000"/>
                </a:schemeClr>
              </a:gs>
              <a:gs pos="100000">
                <a:schemeClr val="bg1">
                  <a:alpha val="37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Dept Navy.gif"/>
          <p:cNvPicPr>
            <a:picLocks noChangeAspect="1"/>
          </p:cNvPicPr>
          <p:nvPr/>
        </p:nvPicPr>
        <p:blipFill>
          <a:blip r:embed="rId13" cstate="print"/>
          <a:stretch>
            <a:fillRect/>
          </a:stretch>
        </p:blipFill>
        <p:spPr>
          <a:xfrm>
            <a:off x="7772400" y="457200"/>
            <a:ext cx="457200" cy="457200"/>
          </a:xfrm>
          <a:prstGeom prst="rect">
            <a:avLst/>
          </a:prstGeom>
        </p:spPr>
      </p:pic>
      <p:pic>
        <p:nvPicPr>
          <p:cNvPr id="12" name="Picture 11" descr="USMC logo.gif"/>
          <p:cNvPicPr>
            <a:picLocks noChangeAspect="1"/>
          </p:cNvPicPr>
          <p:nvPr/>
        </p:nvPicPr>
        <p:blipFill>
          <a:blip r:embed="rId14" cstate="print"/>
          <a:stretch>
            <a:fillRect/>
          </a:stretch>
        </p:blipFill>
        <p:spPr>
          <a:xfrm>
            <a:off x="8229600" y="457200"/>
            <a:ext cx="457200" cy="457200"/>
          </a:xfrm>
          <a:prstGeom prst="rect">
            <a:avLst/>
          </a:prstGeom>
        </p:spPr>
      </p:pic>
      <p:pic>
        <p:nvPicPr>
          <p:cNvPr id="13" name="Picture 12" descr="USAF Emblem.gif"/>
          <p:cNvPicPr>
            <a:picLocks noChangeAspect="1"/>
          </p:cNvPicPr>
          <p:nvPr/>
        </p:nvPicPr>
        <p:blipFill>
          <a:blip r:embed="rId15" cstate="print"/>
          <a:stretch>
            <a:fillRect/>
          </a:stretch>
        </p:blipFill>
        <p:spPr>
          <a:xfrm>
            <a:off x="8077200" y="152400"/>
            <a:ext cx="457200" cy="457200"/>
          </a:xfrm>
          <a:prstGeom prst="rect">
            <a:avLst/>
          </a:prstGeom>
        </p:spPr>
      </p:pic>
      <p:pic>
        <p:nvPicPr>
          <p:cNvPr id="14" name="Picture 13" descr="DA logo.gif"/>
          <p:cNvPicPr>
            <a:picLocks noChangeAspect="1"/>
          </p:cNvPicPr>
          <p:nvPr/>
        </p:nvPicPr>
        <p:blipFill>
          <a:blip r:embed="rId16" cstate="print"/>
          <a:stretch>
            <a:fillRect/>
          </a:stretch>
        </p:blipFill>
        <p:spPr>
          <a:xfrm>
            <a:off x="7620000" y="152400"/>
            <a:ext cx="457200" cy="458831"/>
          </a:xfrm>
          <a:prstGeom prst="rect">
            <a:avLst/>
          </a:prstGeom>
        </p:spPr>
      </p:pic>
      <p:sp>
        <p:nvSpPr>
          <p:cNvPr id="2" name="Title Placeholder 1"/>
          <p:cNvSpPr>
            <a:spLocks noGrp="1"/>
          </p:cNvSpPr>
          <p:nvPr>
            <p:ph type="title"/>
          </p:nvPr>
        </p:nvSpPr>
        <p:spPr>
          <a:xfrm>
            <a:off x="381000" y="0"/>
            <a:ext cx="72390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0000CC"/>
        </a:buClr>
        <a:buFont typeface="Wingdings" pitchFamily="2" charset="2"/>
        <a:buChar char="q"/>
        <a:defRPr sz="2400" kern="1200">
          <a:solidFill>
            <a:schemeClr val="tx1"/>
          </a:solidFill>
          <a:latin typeface="Arial Narrow" pitchFamily="34" charset="0"/>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tx1"/>
          </a:solidFill>
          <a:latin typeface="Arial Narrow"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rgbClr val="0000CC"/>
          </a:solidFill>
          <a:latin typeface="Arial Narrow"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Narrow"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fda.gov/Food/FoodSafety/RetailFoodProtection/FoodCode/FoodCode2009/ucm188363.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fda.gov/Food/FoodSafety/RetailFoodProtection/FoodCode/FoodCode2009/ucm189169.ht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sz="quarter" idx="13"/>
          </p:nvPr>
        </p:nvSpPr>
        <p:spPr>
          <a:xfrm>
            <a:off x="228600" y="1752600"/>
            <a:ext cx="5867400" cy="2971800"/>
          </a:xfrm>
        </p:spPr>
        <p:txBody>
          <a:bodyPr>
            <a:normAutofit/>
          </a:bodyPr>
          <a:lstStyle/>
          <a:p>
            <a:r>
              <a:rPr lang="en-US" b="1" dirty="0" smtClean="0"/>
              <a:t>Prepared by:</a:t>
            </a:r>
          </a:p>
          <a:p>
            <a:r>
              <a:rPr lang="en-US" dirty="0" smtClean="0"/>
              <a:t>LT Sherry Hayes</a:t>
            </a:r>
            <a:endParaRPr lang="en-US" dirty="0" smtClean="0"/>
          </a:p>
          <a:p>
            <a:r>
              <a:rPr lang="en-US" dirty="0" smtClean="0"/>
              <a:t>May </a:t>
            </a:r>
            <a:r>
              <a:rPr lang="en-US" dirty="0" smtClean="0"/>
              <a:t>2013</a:t>
            </a:r>
            <a:endParaRPr lang="en-US" dirty="0" smtClean="0"/>
          </a:p>
        </p:txBody>
      </p:sp>
      <p:sp>
        <p:nvSpPr>
          <p:cNvPr id="11" name="Title 10"/>
          <p:cNvSpPr>
            <a:spLocks noGrp="1"/>
          </p:cNvSpPr>
          <p:nvPr>
            <p:ph type="title"/>
          </p:nvPr>
        </p:nvSpPr>
        <p:spPr/>
        <p:txBody>
          <a:bodyPr>
            <a:normAutofit/>
          </a:bodyPr>
          <a:lstStyle/>
          <a:p>
            <a:pPr marL="225425" indent="-225425" algn="ctr"/>
            <a:r>
              <a:rPr lang="en-US" sz="4400" dirty="0" smtClean="0"/>
              <a:t>Brief on new Tri-service </a:t>
            </a:r>
            <a:r>
              <a:rPr lang="en-US" sz="4400" dirty="0" smtClean="0"/>
              <a:t>Food </a:t>
            </a:r>
            <a:r>
              <a:rPr lang="en-US" sz="4400" dirty="0" smtClean="0"/>
              <a:t>Code (TSFC)- P-5010, </a:t>
            </a:r>
            <a:r>
              <a:rPr lang="en-US" sz="4400" dirty="0" err="1" smtClean="0"/>
              <a:t>Chpt</a:t>
            </a:r>
            <a:r>
              <a:rPr lang="en-US" sz="4400" dirty="0" smtClean="0"/>
              <a:t> 1</a:t>
            </a:r>
            <a:endParaRPr lang="en-US" sz="4400" dirty="0"/>
          </a:p>
        </p:txBody>
      </p:sp>
      <p:sp>
        <p:nvSpPr>
          <p:cNvPr id="12" name="Rectangle 11"/>
          <p:cNvSpPr/>
          <p:nvPr/>
        </p:nvSpPr>
        <p:spPr>
          <a:xfrm>
            <a:off x="0" y="6488668"/>
            <a:ext cx="9144000" cy="369332"/>
          </a:xfrm>
          <a:prstGeom prst="rect">
            <a:avLst/>
          </a:prstGeom>
        </p:spPr>
        <p:txBody>
          <a:bodyPr wrap="square">
            <a:spAutoFit/>
          </a:bodyPr>
          <a:lstStyle/>
          <a:p>
            <a:pPr algn="ctr"/>
            <a:r>
              <a:rPr lang="en-US" dirty="0" smtClean="0">
                <a:latin typeface="Arial" pitchFamily="34" charset="0"/>
                <a:cs typeface="Arial" pitchFamily="34" charset="0"/>
              </a:rPr>
              <a:t>TB MED 530/NAVMED P-5010-1/AFMAN 48-147_IP</a:t>
            </a:r>
          </a:p>
        </p:txBody>
      </p:sp>
      <p:sp>
        <p:nvSpPr>
          <p:cNvPr id="5" name="Slide Number Placeholder 4"/>
          <p:cNvSpPr>
            <a:spLocks noGrp="1"/>
          </p:cNvSpPr>
          <p:nvPr>
            <p:ph type="sldNum" sz="quarter" idx="12"/>
          </p:nvPr>
        </p:nvSpPr>
        <p:spPr/>
        <p:txBody>
          <a:bodyPr/>
          <a:lstStyle/>
          <a:p>
            <a:fld id="{882EB2A0-86C3-4690-803C-E75CAA356E3B}"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Principles - Conventions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a:t>
            </a:r>
            <a:r>
              <a:rPr lang="en-US" b="1" dirty="0" smtClean="0"/>
              <a:t>Shall</a:t>
            </a:r>
            <a:r>
              <a:rPr lang="en-US" dirty="0" smtClean="0"/>
              <a:t>” constitutes a command; the act is imperative.</a:t>
            </a:r>
          </a:p>
          <a:p>
            <a:pPr lvl="1">
              <a:spcBef>
                <a:spcPts val="0"/>
              </a:spcBef>
              <a:buFont typeface="Wingdings" pitchFamily="2" charset="2"/>
              <a:buChar char="§"/>
            </a:pPr>
            <a:r>
              <a:rPr lang="en-US" sz="2000" i="1" u="sng" dirty="0" smtClean="0"/>
              <a:t>Example</a:t>
            </a:r>
            <a:r>
              <a:rPr lang="en-US" sz="2000" i="1" dirty="0" smtClean="0"/>
              <a:t>: </a:t>
            </a:r>
            <a:r>
              <a:rPr lang="en-US" sz="2000" dirty="0" smtClean="0"/>
              <a:t>¶ 3-201.11(B) – Food </a:t>
            </a:r>
            <a:r>
              <a:rPr lang="en-US" sz="2000" u="sng" dirty="0" smtClean="0">
                <a:solidFill>
                  <a:srgbClr val="0000CC"/>
                </a:solidFill>
              </a:rPr>
              <a:t>shall</a:t>
            </a:r>
            <a:r>
              <a:rPr lang="en-US" sz="2000" dirty="0" smtClean="0"/>
              <a:t> be obtained from approved sources…</a:t>
            </a:r>
          </a:p>
          <a:p>
            <a:pPr>
              <a:spcBef>
                <a:spcPts val="600"/>
              </a:spcBef>
              <a:buFont typeface="Wingdings" pitchFamily="2" charset="2"/>
              <a:buChar char="q"/>
            </a:pPr>
            <a:r>
              <a:rPr lang="en-US" dirty="0" smtClean="0"/>
              <a:t>“</a:t>
            </a:r>
            <a:r>
              <a:rPr lang="en-US" b="1" dirty="0" smtClean="0"/>
              <a:t>May not</a:t>
            </a:r>
            <a:r>
              <a:rPr lang="en-US" dirty="0" smtClean="0"/>
              <a:t>” means absolute prohibition.</a:t>
            </a:r>
          </a:p>
          <a:p>
            <a:pPr lvl="1">
              <a:spcBef>
                <a:spcPts val="0"/>
              </a:spcBef>
              <a:buFont typeface="Wingdings" pitchFamily="2" charset="2"/>
              <a:buChar char="§"/>
            </a:pPr>
            <a:r>
              <a:rPr lang="en-US" sz="2000" i="1" u="sng" dirty="0" smtClean="0"/>
              <a:t>Example</a:t>
            </a:r>
            <a:r>
              <a:rPr lang="en-US" sz="2000" i="1" dirty="0" smtClean="0"/>
              <a:t>: </a:t>
            </a:r>
            <a:r>
              <a:rPr lang="en-US" sz="2000" dirty="0" smtClean="0"/>
              <a:t>§ 4-204.17 – Liquid waste drain lines of any type </a:t>
            </a:r>
            <a:r>
              <a:rPr lang="en-US" sz="2000" u="sng" dirty="0" smtClean="0">
                <a:solidFill>
                  <a:srgbClr val="0000CC"/>
                </a:solidFill>
              </a:rPr>
              <a:t>may not</a:t>
            </a:r>
            <a:r>
              <a:rPr lang="en-US" sz="2000" dirty="0" smtClean="0">
                <a:solidFill>
                  <a:srgbClr val="0000CC"/>
                </a:solidFill>
              </a:rPr>
              <a:t> </a:t>
            </a:r>
            <a:r>
              <a:rPr lang="en-US" sz="2000" dirty="0" smtClean="0"/>
              <a:t>pass through an ice machine or ice storage bin.</a:t>
            </a:r>
            <a:r>
              <a:rPr lang="en-US" sz="2000" i="1" dirty="0" smtClean="0"/>
              <a:t> </a:t>
            </a:r>
          </a:p>
          <a:p>
            <a:pPr>
              <a:spcBef>
                <a:spcPts val="600"/>
              </a:spcBef>
              <a:buFont typeface="Wingdings" pitchFamily="2" charset="2"/>
              <a:buChar char="q"/>
            </a:pPr>
            <a:r>
              <a:rPr lang="en-US" dirty="0" smtClean="0"/>
              <a:t>“</a:t>
            </a:r>
            <a:r>
              <a:rPr lang="en-US" b="1" dirty="0" smtClean="0"/>
              <a:t>May</a:t>
            </a:r>
            <a:r>
              <a:rPr lang="en-US" dirty="0" smtClean="0"/>
              <a:t>” is permissive; the act is allowed.</a:t>
            </a:r>
          </a:p>
          <a:p>
            <a:pPr lvl="1">
              <a:spcBef>
                <a:spcPts val="0"/>
              </a:spcBef>
              <a:buFont typeface="Wingdings" pitchFamily="2" charset="2"/>
              <a:buChar char="§"/>
            </a:pPr>
            <a:r>
              <a:rPr lang="en-US" sz="2000" i="1" u="sng" dirty="0" smtClean="0"/>
              <a:t>Example</a:t>
            </a:r>
            <a:r>
              <a:rPr lang="en-US" sz="2000" i="1" dirty="0" smtClean="0"/>
              <a:t>: </a:t>
            </a:r>
            <a:r>
              <a:rPr lang="en-US" sz="2000" dirty="0" smtClean="0"/>
              <a:t>¶ 3-501.110(D) – Leftover PHF(TCS) foods </a:t>
            </a:r>
            <a:r>
              <a:rPr lang="en-US" sz="2000" u="sng" dirty="0" smtClean="0">
                <a:solidFill>
                  <a:srgbClr val="0000CC"/>
                </a:solidFill>
              </a:rPr>
              <a:t>may</a:t>
            </a:r>
            <a:r>
              <a:rPr lang="en-US" sz="2000" dirty="0" smtClean="0"/>
              <a:t> be retained up to 72 hours if chilled (41</a:t>
            </a:r>
            <a:r>
              <a:rPr lang="en-US" sz="2000" baseline="30000" dirty="0" smtClean="0"/>
              <a:t>o</a:t>
            </a:r>
            <a:r>
              <a:rPr lang="en-US" sz="2000" baseline="0" dirty="0" smtClean="0"/>
              <a:t>F or below).</a:t>
            </a:r>
          </a:p>
          <a:p>
            <a:pPr>
              <a:spcBef>
                <a:spcPts val="600"/>
              </a:spcBef>
              <a:buFont typeface="Wingdings" pitchFamily="2" charset="2"/>
              <a:buChar char="q"/>
            </a:pPr>
            <a:r>
              <a:rPr lang="en-US" dirty="0" smtClean="0"/>
              <a:t>“</a:t>
            </a:r>
            <a:r>
              <a:rPr lang="en-US" b="1" dirty="0" smtClean="0"/>
              <a:t>Should</a:t>
            </a:r>
            <a:r>
              <a:rPr lang="en-US" dirty="0" smtClean="0"/>
              <a:t>” means the action is recommended. </a:t>
            </a:r>
          </a:p>
          <a:p>
            <a:pPr lvl="1">
              <a:spcBef>
                <a:spcPts val="0"/>
              </a:spcBef>
              <a:buFont typeface="Wingdings" pitchFamily="2" charset="2"/>
              <a:buChar char="§"/>
            </a:pPr>
            <a:r>
              <a:rPr lang="en-US" sz="2200" dirty="0"/>
              <a:t>N</a:t>
            </a:r>
            <a:r>
              <a:rPr lang="en-US" sz="2200" dirty="0" smtClean="0"/>
              <a:t>on-</a:t>
            </a:r>
            <a:r>
              <a:rPr lang="en-US" sz="2200" dirty="0" err="1" smtClean="0"/>
              <a:t>debitable</a:t>
            </a:r>
            <a:endParaRPr lang="en-US" sz="2200" dirty="0"/>
          </a:p>
          <a:p>
            <a:pPr lvl="1">
              <a:spcBef>
                <a:spcPts val="0"/>
              </a:spcBef>
              <a:buFont typeface="Wingdings" pitchFamily="2" charset="2"/>
              <a:buChar char="§"/>
            </a:pPr>
            <a:r>
              <a:rPr lang="en-US" sz="2200" dirty="0" smtClean="0"/>
              <a:t>Information or guidance only</a:t>
            </a:r>
          </a:p>
          <a:p>
            <a:pPr lvl="1">
              <a:spcBef>
                <a:spcPts val="0"/>
              </a:spcBef>
              <a:buFont typeface="Wingdings" pitchFamily="2" charset="2"/>
              <a:buChar char="§"/>
            </a:pPr>
            <a:r>
              <a:rPr lang="en-US" sz="2200" dirty="0" smtClean="0"/>
              <a:t>Normally found with italicized text</a:t>
            </a:r>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696200" cy="914400"/>
          </a:xfrm>
        </p:spPr>
        <p:txBody>
          <a:bodyPr/>
          <a:lstStyle/>
          <a:p>
            <a:r>
              <a:rPr lang="en-US" dirty="0" smtClean="0"/>
              <a:t>General Principles – Cross Referencing</a:t>
            </a:r>
            <a:endParaRPr lang="en-US" dirty="0"/>
          </a:p>
        </p:txBody>
      </p:sp>
      <p:sp>
        <p:nvSpPr>
          <p:cNvPr id="3" name="Content Placeholder 2"/>
          <p:cNvSpPr>
            <a:spLocks noGrp="1"/>
          </p:cNvSpPr>
          <p:nvPr>
            <p:ph idx="1"/>
          </p:nvPr>
        </p:nvSpPr>
        <p:spPr>
          <a:xfrm>
            <a:off x="304800" y="1295400"/>
            <a:ext cx="8534400" cy="5105400"/>
          </a:xfrm>
        </p:spPr>
        <p:txBody>
          <a:bodyPr>
            <a:normAutofit/>
          </a:bodyPr>
          <a:lstStyle/>
          <a:p>
            <a:pPr>
              <a:buFont typeface="Wingdings" pitchFamily="2" charset="2"/>
              <a:buChar char="q"/>
            </a:pPr>
            <a:r>
              <a:rPr lang="en-US" dirty="0" smtClean="0"/>
              <a:t>2 Type of Internal Cross Referencing—</a:t>
            </a:r>
          </a:p>
          <a:p>
            <a:pPr lvl="1">
              <a:spcBef>
                <a:spcPts val="0"/>
              </a:spcBef>
              <a:buFont typeface="Wingdings" pitchFamily="2" charset="2"/>
              <a:buChar char="§"/>
            </a:pPr>
            <a:r>
              <a:rPr lang="en-US" dirty="0" smtClean="0"/>
              <a:t>Used to eliminate the need for restating provisions.</a:t>
            </a:r>
          </a:p>
          <a:p>
            <a:pPr lvl="1">
              <a:spcBef>
                <a:spcPts val="0"/>
              </a:spcBef>
              <a:buFont typeface="Wingdings" pitchFamily="2" charset="2"/>
              <a:buChar char="§"/>
            </a:pPr>
            <a:r>
              <a:rPr lang="en-US" dirty="0" smtClean="0"/>
              <a:t>Directs the reader to the location containing the specific requirement.</a:t>
            </a:r>
          </a:p>
          <a:p>
            <a:pPr>
              <a:spcBef>
                <a:spcPts val="600"/>
              </a:spcBef>
              <a:buFont typeface="Wingdings" pitchFamily="2" charset="2"/>
              <a:buChar char="q"/>
            </a:pPr>
            <a:r>
              <a:rPr lang="en-US" dirty="0" smtClean="0"/>
              <a:t>Cross reference using the phrase “</a:t>
            </a:r>
            <a:r>
              <a:rPr lang="en-US" dirty="0" smtClean="0">
                <a:solidFill>
                  <a:srgbClr val="0000CC"/>
                </a:solidFill>
              </a:rPr>
              <a:t>a</a:t>
            </a:r>
            <a:r>
              <a:rPr lang="en-US" i="1" dirty="0" smtClean="0">
                <a:solidFill>
                  <a:srgbClr val="0000CC"/>
                </a:solidFill>
              </a:rPr>
              <a:t>s specified </a:t>
            </a:r>
            <a:r>
              <a:rPr lang="en-US" b="1" i="1" u="sng" dirty="0" smtClean="0">
                <a:solidFill>
                  <a:srgbClr val="0000CC"/>
                </a:solidFill>
              </a:rPr>
              <a:t>under</a:t>
            </a:r>
            <a:r>
              <a:rPr lang="en-US" i="1" dirty="0" smtClean="0"/>
              <a:t>” </a:t>
            </a:r>
          </a:p>
          <a:p>
            <a:pPr lvl="1">
              <a:spcBef>
                <a:spcPts val="0"/>
              </a:spcBef>
              <a:buFont typeface="Wingdings" pitchFamily="2" charset="2"/>
              <a:buChar char="§"/>
            </a:pPr>
            <a:r>
              <a:rPr lang="en-US" dirty="0" smtClean="0"/>
              <a:t>Alerts you to relevant information;</a:t>
            </a:r>
          </a:p>
          <a:p>
            <a:pPr lvl="1">
              <a:spcBef>
                <a:spcPts val="0"/>
              </a:spcBef>
              <a:buFont typeface="Wingdings" pitchFamily="2" charset="2"/>
              <a:buChar char="§"/>
            </a:pPr>
            <a:r>
              <a:rPr lang="en-US" dirty="0" smtClean="0"/>
              <a:t>Provides a system by which each violation is recorded (debited) </a:t>
            </a:r>
            <a:r>
              <a:rPr lang="en-US" u="sng" dirty="0" smtClean="0"/>
              <a:t>under</a:t>
            </a:r>
            <a:r>
              <a:rPr lang="en-US" dirty="0" smtClean="0"/>
              <a:t> the </a:t>
            </a:r>
            <a:r>
              <a:rPr lang="en-US" u="sng" dirty="0" smtClean="0"/>
              <a:t>one</a:t>
            </a:r>
            <a:r>
              <a:rPr lang="en-US" dirty="0" smtClean="0"/>
              <a:t> most appropriate </a:t>
            </a:r>
            <a:r>
              <a:rPr lang="en-US" i="1" dirty="0" smtClean="0"/>
              <a:t>Section</a:t>
            </a:r>
            <a:r>
              <a:rPr lang="en-US" dirty="0" smtClean="0"/>
              <a:t> number/provision.</a:t>
            </a:r>
          </a:p>
          <a:p>
            <a:pPr>
              <a:spcBef>
                <a:spcPts val="600"/>
              </a:spcBef>
              <a:buFont typeface="Wingdings" pitchFamily="2" charset="2"/>
              <a:buChar char="q"/>
            </a:pPr>
            <a:r>
              <a:rPr lang="en-US" dirty="0" smtClean="0"/>
              <a:t>Cross reference using the phrase “</a:t>
            </a:r>
            <a:r>
              <a:rPr lang="en-US" i="1" dirty="0" smtClean="0">
                <a:solidFill>
                  <a:srgbClr val="0000CC"/>
                </a:solidFill>
              </a:rPr>
              <a:t>as specified </a:t>
            </a:r>
            <a:r>
              <a:rPr lang="en-US" b="1" i="1" u="sng" dirty="0" smtClean="0">
                <a:solidFill>
                  <a:srgbClr val="0000CC"/>
                </a:solidFill>
              </a:rPr>
              <a:t>in</a:t>
            </a:r>
            <a:r>
              <a:rPr lang="en-US" dirty="0" smtClean="0"/>
              <a:t>” </a:t>
            </a:r>
          </a:p>
          <a:p>
            <a:pPr lvl="1">
              <a:spcBef>
                <a:spcPts val="0"/>
              </a:spcBef>
              <a:buFont typeface="Wingdings" pitchFamily="2" charset="2"/>
              <a:buChar char="§"/>
            </a:pPr>
            <a:r>
              <a:rPr lang="en-US" dirty="0" smtClean="0"/>
              <a:t>Indicates the requirement is specified </a:t>
            </a:r>
            <a:r>
              <a:rPr lang="en-US" u="sng" dirty="0" smtClean="0"/>
              <a:t>in a separate document</a:t>
            </a:r>
            <a:r>
              <a:rPr lang="en-US" dirty="0" smtClean="0"/>
              <a:t> (other regulation) and is incorporated by reference </a:t>
            </a:r>
            <a:r>
              <a:rPr lang="en-US" u="sng" dirty="0" smtClean="0"/>
              <a:t>in</a:t>
            </a:r>
            <a:r>
              <a:rPr lang="en-US" dirty="0" smtClean="0"/>
              <a:t> the TSFC; </a:t>
            </a:r>
            <a:r>
              <a:rPr lang="en-US" b="1" dirty="0" smtClean="0"/>
              <a:t>or</a:t>
            </a:r>
          </a:p>
          <a:p>
            <a:pPr lvl="1">
              <a:spcBef>
                <a:spcPts val="0"/>
              </a:spcBef>
              <a:buFont typeface="Wingdings" pitchFamily="2" charset="2"/>
              <a:buChar char="§"/>
            </a:pPr>
            <a:r>
              <a:rPr lang="en-US" dirty="0" smtClean="0"/>
              <a:t>Refers the reader to additional information for consideration but is not debitable under the current provision.</a:t>
            </a:r>
          </a:p>
          <a:p>
            <a:pPr>
              <a:spcBef>
                <a:spcPts val="1200"/>
              </a:spcBef>
              <a:buNone/>
            </a:pPr>
            <a:r>
              <a:rPr lang="en-US" dirty="0" smtClean="0">
                <a:solidFill>
                  <a:srgbClr val="0000CC"/>
                </a:solidFill>
              </a:rPr>
              <a:t>Examples follow…</a:t>
            </a:r>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228600"/>
            <a:ext cx="8229600" cy="715963"/>
          </a:xfrm>
        </p:spPr>
        <p:txBody>
          <a:bodyPr anchor="ctr">
            <a:normAutofit/>
          </a:bodyPr>
          <a:lstStyle/>
          <a:p>
            <a:r>
              <a:rPr lang="en-US" dirty="0" smtClean="0"/>
              <a:t>Organization of Information - Chapters</a:t>
            </a:r>
            <a:endParaRPr lang="en-US" dirty="0"/>
          </a:p>
        </p:txBody>
      </p:sp>
      <p:sp>
        <p:nvSpPr>
          <p:cNvPr id="5" name="Date Placeholder 4"/>
          <p:cNvSpPr>
            <a:spLocks noGrp="1"/>
          </p:cNvSpPr>
          <p:nvPr>
            <p:ph type="dt" sz="half" idx="10"/>
          </p:nvPr>
        </p:nvSpPr>
        <p:spPr>
          <a:xfrm>
            <a:off x="0" y="6492876"/>
            <a:ext cx="2133600" cy="365125"/>
          </a:xfrm>
        </p:spPr>
        <p:txBody>
          <a:bodyPr/>
          <a:lstStyle/>
          <a:p>
            <a:r>
              <a:rPr lang="en-US" sz="1400" smtClean="0"/>
              <a:t>13 Mar 2013</a:t>
            </a:r>
            <a:endParaRPr lang="en-US" sz="1400" dirty="0"/>
          </a:p>
        </p:txBody>
      </p:sp>
      <p:graphicFrame>
        <p:nvGraphicFramePr>
          <p:cNvPr id="9" name="Table 8"/>
          <p:cNvGraphicFramePr>
            <a:graphicFrameLocks noGrp="1"/>
          </p:cNvGraphicFramePr>
          <p:nvPr/>
        </p:nvGraphicFramePr>
        <p:xfrm>
          <a:off x="152400" y="1043941"/>
          <a:ext cx="8839200" cy="5697215"/>
        </p:xfrm>
        <a:graphic>
          <a:graphicData uri="http://schemas.openxmlformats.org/drawingml/2006/table">
            <a:tbl>
              <a:tblPr firstRow="1" bandRow="1">
                <a:tableStyleId>{5940675A-B579-460E-94D1-54222C63F5DA}</a:tableStyleId>
              </a:tblPr>
              <a:tblGrid>
                <a:gridCol w="2971800"/>
                <a:gridCol w="2743200"/>
                <a:gridCol w="3124200"/>
              </a:tblGrid>
              <a:tr h="480059">
                <a:tc>
                  <a:txBody>
                    <a:bodyPr/>
                    <a:lstStyle/>
                    <a:p>
                      <a:pPr algn="ctr"/>
                      <a:r>
                        <a:rPr lang="en-US" sz="1600" b="1" dirty="0" smtClean="0"/>
                        <a:t>FDA Food Code &amp; TSFC</a:t>
                      </a:r>
                      <a:endParaRPr lang="en-US" sz="1600" b="1" dirty="0"/>
                    </a:p>
                  </a:txBody>
                  <a:tcPr anchor="ctr">
                    <a:solidFill>
                      <a:srgbClr val="FFFF99"/>
                    </a:solidFill>
                  </a:tcPr>
                </a:tc>
                <a:tc>
                  <a:txBody>
                    <a:bodyPr/>
                    <a:lstStyle/>
                    <a:p>
                      <a:pPr algn="ctr"/>
                      <a:r>
                        <a:rPr lang="en-US" sz="1500" b="1" dirty="0" smtClean="0"/>
                        <a:t>NAVMED</a:t>
                      </a:r>
                      <a:r>
                        <a:rPr lang="en-US" sz="1500" b="1" baseline="0" dirty="0" smtClean="0"/>
                        <a:t> P-5010-1 (AUG 1999)</a:t>
                      </a:r>
                      <a:endParaRPr lang="en-US" sz="1500" b="1" dirty="0"/>
                    </a:p>
                  </a:txBody>
                  <a:tcPr anchor="ctr">
                    <a:solidFill>
                      <a:srgbClr val="CCFFFF"/>
                    </a:solidFill>
                  </a:tcPr>
                </a:tc>
                <a:tc>
                  <a:txBody>
                    <a:bodyPr/>
                    <a:lstStyle/>
                    <a:p>
                      <a:pPr algn="ctr"/>
                      <a:r>
                        <a:rPr lang="en-US" sz="1500" b="1" dirty="0" smtClean="0"/>
                        <a:t>TB MED 530 (OCT</a:t>
                      </a:r>
                      <a:r>
                        <a:rPr lang="en-US" sz="1500" b="1" baseline="0" dirty="0" smtClean="0"/>
                        <a:t> 2002)</a:t>
                      </a:r>
                      <a:endParaRPr lang="en-US" sz="1500" b="1" dirty="0"/>
                    </a:p>
                  </a:txBody>
                  <a:tcPr anchor="ctr">
                    <a:solidFill>
                      <a:srgbClr val="CCFF99"/>
                    </a:solidFill>
                  </a:tcPr>
                </a:tc>
              </a:tr>
              <a:tr h="3657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1 –</a:t>
                      </a:r>
                      <a:r>
                        <a:rPr lang="en-US" sz="1600" dirty="0" smtClean="0"/>
                        <a:t> Introduction</a:t>
                      </a:r>
                    </a:p>
                  </a:txBody>
                  <a:tcPr anchor="ctr">
                    <a:solidFill>
                      <a:srgbClr val="FFFF99"/>
                    </a:solidFill>
                  </a:tcPr>
                </a:tc>
                <a:tc>
                  <a:txBody>
                    <a:bodyPr/>
                    <a:lstStyle/>
                    <a:p>
                      <a:r>
                        <a:rPr lang="en-US" sz="1200" b="1" dirty="0" smtClean="0"/>
                        <a:t>Section I </a:t>
                      </a:r>
                      <a:r>
                        <a:rPr lang="en-US" sz="1200" b="0" dirty="0" smtClean="0"/>
                        <a:t>–</a:t>
                      </a:r>
                      <a:r>
                        <a:rPr lang="en-US" sz="1200" b="1" dirty="0" smtClean="0"/>
                        <a:t> </a:t>
                      </a:r>
                      <a:r>
                        <a:rPr lang="en-US" sz="1200" dirty="0" smtClean="0"/>
                        <a:t>General Information</a:t>
                      </a:r>
                      <a:endParaRPr lang="en-US" sz="1200" dirty="0"/>
                    </a:p>
                  </a:txBody>
                  <a:tcPr anchor="ctr">
                    <a:solidFill>
                      <a:srgbClr val="FFFFFF"/>
                    </a:solidFill>
                  </a:tcPr>
                </a:tc>
                <a:tc>
                  <a:txBody>
                    <a:bodyPr/>
                    <a:lstStyle/>
                    <a:p>
                      <a:r>
                        <a:rPr lang="en-US" sz="1200" b="1" dirty="0" smtClean="0"/>
                        <a:t>Chapter 1</a:t>
                      </a:r>
                      <a:r>
                        <a:rPr lang="en-US" sz="1200" b="0" dirty="0" smtClean="0"/>
                        <a:t> - Overview</a:t>
                      </a:r>
                      <a:endParaRPr lang="en-US" sz="1200" b="1" dirty="0"/>
                    </a:p>
                  </a:txBody>
                  <a:tcPr anchor="ctr">
                    <a:solidFill>
                      <a:srgbClr val="FFFFFF"/>
                    </a:solidFill>
                  </a:tcPr>
                </a:tc>
              </a:tr>
              <a:tr h="4419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2 –</a:t>
                      </a:r>
                      <a:r>
                        <a:rPr lang="en-US" sz="1600" dirty="0" smtClean="0"/>
                        <a:t> Management &amp; Personnel</a:t>
                      </a:r>
                    </a:p>
                  </a:txBody>
                  <a:tcPr anchor="ctr">
                    <a:solidFill>
                      <a:srgbClr val="FFFF99"/>
                    </a:solidFill>
                  </a:tcPr>
                </a:tc>
                <a:tc>
                  <a:txBody>
                    <a:bodyPr/>
                    <a:lstStyle/>
                    <a:p>
                      <a:r>
                        <a:rPr lang="en-US" sz="1200" b="1" dirty="0" smtClean="0"/>
                        <a:t>Section II </a:t>
                      </a:r>
                      <a:r>
                        <a:rPr lang="en-US" sz="1200" dirty="0" smtClean="0"/>
                        <a:t>-  </a:t>
                      </a:r>
                      <a:r>
                        <a:rPr lang="en-US" sz="1200" b="1" dirty="0" smtClean="0"/>
                        <a:t>–</a:t>
                      </a:r>
                      <a:r>
                        <a:rPr lang="en-US" sz="1200" dirty="0" smtClean="0"/>
                        <a:t> Management &amp; Personnel</a:t>
                      </a:r>
                      <a:endParaRPr lang="en-US" sz="1200" dirty="0"/>
                    </a:p>
                  </a:txBody>
                  <a:tcPr anchor="ctr">
                    <a:solidFill>
                      <a:srgbClr val="FFFFFF"/>
                    </a:solidFill>
                  </a:tcPr>
                </a:tc>
                <a:tc>
                  <a:txBody>
                    <a:bodyPr/>
                    <a:lstStyle/>
                    <a:p>
                      <a:r>
                        <a:rPr lang="en-US" sz="1200" b="1" dirty="0" smtClean="0"/>
                        <a:t>Chapter 2 </a:t>
                      </a:r>
                      <a:r>
                        <a:rPr lang="en-US" sz="1200" dirty="0" smtClean="0"/>
                        <a:t>-  </a:t>
                      </a:r>
                      <a:r>
                        <a:rPr lang="en-US" sz="1200" b="1" dirty="0" smtClean="0"/>
                        <a:t>–</a:t>
                      </a:r>
                      <a:r>
                        <a:rPr lang="en-US" sz="1200" dirty="0" smtClean="0"/>
                        <a:t> Management &amp; Personnel</a:t>
                      </a:r>
                      <a:endParaRPr lang="en-US" sz="1200" dirty="0"/>
                    </a:p>
                  </a:txBody>
                  <a:tcPr anchor="ctr">
                    <a:solidFill>
                      <a:srgbClr val="FFFFFF"/>
                    </a:solidFill>
                  </a:tcPr>
                </a:tc>
              </a:tr>
              <a:tr h="4114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3 –</a:t>
                      </a:r>
                      <a:r>
                        <a:rPr lang="en-US" sz="1600" dirty="0" smtClean="0"/>
                        <a:t> Food</a:t>
                      </a:r>
                    </a:p>
                  </a:txBody>
                  <a:tcPr anchor="ctr">
                    <a:solidFill>
                      <a:srgbClr val="FFFF99"/>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t>Section III </a:t>
                      </a:r>
                      <a:r>
                        <a:rPr lang="en-US" sz="1200" dirty="0" smtClean="0"/>
                        <a:t>-  Food</a:t>
                      </a:r>
                    </a:p>
                  </a:txBody>
                  <a:tcPr anchor="ctr">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Chapter 3 </a:t>
                      </a:r>
                      <a:r>
                        <a:rPr lang="en-US" sz="1200" dirty="0" smtClean="0"/>
                        <a:t>-  Food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dirty="0" smtClean="0"/>
                        <a:t>[Chapter 7 </a:t>
                      </a:r>
                      <a:r>
                        <a:rPr lang="en-US" sz="1200" b="0" i="1" dirty="0" smtClean="0"/>
                        <a:t>– Mobile Food Establishments]</a:t>
                      </a:r>
                      <a:endParaRPr lang="en-US" sz="1200" b="1" i="1" dirty="0" smtClean="0"/>
                    </a:p>
                  </a:txBody>
                  <a:tcPr anchor="ctr">
                    <a:solidFill>
                      <a:srgbClr val="FFFFFF"/>
                    </a:solidFill>
                  </a:tcPr>
                </a:tc>
              </a:tr>
              <a:tr h="5333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4 –</a:t>
                      </a:r>
                      <a:r>
                        <a:rPr lang="en-US" sz="1600" dirty="0" smtClean="0"/>
                        <a:t> Equipment, Utensils, &amp; Linens</a:t>
                      </a:r>
                    </a:p>
                  </a:txBody>
                  <a:tcPr anchor="ctr">
                    <a:solidFill>
                      <a:srgbClr val="FFFF99"/>
                    </a:solidFill>
                  </a:tcPr>
                </a:tc>
                <a:tc>
                  <a:txBody>
                    <a:bodyPr/>
                    <a:lstStyle/>
                    <a:p>
                      <a:r>
                        <a:rPr lang="en-US" sz="1200" b="1" dirty="0" smtClean="0"/>
                        <a:t>Section IV </a:t>
                      </a:r>
                      <a:r>
                        <a:rPr lang="en-US" sz="1200" dirty="0" smtClean="0"/>
                        <a:t>– Standards</a:t>
                      </a:r>
                      <a:r>
                        <a:rPr lang="en-US" sz="1200" baseline="0" dirty="0" smtClean="0"/>
                        <a:t> &amp; Sanitation of Food Service Equipment &amp; Utensils</a:t>
                      </a:r>
                      <a:endParaRPr lang="en-US" sz="1200" dirty="0"/>
                    </a:p>
                  </a:txBody>
                  <a:tcPr anchor="ctr">
                    <a:solidFill>
                      <a:srgbClr val="FFFFFF"/>
                    </a:solidFill>
                  </a:tcPr>
                </a:tc>
                <a:tc>
                  <a:txBody>
                    <a:bodyPr/>
                    <a:lstStyle/>
                    <a:p>
                      <a:r>
                        <a:rPr lang="en-US" sz="1200" b="1" dirty="0" smtClean="0"/>
                        <a:t>Chapter 4</a:t>
                      </a:r>
                      <a:r>
                        <a:rPr lang="en-US" sz="1200" b="0" dirty="0" smtClean="0"/>
                        <a:t> – Equipment &amp; Utensils</a:t>
                      </a:r>
                    </a:p>
                    <a:p>
                      <a:r>
                        <a:rPr lang="en-US" sz="1200" b="1" i="1" dirty="0" smtClean="0"/>
                        <a:t>[Chapter 7 </a:t>
                      </a:r>
                      <a:r>
                        <a:rPr lang="en-US" sz="1200" b="0" i="1" dirty="0" smtClean="0"/>
                        <a:t>– Mobile Food Establishments]</a:t>
                      </a:r>
                      <a:endParaRPr lang="en-US" sz="1200" b="1" dirty="0"/>
                    </a:p>
                  </a:txBody>
                  <a:tcPr anchor="ctr">
                    <a:solidFill>
                      <a:srgbClr val="FFFFFF"/>
                    </a:solidFill>
                  </a:tcPr>
                </a:tc>
              </a:tr>
              <a:tr h="3962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5 –</a:t>
                      </a:r>
                      <a:r>
                        <a:rPr lang="en-US" sz="1600" dirty="0" smtClean="0"/>
                        <a:t> Water, Plumbing, &amp; Waste </a:t>
                      </a:r>
                    </a:p>
                  </a:txBody>
                  <a:tcPr anchor="ctr">
                    <a:solidFill>
                      <a:srgbClr val="FFFF99"/>
                    </a:solidFill>
                  </a:tcPr>
                </a:tc>
                <a:tc rowSpan="3">
                  <a:txBody>
                    <a:bodyPr/>
                    <a:lstStyle/>
                    <a:p>
                      <a:r>
                        <a:rPr lang="en-US" sz="1200" b="1" dirty="0" smtClean="0"/>
                        <a:t>Section</a:t>
                      </a:r>
                      <a:r>
                        <a:rPr lang="en-US" sz="1200" b="1" baseline="0" dirty="0" smtClean="0"/>
                        <a:t> V</a:t>
                      </a:r>
                      <a:r>
                        <a:rPr lang="en-US" sz="1200" baseline="0" dirty="0" smtClean="0"/>
                        <a:t> -  Structural Requirements &amp; Sanitary Controls</a:t>
                      </a:r>
                      <a:endParaRPr lang="en-US" sz="1200" dirty="0"/>
                    </a:p>
                  </a:txBody>
                  <a:tcPr anchor="ctr">
                    <a:solidFill>
                      <a:srgbClr val="FFFFFF"/>
                    </a:solidFill>
                  </a:tcPr>
                </a:tc>
                <a:tc rowSpan="3">
                  <a:txBody>
                    <a:bodyPr/>
                    <a:lstStyle/>
                    <a:p>
                      <a:r>
                        <a:rPr lang="en-US" sz="1200" b="1" dirty="0" smtClean="0"/>
                        <a:t>Chapter</a:t>
                      </a:r>
                      <a:r>
                        <a:rPr lang="en-US" sz="1200" b="1" baseline="0" dirty="0" smtClean="0"/>
                        <a:t> 5 </a:t>
                      </a:r>
                      <a:r>
                        <a:rPr lang="en-US" sz="1200" b="0" baseline="0" dirty="0" smtClean="0"/>
                        <a:t>– Sanitary Facilities &amp; Controls</a:t>
                      </a:r>
                      <a:endParaRPr lang="en-US" sz="1200" b="1" dirty="0" smtClean="0"/>
                    </a:p>
                    <a:p>
                      <a:r>
                        <a:rPr lang="en-US" sz="1200" b="1" dirty="0" smtClean="0"/>
                        <a:t>Chapter</a:t>
                      </a:r>
                      <a:r>
                        <a:rPr lang="en-US" sz="1200" b="1" baseline="0" dirty="0" smtClean="0"/>
                        <a:t> 6</a:t>
                      </a:r>
                      <a:r>
                        <a:rPr lang="en-US" sz="1200" b="0" baseline="0" dirty="0" smtClean="0"/>
                        <a:t>– Construction &amp; Maintenance of Food Establishments</a:t>
                      </a:r>
                    </a:p>
                    <a:p>
                      <a:r>
                        <a:rPr lang="en-US" sz="1200" b="1" i="0" dirty="0" smtClean="0"/>
                        <a:t>Chapter 7 </a:t>
                      </a:r>
                      <a:r>
                        <a:rPr lang="en-US" sz="1200" b="0" i="0" dirty="0" smtClean="0"/>
                        <a:t>– Mobile Food Establishments</a:t>
                      </a:r>
                      <a:endParaRPr lang="en-US" sz="1200" i="0" dirty="0" smtClean="0"/>
                    </a:p>
                    <a:p>
                      <a:r>
                        <a:rPr lang="en-US" sz="1200" b="1" dirty="0" smtClean="0"/>
                        <a:t>Chapter 11</a:t>
                      </a:r>
                      <a:r>
                        <a:rPr lang="en-US" sz="1200" b="0" dirty="0" smtClean="0"/>
                        <a:t> – Poisonous or Toxic Materials</a:t>
                      </a:r>
                      <a:endParaRPr lang="en-US" sz="1200" b="1" dirty="0"/>
                    </a:p>
                  </a:txBody>
                  <a:tcPr anchor="ctr">
                    <a:solidFill>
                      <a:srgbClr val="FFFFFF"/>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6 –</a:t>
                      </a:r>
                      <a:r>
                        <a:rPr lang="en-US" sz="1600" dirty="0" smtClean="0"/>
                        <a:t> Facilities</a:t>
                      </a:r>
                    </a:p>
                  </a:txBody>
                  <a:tcPr anchor="ctr">
                    <a:solidFill>
                      <a:srgbClr val="FFFF99"/>
                    </a:solidFill>
                  </a:tcPr>
                </a:tc>
                <a:tc vMerge="1">
                  <a:txBody>
                    <a:bodyPr/>
                    <a:lstStyle/>
                    <a:p>
                      <a:endParaRPr lang="en-US" sz="1600" dirty="0"/>
                    </a:p>
                  </a:txBody>
                  <a:tcPr/>
                </a:tc>
                <a:tc vMerge="1">
                  <a:txBody>
                    <a:bodyPr/>
                    <a:lstStyle/>
                    <a:p>
                      <a:endParaRPr lang="en-US" sz="1400" dirty="0"/>
                    </a:p>
                  </a:txBody>
                  <a:tcPr anchor="ctr">
                    <a:solidFill>
                      <a:srgbClr val="FFFFFF"/>
                    </a:solidFill>
                  </a:tcPr>
                </a:tc>
              </a:tr>
              <a:tr h="292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7 –</a:t>
                      </a:r>
                      <a:r>
                        <a:rPr lang="en-US" sz="1600" dirty="0" smtClean="0"/>
                        <a:t> Poisonous or Toxic Materials</a:t>
                      </a:r>
                    </a:p>
                  </a:txBody>
                  <a:tcPr anchor="ctr">
                    <a:solidFill>
                      <a:srgbClr val="FFFF99"/>
                    </a:solidFill>
                  </a:tcPr>
                </a:tc>
                <a:tc vMerge="1">
                  <a:txBody>
                    <a:bodyPr/>
                    <a:lstStyle/>
                    <a:p>
                      <a:endParaRPr lang="en-US" sz="1600" dirty="0"/>
                    </a:p>
                  </a:txBody>
                  <a:tcPr/>
                </a:tc>
                <a:tc vMerge="1">
                  <a:txBody>
                    <a:bodyPr/>
                    <a:lstStyle/>
                    <a:p>
                      <a:endParaRPr lang="en-US" sz="1400" b="1" dirty="0"/>
                    </a:p>
                  </a:txBody>
                  <a:tcPr anchor="ctr">
                    <a:solidFill>
                      <a:srgbClr val="FFFFFF"/>
                    </a:solidFill>
                  </a:tcPr>
                </a:tc>
              </a:tr>
              <a:tr h="487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8 –</a:t>
                      </a:r>
                      <a:r>
                        <a:rPr lang="en-US" sz="1600" dirty="0" smtClean="0"/>
                        <a:t> Compliance &amp; Enforcement</a:t>
                      </a:r>
                    </a:p>
                  </a:txBody>
                  <a:tcPr anchor="ctr">
                    <a:solidFill>
                      <a:srgbClr val="FFFF99"/>
                    </a:solidFill>
                  </a:tcPr>
                </a:tc>
                <a:tc>
                  <a:txBody>
                    <a:bodyPr/>
                    <a:lstStyle/>
                    <a:p>
                      <a:r>
                        <a:rPr lang="en-US" sz="1200" b="1" dirty="0" smtClean="0"/>
                        <a:t>Section I</a:t>
                      </a:r>
                      <a:r>
                        <a:rPr lang="en-US" sz="1200" dirty="0" smtClean="0"/>
                        <a:t> – General Information</a:t>
                      </a:r>
                    </a:p>
                    <a:p>
                      <a:r>
                        <a:rPr lang="en-US" sz="1200" b="1" dirty="0" smtClean="0"/>
                        <a:t>Section VI </a:t>
                      </a:r>
                      <a:r>
                        <a:rPr lang="en-US" sz="1200" dirty="0" smtClean="0"/>
                        <a:t>– Inspection Reporting Procedures</a:t>
                      </a:r>
                      <a:endParaRPr lang="en-US" sz="1200" dirty="0"/>
                    </a:p>
                  </a:txBody>
                  <a:tcPr anchor="ctr">
                    <a:solidFill>
                      <a:srgbClr val="FFFFFF"/>
                    </a:solidFill>
                  </a:tcPr>
                </a:tc>
                <a:tc>
                  <a:txBody>
                    <a:bodyPr/>
                    <a:lstStyle/>
                    <a:p>
                      <a:r>
                        <a:rPr lang="en-US" sz="1200" b="1" dirty="0" smtClean="0"/>
                        <a:t>Chapter 12 </a:t>
                      </a:r>
                      <a:r>
                        <a:rPr lang="en-US" sz="1200" b="0" dirty="0" smtClean="0"/>
                        <a:t>– Administrative Procedures, Compliance &amp; Enforcement</a:t>
                      </a:r>
                      <a:endParaRPr lang="en-US" sz="1200" b="1" dirty="0"/>
                    </a:p>
                  </a:txBody>
                  <a:tcPr anchor="ctr">
                    <a:solidFill>
                      <a:srgbClr val="FFFFFF"/>
                    </a:solidFill>
                  </a:tcPr>
                </a:tc>
              </a:tr>
              <a:tr h="5791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9 –</a:t>
                      </a:r>
                      <a:r>
                        <a:rPr lang="en-US" sz="1600" dirty="0" smtClean="0"/>
                        <a:t> Field &amp; Deployment Food Operations </a:t>
                      </a:r>
                      <a:r>
                        <a:rPr lang="en-US" sz="1600" i="1" dirty="0" smtClean="0"/>
                        <a:t> (operations afloat)</a:t>
                      </a:r>
                      <a:endParaRPr lang="en-US" sz="1600" dirty="0" smtClean="0"/>
                    </a:p>
                  </a:txBody>
                  <a:tcPr anchor="ctr">
                    <a:solidFill>
                      <a:srgbClr val="FFFF99"/>
                    </a:solidFill>
                  </a:tcPr>
                </a:tc>
                <a:tc>
                  <a:txBody>
                    <a:bodyPr/>
                    <a:lstStyle/>
                    <a:p>
                      <a:pPr algn="ctr"/>
                      <a:r>
                        <a:rPr lang="en-US" sz="1200" i="1" dirty="0" smtClean="0"/>
                        <a:t>none</a:t>
                      </a:r>
                      <a:endParaRPr lang="en-US" sz="1200" i="1" dirty="0"/>
                    </a:p>
                  </a:txBody>
                  <a:tcPr anchor="ctr">
                    <a:solidFill>
                      <a:srgbClr val="FFFFFF"/>
                    </a:solidFill>
                  </a:tcPr>
                </a:tc>
                <a:tc>
                  <a:txBody>
                    <a:bodyPr/>
                    <a:lstStyle/>
                    <a:p>
                      <a:r>
                        <a:rPr lang="en-US" sz="1200" b="1" dirty="0" smtClean="0"/>
                        <a:t>Chapter 9 </a:t>
                      </a:r>
                      <a:r>
                        <a:rPr lang="en-US" sz="1200" b="0" dirty="0" smtClean="0"/>
                        <a:t>– Field Food Service</a:t>
                      </a:r>
                      <a:endParaRPr lang="en-US" sz="1200" b="1" dirty="0"/>
                    </a:p>
                  </a:txBody>
                  <a:tcPr anchor="ctr">
                    <a:solidFill>
                      <a:srgbClr val="FFFFFF"/>
                    </a:solidFill>
                  </a:tcPr>
                </a:tc>
              </a:tr>
              <a:tr h="5943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10 –</a:t>
                      </a:r>
                      <a:r>
                        <a:rPr lang="en-US" sz="1600" dirty="0" smtClean="0"/>
                        <a:t> Temporary, Seasonal, &amp; Vending Food Operations</a:t>
                      </a:r>
                    </a:p>
                  </a:txBody>
                  <a:tcPr anchor="ctr">
                    <a:solidFill>
                      <a:srgbClr val="FFFF99"/>
                    </a:solidFill>
                  </a:tcPr>
                </a:tc>
                <a:tc>
                  <a:txBody>
                    <a:bodyPr/>
                    <a:lstStyle/>
                    <a:p>
                      <a:r>
                        <a:rPr lang="en-US" sz="1200" b="1" dirty="0" smtClean="0"/>
                        <a:t>Section III </a:t>
                      </a:r>
                      <a:r>
                        <a:rPr lang="en-US" sz="1200" b="0" dirty="0" smtClean="0"/>
                        <a:t>– </a:t>
                      </a:r>
                      <a:r>
                        <a:rPr lang="en-US" sz="1200" b="0" i="1" dirty="0" smtClean="0"/>
                        <a:t>(3-7. Temporary</a:t>
                      </a:r>
                      <a:r>
                        <a:rPr lang="en-US" sz="1200" b="0" i="1" baseline="0" dirty="0" smtClean="0"/>
                        <a:t> Food Service)</a:t>
                      </a:r>
                      <a:endParaRPr lang="en-US" sz="1200" b="1" i="1" dirty="0"/>
                    </a:p>
                  </a:txBody>
                  <a:tcPr anchor="ctr">
                    <a:solidFill>
                      <a:srgbClr val="FFFFFF"/>
                    </a:solidFill>
                  </a:tcPr>
                </a:tc>
                <a:tc>
                  <a:txBody>
                    <a:bodyPr/>
                    <a:lstStyle/>
                    <a:p>
                      <a:r>
                        <a:rPr lang="en-US" sz="1200" b="1" dirty="0" smtClean="0"/>
                        <a:t>Chapter 8 </a:t>
                      </a:r>
                      <a:r>
                        <a:rPr lang="en-US" sz="1200" b="0" dirty="0" smtClean="0"/>
                        <a:t>– Temporary</a:t>
                      </a:r>
                      <a:r>
                        <a:rPr lang="en-US" sz="1200" b="0" baseline="0" dirty="0" smtClean="0"/>
                        <a:t> Food Service Establishments</a:t>
                      </a:r>
                    </a:p>
                    <a:p>
                      <a:r>
                        <a:rPr lang="en-US" sz="1200" b="1" baseline="0" dirty="0" smtClean="0"/>
                        <a:t>Chapter 10 </a:t>
                      </a:r>
                      <a:r>
                        <a:rPr lang="en-US" sz="1200" b="0" baseline="0" dirty="0" smtClean="0"/>
                        <a:t>– Vending Machine Operations</a:t>
                      </a:r>
                      <a:endParaRPr lang="en-US" sz="1200" b="1" dirty="0"/>
                    </a:p>
                  </a:txBody>
                  <a:tcPr anchor="ctr">
                    <a:solidFill>
                      <a:srgbClr val="FFFFFF"/>
                    </a:solidFill>
                  </a:tcPr>
                </a:tc>
              </a:tr>
              <a:tr h="4343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Glossary – </a:t>
                      </a:r>
                      <a:r>
                        <a:rPr lang="en-US" sz="1600" b="0" dirty="0" smtClean="0"/>
                        <a:t>Abbreviations &amp; Terms</a:t>
                      </a:r>
                      <a:endParaRPr lang="en-US" sz="1600" b="1" dirty="0" smtClean="0"/>
                    </a:p>
                  </a:txBody>
                  <a:tcPr anchor="ctr">
                    <a:solidFill>
                      <a:srgbClr val="FFFF9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Section I </a:t>
                      </a:r>
                      <a:r>
                        <a:rPr lang="en-US" sz="1200" b="0" dirty="0" smtClean="0"/>
                        <a:t>–</a:t>
                      </a:r>
                      <a:r>
                        <a:rPr lang="en-US" sz="1200" b="1" dirty="0" smtClean="0"/>
                        <a:t> </a:t>
                      </a:r>
                      <a:r>
                        <a:rPr lang="en-US" sz="1200" dirty="0" smtClean="0"/>
                        <a:t>General Information</a:t>
                      </a:r>
                      <a:r>
                        <a:rPr lang="en-US" sz="1200" baseline="0" dirty="0" smtClean="0"/>
                        <a:t> </a:t>
                      </a:r>
                      <a:r>
                        <a:rPr lang="en-US" sz="1200" i="1" baseline="0" dirty="0" smtClean="0"/>
                        <a:t>(definitions)</a:t>
                      </a:r>
                      <a:endParaRPr lang="en-US" sz="1200" dirty="0" smtClean="0"/>
                    </a:p>
                  </a:txBody>
                  <a:tcPr anchor="ctr">
                    <a:solidFill>
                      <a:srgbClr val="FFFFFF"/>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t>Glossary </a:t>
                      </a:r>
                      <a:r>
                        <a:rPr lang="en-US" sz="1200" b="0" dirty="0" smtClean="0"/>
                        <a:t>– Abbreviations &amp; Ter</a:t>
                      </a:r>
                      <a:r>
                        <a:rPr lang="en-US" sz="1200" b="0" baseline="0" dirty="0" smtClean="0"/>
                        <a:t>ms</a:t>
                      </a:r>
                      <a:endParaRPr lang="en-US" sz="1200" b="0" dirty="0" smtClean="0"/>
                    </a:p>
                  </a:txBody>
                  <a:tcPr anchor="ctr">
                    <a:solidFill>
                      <a:srgbClr val="FFFFFF"/>
                    </a:solidFill>
                  </a:tcPr>
                </a:tc>
              </a:tr>
            </a:tbl>
          </a:graphicData>
        </a:graphic>
      </p:graphicFrame>
      <p:sp>
        <p:nvSpPr>
          <p:cNvPr id="6" name="Slide Number Placeholder 5"/>
          <p:cNvSpPr>
            <a:spLocks noGrp="1"/>
          </p:cNvSpPr>
          <p:nvPr>
            <p:ph type="sldNum" sz="quarter" idx="12"/>
          </p:nvPr>
        </p:nvSpPr>
        <p:spPr/>
        <p:txBody>
          <a:bodyPr/>
          <a:lstStyle/>
          <a:p>
            <a:fld id="{882EB2A0-86C3-4690-803C-E75CAA356E3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7239000" cy="914400"/>
          </a:xfrm>
        </p:spPr>
        <p:txBody>
          <a:bodyPr anchor="ctr">
            <a:normAutofit fontScale="90000"/>
          </a:bodyPr>
          <a:lstStyle/>
          <a:p>
            <a:r>
              <a:rPr lang="en-US" dirty="0" smtClean="0"/>
              <a:t>Organization of Information - Appendices</a:t>
            </a:r>
            <a:endParaRPr lang="en-US" dirty="0"/>
          </a:p>
        </p:txBody>
      </p:sp>
      <p:sp>
        <p:nvSpPr>
          <p:cNvPr id="5" name="Date Placeholder 4"/>
          <p:cNvSpPr>
            <a:spLocks noGrp="1"/>
          </p:cNvSpPr>
          <p:nvPr>
            <p:ph type="dt" sz="half" idx="10"/>
          </p:nvPr>
        </p:nvSpPr>
        <p:spPr>
          <a:xfrm>
            <a:off x="0" y="6492876"/>
            <a:ext cx="2133600" cy="365125"/>
          </a:xfrm>
        </p:spPr>
        <p:txBody>
          <a:bodyPr/>
          <a:lstStyle/>
          <a:p>
            <a:r>
              <a:rPr lang="en-US" sz="1400" smtClean="0"/>
              <a:t>13 Mar 2013</a:t>
            </a:r>
            <a:endParaRPr lang="en-US" sz="1400" dirty="0"/>
          </a:p>
        </p:txBody>
      </p:sp>
      <p:graphicFrame>
        <p:nvGraphicFramePr>
          <p:cNvPr id="6" name="Table 5"/>
          <p:cNvGraphicFramePr>
            <a:graphicFrameLocks noGrp="1"/>
          </p:cNvGraphicFramePr>
          <p:nvPr/>
        </p:nvGraphicFramePr>
        <p:xfrm>
          <a:off x="228600" y="1295403"/>
          <a:ext cx="8686800" cy="5035332"/>
        </p:xfrm>
        <a:graphic>
          <a:graphicData uri="http://schemas.openxmlformats.org/drawingml/2006/table">
            <a:tbl>
              <a:tblPr firstRow="1" bandRow="1">
                <a:tableStyleId>{5940675A-B579-460E-94D1-54222C63F5DA}</a:tableStyleId>
              </a:tblPr>
              <a:tblGrid>
                <a:gridCol w="3335111"/>
                <a:gridCol w="2903591"/>
                <a:gridCol w="2448098"/>
              </a:tblGrid>
              <a:tr h="381086">
                <a:tc>
                  <a:txBody>
                    <a:bodyPr/>
                    <a:lstStyle/>
                    <a:p>
                      <a:pPr algn="ctr"/>
                      <a:r>
                        <a:rPr lang="en-US" sz="2000" b="1" dirty="0" smtClean="0"/>
                        <a:t>TSFC</a:t>
                      </a:r>
                      <a:endParaRPr lang="en-US" sz="2000" b="1" dirty="0"/>
                    </a:p>
                  </a:txBody>
                  <a:tcPr>
                    <a:solidFill>
                      <a:srgbClr val="FFFF99"/>
                    </a:solidFill>
                  </a:tcPr>
                </a:tc>
                <a:tc>
                  <a:txBody>
                    <a:bodyPr/>
                    <a:lstStyle/>
                    <a:p>
                      <a:pPr algn="ctr"/>
                      <a:r>
                        <a:rPr lang="en-US" sz="1500" b="1" dirty="0" smtClean="0"/>
                        <a:t>NAVMED</a:t>
                      </a:r>
                      <a:r>
                        <a:rPr lang="en-US" sz="1500" b="1" baseline="0" dirty="0" smtClean="0"/>
                        <a:t> P-5010-1 (AUG 1999)</a:t>
                      </a:r>
                      <a:endParaRPr lang="en-US" sz="1500" b="1" dirty="0"/>
                    </a:p>
                  </a:txBody>
                  <a:tcPr anchor="ctr">
                    <a:solidFill>
                      <a:srgbClr val="CCFFFF"/>
                    </a:solidFill>
                  </a:tcPr>
                </a:tc>
                <a:tc>
                  <a:txBody>
                    <a:bodyPr/>
                    <a:lstStyle/>
                    <a:p>
                      <a:pPr algn="ctr"/>
                      <a:r>
                        <a:rPr lang="en-US" sz="1500" b="1" dirty="0" smtClean="0"/>
                        <a:t>TB MED 530 (OCT</a:t>
                      </a:r>
                      <a:r>
                        <a:rPr lang="en-US" sz="1500" b="1" baseline="0" dirty="0" smtClean="0"/>
                        <a:t> 2002)</a:t>
                      </a:r>
                      <a:endParaRPr lang="en-US" sz="1500" b="1" dirty="0"/>
                    </a:p>
                  </a:txBody>
                  <a:tcPr anchor="ctr">
                    <a:solidFill>
                      <a:srgbClr val="99FF66"/>
                    </a:solidFill>
                  </a:tcPr>
                </a:tc>
              </a:tr>
              <a:tr h="322457">
                <a:tc>
                  <a:txBody>
                    <a:bodyPr/>
                    <a:lstStyle/>
                    <a:p>
                      <a:pPr>
                        <a:buFontTx/>
                        <a:buNone/>
                      </a:pPr>
                      <a:r>
                        <a:rPr lang="en-US" sz="1600" b="1" dirty="0" smtClean="0">
                          <a:solidFill>
                            <a:schemeClr val="tx1"/>
                          </a:solidFill>
                        </a:rPr>
                        <a:t>Appendix A</a:t>
                      </a:r>
                      <a:r>
                        <a:rPr lang="en-US" sz="1600" dirty="0" smtClean="0">
                          <a:solidFill>
                            <a:schemeClr val="tx1"/>
                          </a:solidFill>
                        </a:rPr>
                        <a:t> – References</a:t>
                      </a:r>
                    </a:p>
                  </a:txBody>
                  <a:tcPr>
                    <a:solidFill>
                      <a:srgbClr val="FFFF9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u="none" dirty="0" smtClean="0">
                          <a:solidFill>
                            <a:srgbClr val="0000CC"/>
                          </a:solidFill>
                        </a:rPr>
                        <a:t>Appendix B </a:t>
                      </a:r>
                      <a:r>
                        <a:rPr lang="en-US" sz="1500" dirty="0" smtClean="0">
                          <a:solidFill>
                            <a:srgbClr val="0000CC"/>
                          </a:solidFill>
                        </a:rPr>
                        <a:t>–</a:t>
                      </a:r>
                      <a:r>
                        <a:rPr lang="en-US" sz="1500" dirty="0" smtClean="0"/>
                        <a:t> References</a:t>
                      </a:r>
                    </a:p>
                  </a:txBody>
                  <a:tcPr/>
                </a:tc>
                <a:tc>
                  <a:txBody>
                    <a:bodyPr/>
                    <a:lstStyle/>
                    <a:p>
                      <a:pPr>
                        <a:buFontTx/>
                        <a:buNone/>
                      </a:pPr>
                      <a:r>
                        <a:rPr lang="en-US" sz="1500" b="1" dirty="0" smtClean="0">
                          <a:solidFill>
                            <a:srgbClr val="0000CC"/>
                          </a:solidFill>
                        </a:rPr>
                        <a:t>Appendix A –</a:t>
                      </a:r>
                      <a:r>
                        <a:rPr lang="en-US" sz="1500" b="1" dirty="0" smtClean="0"/>
                        <a:t> </a:t>
                      </a:r>
                      <a:r>
                        <a:rPr lang="en-US" sz="1500" b="0" dirty="0" smtClean="0"/>
                        <a:t>References</a:t>
                      </a:r>
                    </a:p>
                  </a:txBody>
                  <a:tcPr/>
                </a:tc>
              </a:tr>
              <a:tr h="3224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Appendix B </a:t>
                      </a:r>
                      <a:r>
                        <a:rPr lang="en-US" sz="1600" dirty="0" smtClean="0">
                          <a:solidFill>
                            <a:schemeClr val="tx1"/>
                          </a:solidFill>
                        </a:rPr>
                        <a:t>– Technical Support</a:t>
                      </a:r>
                    </a:p>
                  </a:txBody>
                  <a:tcPr>
                    <a:solidFill>
                      <a:srgbClr val="FFFF99"/>
                    </a:solidFill>
                  </a:tcPr>
                </a:tc>
                <a:tc>
                  <a:txBody>
                    <a:bodyPr/>
                    <a:lstStyle/>
                    <a:p>
                      <a:pPr algn="ctr"/>
                      <a:r>
                        <a:rPr lang="en-US" sz="1500" dirty="0" smtClean="0"/>
                        <a:t>None</a:t>
                      </a:r>
                      <a:endParaRPr lang="en-US" sz="1500" dirty="0"/>
                    </a:p>
                  </a:txBody>
                  <a:tcPr anchor="ctr">
                    <a:solidFill>
                      <a:schemeClr val="bg1">
                        <a:lumMod val="85000"/>
                      </a:schemeClr>
                    </a:solidFill>
                  </a:tcPr>
                </a:tc>
                <a:tc>
                  <a:txBody>
                    <a:bodyPr/>
                    <a:lstStyle/>
                    <a:p>
                      <a:pPr algn="ctr"/>
                      <a:r>
                        <a:rPr lang="en-US" sz="1500" dirty="0" smtClean="0"/>
                        <a:t>None</a:t>
                      </a:r>
                      <a:endParaRPr lang="en-US" sz="1500" dirty="0"/>
                    </a:p>
                  </a:txBody>
                  <a:tcPr anchor="ctr">
                    <a:solidFill>
                      <a:schemeClr val="bg1">
                        <a:lumMod val="85000"/>
                      </a:schemeClr>
                    </a:solidFill>
                  </a:tcPr>
                </a:tc>
              </a:tr>
              <a:tr h="556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Appendix C </a:t>
                      </a:r>
                      <a:r>
                        <a:rPr lang="en-US" sz="1600" dirty="0" smtClean="0">
                          <a:solidFill>
                            <a:schemeClr val="tx1"/>
                          </a:solidFill>
                        </a:rPr>
                        <a:t>– Debitable Code Provisions</a:t>
                      </a:r>
                    </a:p>
                  </a:txBody>
                  <a:tcPr>
                    <a:solidFill>
                      <a:srgbClr val="FFFF99"/>
                    </a:solidFill>
                  </a:tcPr>
                </a:tc>
                <a:tc>
                  <a:txBody>
                    <a:bodyPr/>
                    <a:lstStyle/>
                    <a:p>
                      <a:pPr algn="ctr"/>
                      <a:r>
                        <a:rPr lang="en-US" sz="1500" dirty="0" smtClean="0"/>
                        <a:t>None</a:t>
                      </a:r>
                      <a:endParaRPr lang="en-US" sz="1500" dirty="0"/>
                    </a:p>
                  </a:txBody>
                  <a:tcPr anchor="ctr">
                    <a:solidFill>
                      <a:schemeClr val="bg1">
                        <a:lumMod val="85000"/>
                      </a:schemeClr>
                    </a:solidFill>
                  </a:tcPr>
                </a:tc>
                <a:tc>
                  <a:txBody>
                    <a:bodyPr/>
                    <a:lstStyle/>
                    <a:p>
                      <a:pPr algn="ctr"/>
                      <a:r>
                        <a:rPr lang="en-US" sz="1500" dirty="0" smtClean="0"/>
                        <a:t>None</a:t>
                      </a:r>
                      <a:endParaRPr lang="en-US" sz="1500" dirty="0"/>
                    </a:p>
                  </a:txBody>
                  <a:tcPr anchor="ctr">
                    <a:solidFill>
                      <a:schemeClr val="bg1">
                        <a:lumMod val="85000"/>
                      </a:schemeClr>
                    </a:solidFill>
                  </a:tcPr>
                </a:tc>
              </a:tr>
              <a:tr h="9673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Appendix D</a:t>
                      </a:r>
                      <a:r>
                        <a:rPr lang="en-US" sz="1600" dirty="0" smtClean="0">
                          <a:solidFill>
                            <a:schemeClr val="tx1"/>
                          </a:solidFill>
                        </a:rPr>
                        <a:t> – Facility Risk Assessment Procedures</a:t>
                      </a:r>
                    </a:p>
                  </a:txBody>
                  <a:tcPr>
                    <a:solidFill>
                      <a:srgbClr val="FFFF99"/>
                    </a:solidFill>
                  </a:tcPr>
                </a:tc>
                <a:tc>
                  <a:txBody>
                    <a:bodyPr/>
                    <a:lstStyle/>
                    <a:p>
                      <a:pPr algn="ctr"/>
                      <a:r>
                        <a:rPr lang="en-US" sz="1500" dirty="0" smtClean="0"/>
                        <a:t>None</a:t>
                      </a:r>
                      <a:endParaRPr lang="en-US" sz="1500" dirty="0"/>
                    </a:p>
                  </a:txBody>
                  <a:tcPr anchor="c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dirty="0" smtClean="0">
                          <a:solidFill>
                            <a:srgbClr val="0000CC"/>
                          </a:solidFill>
                        </a:rPr>
                        <a:t>Appendix B </a:t>
                      </a:r>
                      <a:r>
                        <a:rPr lang="en-US" sz="1500" dirty="0" smtClean="0">
                          <a:solidFill>
                            <a:srgbClr val="0000CC"/>
                          </a:solidFill>
                        </a:rPr>
                        <a:t>– </a:t>
                      </a:r>
                      <a:r>
                        <a:rPr lang="en-US" sz="1500" dirty="0" smtClean="0"/>
                        <a:t>Model Risk Assessment Plan for Scheduling Food Sanitation Inspections</a:t>
                      </a:r>
                    </a:p>
                  </a:txBody>
                  <a:tcPr/>
                </a:tc>
              </a:tr>
              <a:tr h="556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Appendix E</a:t>
                      </a:r>
                      <a:r>
                        <a:rPr lang="en-US" sz="1600" dirty="0" smtClean="0">
                          <a:solidFill>
                            <a:schemeClr val="tx1"/>
                          </a:solidFill>
                        </a:rPr>
                        <a:t> –Instructions for Marking Food Sanitation Inspection Forms</a:t>
                      </a:r>
                    </a:p>
                  </a:txBody>
                  <a:tcPr>
                    <a:solidFill>
                      <a:srgbClr val="FFFF99"/>
                    </a:solidFill>
                  </a:tcPr>
                </a:tc>
                <a:tc>
                  <a:txBody>
                    <a:bodyPr/>
                    <a:lstStyle/>
                    <a:p>
                      <a:r>
                        <a:rPr lang="en-US" sz="1500" b="1" i="1" dirty="0" smtClean="0">
                          <a:solidFill>
                            <a:schemeClr val="tx1"/>
                          </a:solidFill>
                        </a:rPr>
                        <a:t>Section VI </a:t>
                      </a:r>
                      <a:r>
                        <a:rPr lang="en-US" sz="1500" b="0" i="1" dirty="0" smtClean="0">
                          <a:solidFill>
                            <a:schemeClr val="tx1"/>
                          </a:solidFill>
                        </a:rPr>
                        <a:t>– Inspection Reporting Procedures</a:t>
                      </a:r>
                      <a:endParaRPr lang="en-US" sz="1500" b="1" i="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i="1" dirty="0" smtClean="0"/>
                        <a:t>Chapter 12 </a:t>
                      </a:r>
                      <a:r>
                        <a:rPr lang="en-US" sz="1500" b="0" i="1" dirty="0" smtClean="0"/>
                        <a:t>– Administrative Procedures…</a:t>
                      </a:r>
                      <a:endParaRPr lang="en-US" sz="1500" b="1" i="1" dirty="0" smtClean="0"/>
                    </a:p>
                  </a:txBody>
                  <a:tcPr>
                    <a:noFill/>
                  </a:tcPr>
                </a:tc>
              </a:tr>
              <a:tr h="556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Appendix F </a:t>
                      </a:r>
                      <a:r>
                        <a:rPr lang="en-US" sz="1600" dirty="0" smtClean="0">
                          <a:solidFill>
                            <a:schemeClr val="tx1"/>
                          </a:solidFill>
                        </a:rPr>
                        <a:t>– Worksheets, Guides, &amp; Other Aids</a:t>
                      </a:r>
                    </a:p>
                  </a:txBody>
                  <a:tcPr>
                    <a:solidFill>
                      <a:srgbClr val="FFFF9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dirty="0" smtClean="0">
                          <a:solidFill>
                            <a:srgbClr val="0000CC"/>
                          </a:solidFill>
                        </a:rPr>
                        <a:t>Appendix C </a:t>
                      </a:r>
                      <a:r>
                        <a:rPr lang="en-US" sz="1500" dirty="0" smtClean="0">
                          <a:solidFill>
                            <a:srgbClr val="0000CC"/>
                          </a:solidFill>
                        </a:rPr>
                        <a:t>–</a:t>
                      </a:r>
                      <a:r>
                        <a:rPr lang="en-US" sz="1500" dirty="0" smtClean="0"/>
                        <a:t> Model Forms</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500" dirty="0" smtClean="0"/>
                        <a:t>None</a:t>
                      </a:r>
                    </a:p>
                  </a:txBody>
                  <a:tcPr anchor="ctr">
                    <a:solidFill>
                      <a:schemeClr val="bg1">
                        <a:lumMod val="85000"/>
                      </a:schemeClr>
                    </a:solidFill>
                  </a:tcPr>
                </a:tc>
              </a:tr>
              <a:tr h="356019">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00CC"/>
                          </a:solidFill>
                        </a:rPr>
                        <a:t>Excluded appendices from NAVMED P-5010-1: </a:t>
                      </a:r>
                      <a:r>
                        <a:rPr lang="en-US" sz="1600" dirty="0" smtClean="0"/>
                        <a:t>App A, </a:t>
                      </a:r>
                      <a:r>
                        <a:rPr lang="en-US" sz="1600" i="1" dirty="0" err="1" smtClean="0"/>
                        <a:t>Foodborne</a:t>
                      </a:r>
                      <a:r>
                        <a:rPr lang="en-US" sz="1600" i="1" dirty="0" smtClean="0"/>
                        <a:t> Illness; (develop</a:t>
                      </a:r>
                      <a:r>
                        <a:rPr lang="en-US" sz="1600" i="1" baseline="0" dirty="0" smtClean="0"/>
                        <a:t> as local procedure)</a:t>
                      </a:r>
                      <a:endParaRPr lang="en-US" sz="1600" i="1" dirty="0" smtClean="0"/>
                    </a:p>
                  </a:txBody>
                  <a:tcPr>
                    <a:solidFill>
                      <a:schemeClr val="bg1"/>
                    </a:solidFill>
                  </a:tcPr>
                </a:tc>
                <a:tc hMerge="1">
                  <a:txBody>
                    <a:bodyPr/>
                    <a:lstStyle/>
                    <a:p>
                      <a:endParaRPr lang="en-US" sz="16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32245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00CC"/>
                          </a:solidFill>
                        </a:rPr>
                        <a:t>Excluded appendices from TB MED 530: </a:t>
                      </a:r>
                      <a:r>
                        <a:rPr lang="en-US" sz="1600" dirty="0" smtClean="0"/>
                        <a:t>App C, </a:t>
                      </a:r>
                      <a:r>
                        <a:rPr lang="en-US" sz="1600" i="1" dirty="0" smtClean="0"/>
                        <a:t>HACCP Guidelines; (available online)</a:t>
                      </a:r>
                    </a:p>
                  </a:txBody>
                  <a:tcPr>
                    <a:solidFill>
                      <a:schemeClr val="bg1"/>
                    </a:solidFill>
                  </a:tcPr>
                </a:tc>
                <a:tc hMerge="1">
                  <a:txBody>
                    <a:bodyPr/>
                    <a:lstStyle/>
                    <a:p>
                      <a:endParaRPr lang="en-US" sz="16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534033">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00CC"/>
                          </a:solidFill>
                        </a:rPr>
                        <a:t>2009</a:t>
                      </a:r>
                      <a:r>
                        <a:rPr lang="en-US" sz="1600" b="1" baseline="0" dirty="0" smtClean="0">
                          <a:solidFill>
                            <a:srgbClr val="0000CC"/>
                          </a:solidFill>
                        </a:rPr>
                        <a:t> FDA Food Code Annexes are not included in the TSFC; </a:t>
                      </a:r>
                      <a:r>
                        <a:rPr lang="en-US" sz="1600" i="1" baseline="0" dirty="0" smtClean="0"/>
                        <a:t>(available online)</a:t>
                      </a:r>
                      <a:endParaRPr lang="en-US" sz="1600" i="1" dirty="0" smtClean="0"/>
                    </a:p>
                  </a:txBody>
                  <a:tcPr anchor="ctr">
                    <a:solidFill>
                      <a:schemeClr val="bg1"/>
                    </a:solidFill>
                  </a:tcPr>
                </a:tc>
                <a:tc hMerge="1">
                  <a:txBody>
                    <a:bodyPr/>
                    <a:lstStyle/>
                    <a:p>
                      <a:endParaRPr lang="en-US"/>
                    </a:p>
                  </a:txBody>
                  <a:tcPr/>
                </a:tc>
                <a:tc hMerge="1">
                  <a:txBody>
                    <a:bodyPr/>
                    <a:lstStyle/>
                    <a:p>
                      <a:endParaRPr lang="en-US"/>
                    </a:p>
                  </a:txBody>
                  <a:tcPr/>
                </a:tc>
              </a:tr>
            </a:tbl>
          </a:graphicData>
        </a:graphic>
      </p:graphicFrame>
      <p:sp>
        <p:nvSpPr>
          <p:cNvPr id="7" name="Slide Number Placeholder 6"/>
          <p:cNvSpPr>
            <a:spLocks noGrp="1"/>
          </p:cNvSpPr>
          <p:nvPr>
            <p:ph type="sldNum" sz="quarter" idx="12"/>
          </p:nvPr>
        </p:nvSpPr>
        <p:spPr/>
        <p:txBody>
          <a:bodyPr/>
          <a:lstStyle/>
          <a:p>
            <a:fld id="{882EB2A0-86C3-4690-803C-E75CAA356E3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5425" indent="-225425"/>
            <a:r>
              <a:rPr lang="en-US" dirty="0" smtClean="0"/>
              <a:t>Organization of Information – </a:t>
            </a:r>
            <a:br>
              <a:rPr lang="en-US" dirty="0" smtClean="0"/>
            </a:br>
            <a:r>
              <a:rPr lang="en-US" dirty="0" smtClean="0"/>
              <a:t>Excluded Content</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2200" dirty="0" smtClean="0"/>
              <a:t>Specific procedures for management of food service operations or tasks have been excluded. </a:t>
            </a:r>
            <a:r>
              <a:rPr lang="en-US" sz="2200" i="1" dirty="0" smtClean="0"/>
              <a:t>Examples:</a:t>
            </a:r>
          </a:p>
          <a:p>
            <a:pPr lvl="1">
              <a:buFont typeface="Wingdings" pitchFamily="2" charset="2"/>
              <a:buChar char="§"/>
            </a:pPr>
            <a:r>
              <a:rPr lang="en-US" sz="1800" b="1" dirty="0" smtClean="0"/>
              <a:t>NAVMED P5010-1, Sections 3-5.8 thru 3-5.15 </a:t>
            </a:r>
            <a:r>
              <a:rPr lang="en-US" sz="1800" i="1" dirty="0" smtClean="0"/>
              <a:t>Reconstituting Dehydrated Food, Serving Lines, Buffets, etc.</a:t>
            </a:r>
          </a:p>
          <a:p>
            <a:pPr lvl="1">
              <a:buFont typeface="Wingdings" pitchFamily="2" charset="2"/>
              <a:buChar char="§"/>
            </a:pPr>
            <a:r>
              <a:rPr lang="en-US" sz="1800" b="1" dirty="0" smtClean="0"/>
              <a:t>NAVMED P5010-1, A-3, </a:t>
            </a:r>
            <a:r>
              <a:rPr lang="en-US" sz="1800" i="1" dirty="0" smtClean="0"/>
              <a:t>Investigation of foodborne disease outbreak</a:t>
            </a:r>
            <a:r>
              <a:rPr lang="en-US" sz="1800" dirty="0" smtClean="0"/>
              <a:t>.</a:t>
            </a:r>
          </a:p>
          <a:p>
            <a:pPr lvl="1">
              <a:buFont typeface="Wingdings" pitchFamily="2" charset="2"/>
              <a:buChar char="§"/>
            </a:pPr>
            <a:r>
              <a:rPr lang="en-US" sz="1800" b="1" dirty="0" smtClean="0"/>
              <a:t>TB MED 530 &amp; NAVMED P5010-1, HACCP procedures</a:t>
            </a:r>
            <a:r>
              <a:rPr lang="en-US" sz="1800" dirty="0" smtClean="0"/>
              <a:t>. </a:t>
            </a:r>
            <a:r>
              <a:rPr lang="en-US" sz="1800" dirty="0" smtClean="0">
                <a:solidFill>
                  <a:srgbClr val="0000CC"/>
                </a:solidFill>
              </a:rPr>
              <a:t>Available online (FDA Food Code, Annex 4)</a:t>
            </a:r>
            <a:r>
              <a:rPr lang="en-US" sz="1800" dirty="0" smtClean="0"/>
              <a:t> at  </a:t>
            </a:r>
            <a:r>
              <a:rPr lang="en-US" sz="1800" dirty="0" smtClean="0">
                <a:solidFill>
                  <a:srgbClr val="0000CC"/>
                </a:solidFill>
                <a:hlinkClick r:id="rId3"/>
              </a:rPr>
              <a:t>http://www.fda.gov/Food/FoodSafety/RetailFoodProtection/FoodCode/FoodCode2009/ucm188363.htm</a:t>
            </a:r>
            <a:endParaRPr lang="en-US" sz="1800" dirty="0" smtClean="0">
              <a:solidFill>
                <a:srgbClr val="0000CC"/>
              </a:solidFill>
            </a:endParaRPr>
          </a:p>
          <a:p>
            <a:pPr lvl="1">
              <a:buFont typeface="Wingdings" pitchFamily="2" charset="2"/>
              <a:buChar char="§"/>
            </a:pPr>
            <a:r>
              <a:rPr lang="en-US" sz="1800" b="1" dirty="0" smtClean="0"/>
              <a:t>FDA Food Code, Public Health Reasons. </a:t>
            </a:r>
            <a:r>
              <a:rPr lang="en-US" sz="1800" dirty="0" smtClean="0">
                <a:solidFill>
                  <a:srgbClr val="0000CC"/>
                </a:solidFill>
              </a:rPr>
              <a:t>Available online at </a:t>
            </a:r>
            <a:r>
              <a:rPr lang="en-US" sz="1800" dirty="0" smtClean="0">
                <a:solidFill>
                  <a:srgbClr val="0000CC"/>
                </a:solidFill>
                <a:hlinkClick r:id="rId4"/>
              </a:rPr>
              <a:t>http://www.fda.gov/Food/FoodSafety/RetailFoodProtection/FoodCode/FoodCode2009/ucm189169.htm</a:t>
            </a:r>
            <a:endParaRPr lang="en-US" sz="1800" dirty="0" smtClean="0">
              <a:solidFill>
                <a:srgbClr val="0000CC"/>
              </a:solidFill>
            </a:endParaRPr>
          </a:p>
          <a:p>
            <a:pPr>
              <a:spcBef>
                <a:spcPts val="600"/>
              </a:spcBef>
            </a:pPr>
            <a:r>
              <a:rPr lang="en-US" sz="2200" dirty="0" smtClean="0"/>
              <a:t>Better suited for development as local SOP/Operating Instruction.</a:t>
            </a:r>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r>
              <a:rPr lang="en-US" dirty="0" smtClean="0"/>
              <a:t>Major Changes (1)</a:t>
            </a:r>
          </a:p>
        </p:txBody>
      </p:sp>
      <p:sp>
        <p:nvSpPr>
          <p:cNvPr id="15362" name="Content Placeholder 7"/>
          <p:cNvSpPr>
            <a:spLocks noGrp="1"/>
          </p:cNvSpPr>
          <p:nvPr>
            <p:ph idx="1"/>
          </p:nvPr>
        </p:nvSpPr>
        <p:spPr>
          <a:xfrm>
            <a:off x="228600" y="1295400"/>
            <a:ext cx="8686800" cy="5334000"/>
          </a:xfrm>
        </p:spPr>
        <p:txBody>
          <a:bodyPr>
            <a:normAutofit/>
          </a:bodyPr>
          <a:lstStyle/>
          <a:p>
            <a:pPr>
              <a:spcBef>
                <a:spcPts val="600"/>
              </a:spcBef>
              <a:spcAft>
                <a:spcPts val="300"/>
              </a:spcAft>
              <a:buFont typeface="Wingdings" pitchFamily="2" charset="2"/>
              <a:buChar char="q"/>
            </a:pPr>
            <a:r>
              <a:rPr lang="en-US" dirty="0" smtClean="0"/>
              <a:t>Regulatory inspection types </a:t>
            </a:r>
            <a:r>
              <a:rPr lang="en-US" sz="2000" b="1" dirty="0" smtClean="0">
                <a:solidFill>
                  <a:srgbClr val="0000CC"/>
                </a:solidFill>
              </a:rPr>
              <a:t>[8-400.20 and 8-6]</a:t>
            </a:r>
          </a:p>
          <a:p>
            <a:pPr lvl="1">
              <a:spcBef>
                <a:spcPts val="600"/>
              </a:spcBef>
              <a:spcAft>
                <a:spcPts val="300"/>
              </a:spcAft>
              <a:buFont typeface="Wingdings" pitchFamily="2" charset="2"/>
              <a:buChar char="§"/>
            </a:pPr>
            <a:r>
              <a:rPr lang="en-US" b="1" dirty="0" smtClean="0"/>
              <a:t>Pre-operational</a:t>
            </a:r>
            <a:r>
              <a:rPr lang="en-US" dirty="0" smtClean="0"/>
              <a:t> – (new facility) conducted before a facility is authorized to open for business</a:t>
            </a:r>
          </a:p>
          <a:p>
            <a:pPr lvl="1">
              <a:spcBef>
                <a:spcPts val="600"/>
              </a:spcBef>
              <a:spcAft>
                <a:spcPts val="300"/>
              </a:spcAft>
              <a:buFont typeface="Wingdings" pitchFamily="2" charset="2"/>
              <a:buChar char="§"/>
            </a:pPr>
            <a:r>
              <a:rPr lang="en-US" b="1" dirty="0" smtClean="0"/>
              <a:t>Routine</a:t>
            </a:r>
            <a:r>
              <a:rPr lang="en-US" dirty="0" smtClean="0"/>
              <a:t> – planned inspection; always comprehensive</a:t>
            </a:r>
          </a:p>
          <a:p>
            <a:pPr lvl="1">
              <a:spcBef>
                <a:spcPts val="600"/>
              </a:spcBef>
              <a:spcAft>
                <a:spcPts val="300"/>
              </a:spcAft>
              <a:buFont typeface="Wingdings" pitchFamily="2" charset="2"/>
              <a:buChar char="§"/>
            </a:pPr>
            <a:r>
              <a:rPr lang="en-US" b="1" dirty="0" smtClean="0"/>
              <a:t>Complaint</a:t>
            </a:r>
            <a:r>
              <a:rPr lang="en-US" dirty="0" smtClean="0"/>
              <a:t> – investigates specific issue/concern presented by a customer</a:t>
            </a:r>
          </a:p>
          <a:p>
            <a:pPr lvl="1">
              <a:spcBef>
                <a:spcPts val="600"/>
              </a:spcBef>
              <a:spcAft>
                <a:spcPts val="300"/>
              </a:spcAft>
              <a:buFont typeface="Wingdings" pitchFamily="2" charset="2"/>
              <a:buChar char="§"/>
            </a:pPr>
            <a:r>
              <a:rPr lang="en-US" b="1" dirty="0" smtClean="0"/>
              <a:t>Follow-up</a:t>
            </a:r>
            <a:r>
              <a:rPr lang="en-US" dirty="0" smtClean="0"/>
              <a:t> – conducted as a result of a non-compliant rating</a:t>
            </a:r>
          </a:p>
          <a:p>
            <a:pPr lvl="1">
              <a:spcBef>
                <a:spcPts val="600"/>
              </a:spcBef>
              <a:spcAft>
                <a:spcPts val="300"/>
              </a:spcAft>
              <a:buFont typeface="Wingdings" pitchFamily="2" charset="2"/>
              <a:buChar char="§"/>
            </a:pPr>
            <a:r>
              <a:rPr lang="en-US" b="1" dirty="0" smtClean="0"/>
              <a:t>Walk-through</a:t>
            </a:r>
            <a:r>
              <a:rPr lang="en-US" dirty="0" smtClean="0"/>
              <a:t> – courtesy; not formally rated (unless critical findings are observed that cannot be corrected immediately)</a:t>
            </a:r>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r>
              <a:rPr lang="en-US" dirty="0" smtClean="0"/>
              <a:t>Major Changes </a:t>
            </a:r>
            <a:r>
              <a:rPr lang="en-US" dirty="0" smtClean="0"/>
              <a:t>(2)</a:t>
            </a:r>
            <a:endParaRPr lang="en-US" dirty="0" smtClean="0"/>
          </a:p>
        </p:txBody>
      </p:sp>
      <p:sp>
        <p:nvSpPr>
          <p:cNvPr id="15362" name="Content Placeholder 7"/>
          <p:cNvSpPr>
            <a:spLocks noGrp="1"/>
          </p:cNvSpPr>
          <p:nvPr>
            <p:ph idx="1"/>
          </p:nvPr>
        </p:nvSpPr>
        <p:spPr>
          <a:xfrm>
            <a:off x="304800" y="1295400"/>
            <a:ext cx="8534400" cy="5181600"/>
          </a:xfrm>
        </p:spPr>
        <p:txBody>
          <a:bodyPr>
            <a:normAutofit/>
          </a:bodyPr>
          <a:lstStyle/>
          <a:p>
            <a:pPr>
              <a:spcBef>
                <a:spcPts val="600"/>
              </a:spcBef>
            </a:pPr>
            <a:r>
              <a:rPr lang="en-US" dirty="0" smtClean="0"/>
              <a:t>Inspection frequencies</a:t>
            </a:r>
          </a:p>
          <a:p>
            <a:pPr lvl="1"/>
            <a:r>
              <a:rPr lang="en-US" dirty="0" smtClean="0"/>
              <a:t>Minimum frequencies </a:t>
            </a:r>
            <a:r>
              <a:rPr lang="en-US" u="sng" dirty="0" smtClean="0"/>
              <a:t>recommended</a:t>
            </a:r>
            <a:r>
              <a:rPr lang="en-US" dirty="0" smtClean="0"/>
              <a:t> for each type of food operation based on—</a:t>
            </a:r>
          </a:p>
          <a:p>
            <a:pPr lvl="2"/>
            <a:r>
              <a:rPr lang="en-US" dirty="0" smtClean="0"/>
              <a:t>Assumed risk associated with operation complexity, </a:t>
            </a:r>
          </a:p>
          <a:p>
            <a:pPr lvl="2"/>
            <a:r>
              <a:rPr lang="en-US" dirty="0" smtClean="0"/>
              <a:t>Primary population served, and</a:t>
            </a:r>
          </a:p>
          <a:p>
            <a:pPr lvl="2"/>
            <a:r>
              <a:rPr lang="en-US" dirty="0" smtClean="0"/>
              <a:t>Historical inspection performance.</a:t>
            </a:r>
          </a:p>
          <a:p>
            <a:pPr lvl="1"/>
            <a:r>
              <a:rPr lang="en-US" dirty="0" smtClean="0"/>
              <a:t>The </a:t>
            </a:r>
            <a:r>
              <a:rPr lang="en-US" i="1" dirty="0" smtClean="0"/>
              <a:t>Food Facility Risk Assessment Survey </a:t>
            </a:r>
            <a:r>
              <a:rPr lang="en-US" dirty="0" smtClean="0"/>
              <a:t>can serve as a tool to determine changing a minimum prescribed frequency.</a:t>
            </a:r>
          </a:p>
          <a:p>
            <a:pPr lvl="1"/>
            <a:r>
              <a:rPr lang="en-US" dirty="0" smtClean="0"/>
              <a:t>Intent is to increase inspection program efficiencies—</a:t>
            </a:r>
          </a:p>
          <a:p>
            <a:pPr lvl="2"/>
            <a:r>
              <a:rPr lang="en-US" dirty="0" smtClean="0"/>
              <a:t>Allows more time for public health interventions (i.e., SOP/Operating Instruction development assistance, food safety training, &amp; other food operation assistance visits).</a:t>
            </a:r>
          </a:p>
          <a:p>
            <a:pPr lvl="2"/>
            <a:r>
              <a:rPr lang="en-US" dirty="0" smtClean="0"/>
              <a:t>Does not preclude more frequent inspections without justification.</a:t>
            </a:r>
          </a:p>
          <a:p>
            <a:pPr lvl="1">
              <a:buClr>
                <a:srgbClr val="C00000"/>
              </a:buClr>
              <a:buFont typeface="Wingdings" pitchFamily="2" charset="2"/>
              <a:buChar char="v"/>
            </a:pPr>
            <a:r>
              <a:rPr lang="en-US" dirty="0" smtClean="0"/>
              <a:t>Does </a:t>
            </a:r>
            <a:r>
              <a:rPr lang="en-US" u="sng" dirty="0" smtClean="0"/>
              <a:t>not</a:t>
            </a:r>
            <a:r>
              <a:rPr lang="en-US" dirty="0" smtClean="0"/>
              <a:t> eliminate frequency requirements for Veterinary Services inspections governed under AR 40-657/NAVSUP 4355.4H/MCO P10110.31H.</a:t>
            </a:r>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1000" y="0"/>
            <a:ext cx="8229600" cy="914400"/>
          </a:xfrm>
        </p:spPr>
        <p:txBody>
          <a:bodyPr>
            <a:normAutofit fontScale="90000"/>
          </a:bodyPr>
          <a:lstStyle/>
          <a:p>
            <a:pPr marL="225425" indent="-225425"/>
            <a:r>
              <a:rPr lang="en-US" dirty="0" smtClean="0"/>
              <a:t>Minimum </a:t>
            </a:r>
            <a:r>
              <a:rPr lang="en-US" u="sng" dirty="0" smtClean="0"/>
              <a:t>Recommended</a:t>
            </a:r>
            <a:r>
              <a:rPr lang="en-US" dirty="0" smtClean="0"/>
              <a:t> </a:t>
            </a:r>
            <a:br>
              <a:rPr lang="en-US" dirty="0" smtClean="0"/>
            </a:br>
            <a:r>
              <a:rPr lang="en-US" dirty="0" smtClean="0"/>
              <a:t>Inspection Frequencies</a:t>
            </a:r>
          </a:p>
        </p:txBody>
      </p:sp>
      <p:sp>
        <p:nvSpPr>
          <p:cNvPr id="5" name="Date Placeholder 4"/>
          <p:cNvSpPr>
            <a:spLocks noGrp="1"/>
          </p:cNvSpPr>
          <p:nvPr>
            <p:ph type="dt" sz="half" idx="10"/>
          </p:nvPr>
        </p:nvSpPr>
        <p:spPr/>
        <p:txBody>
          <a:bodyPr/>
          <a:lstStyle/>
          <a:p>
            <a:r>
              <a:rPr lang="en-US" smtClean="0"/>
              <a:t>13 Mar 2013</a:t>
            </a:r>
            <a:endParaRPr lang="en-US"/>
          </a:p>
        </p:txBody>
      </p:sp>
      <p:graphicFrame>
        <p:nvGraphicFramePr>
          <p:cNvPr id="7" name="Table 6"/>
          <p:cNvGraphicFramePr>
            <a:graphicFrameLocks noGrp="1"/>
          </p:cNvGraphicFramePr>
          <p:nvPr/>
        </p:nvGraphicFramePr>
        <p:xfrm>
          <a:off x="381000" y="1177005"/>
          <a:ext cx="8397241" cy="5200935"/>
        </p:xfrm>
        <a:graphic>
          <a:graphicData uri="http://schemas.openxmlformats.org/drawingml/2006/table">
            <a:tbl>
              <a:tblPr/>
              <a:tblGrid>
                <a:gridCol w="1295400"/>
                <a:gridCol w="1066800"/>
                <a:gridCol w="6035041"/>
              </a:tblGrid>
              <a:tr h="499395">
                <a:tc>
                  <a:txBody>
                    <a:bodyPr/>
                    <a:lstStyle/>
                    <a:p>
                      <a:pPr marL="0" marR="0">
                        <a:spcBef>
                          <a:spcPts val="0"/>
                        </a:spcBef>
                        <a:spcAft>
                          <a:spcPts val="0"/>
                        </a:spcAft>
                      </a:pPr>
                      <a:r>
                        <a:rPr lang="en-US" sz="1500" b="1" dirty="0">
                          <a:solidFill>
                            <a:schemeClr val="tx1"/>
                          </a:solidFill>
                          <a:latin typeface="+mn-lt"/>
                          <a:ea typeface="Calibri"/>
                          <a:cs typeface="Calibri"/>
                        </a:rPr>
                        <a:t>Risk Category</a:t>
                      </a:r>
                      <a:endParaRPr lang="en-US" sz="1500" dirty="0">
                        <a:solidFill>
                          <a:schemeClr val="tx1"/>
                        </a:solidFill>
                        <a:latin typeface="+mn-lt"/>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spcBef>
                          <a:spcPts val="0"/>
                        </a:spcBef>
                        <a:spcAft>
                          <a:spcPts val="0"/>
                        </a:spcAft>
                      </a:pPr>
                      <a:r>
                        <a:rPr lang="en-US" sz="1500" b="1" dirty="0">
                          <a:solidFill>
                            <a:schemeClr val="tx1"/>
                          </a:solidFill>
                          <a:latin typeface="+mn-lt"/>
                          <a:ea typeface="Calibri"/>
                          <a:cs typeface="Calibri"/>
                        </a:rPr>
                        <a:t>Inspection Frequency</a:t>
                      </a:r>
                      <a:endParaRPr lang="en-US" sz="1500" dirty="0">
                        <a:solidFill>
                          <a:schemeClr val="tx1"/>
                        </a:solidFill>
                        <a:latin typeface="+mn-lt"/>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spcBef>
                          <a:spcPts val="0"/>
                        </a:spcBef>
                        <a:spcAft>
                          <a:spcPts val="0"/>
                        </a:spcAft>
                      </a:pPr>
                      <a:r>
                        <a:rPr lang="en-US" sz="1500" b="1" dirty="0">
                          <a:solidFill>
                            <a:schemeClr val="tx1"/>
                          </a:solidFill>
                          <a:latin typeface="+mn-lt"/>
                          <a:ea typeface="Calibri"/>
                          <a:cs typeface="Calibri"/>
                        </a:rPr>
                        <a:t>Examples of Facilities</a:t>
                      </a:r>
                      <a:endParaRPr lang="en-US" sz="1500" dirty="0">
                        <a:solidFill>
                          <a:schemeClr val="tx1"/>
                        </a:solidFill>
                        <a:latin typeface="+mn-lt"/>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457200">
                <a:tc>
                  <a:txBody>
                    <a:bodyPr/>
                    <a:lstStyle/>
                    <a:p>
                      <a:pPr marL="0" marR="0">
                        <a:spcBef>
                          <a:spcPts val="0"/>
                        </a:spcBef>
                        <a:spcAft>
                          <a:spcPts val="0"/>
                        </a:spcAft>
                      </a:pPr>
                      <a:r>
                        <a:rPr lang="en-US" sz="1500" dirty="0" smtClean="0">
                          <a:solidFill>
                            <a:schemeClr val="tx1"/>
                          </a:solidFill>
                          <a:latin typeface="Arial Narrow" pitchFamily="34" charset="0"/>
                          <a:ea typeface="Calibri"/>
                          <a:cs typeface="Calibri"/>
                        </a:rPr>
                        <a:t>Extremely High</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Monthly</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Shipboard; Hospital nutrition care serving in- or out-patients; Child </a:t>
                      </a:r>
                      <a:r>
                        <a:rPr lang="en-US" sz="1500" dirty="0" smtClean="0">
                          <a:solidFill>
                            <a:schemeClr val="tx1"/>
                          </a:solidFill>
                          <a:latin typeface="Arial Narrow" pitchFamily="34" charset="0"/>
                          <a:ea typeface="Calibri"/>
                          <a:cs typeface="Calibri"/>
                        </a:rPr>
                        <a:t>Care Facilities</a:t>
                      </a:r>
                      <a:r>
                        <a:rPr lang="en-US" sz="1500" baseline="30000" dirty="0" smtClean="0">
                          <a:solidFill>
                            <a:schemeClr val="tx1"/>
                          </a:solidFill>
                          <a:latin typeface="Arial Narrow" pitchFamily="34" charset="0"/>
                          <a:ea typeface="Calibri"/>
                          <a:cs typeface="Calibri"/>
                        </a:rPr>
                        <a:t>1</a:t>
                      </a:r>
                      <a:r>
                        <a:rPr lang="en-US" sz="1500" dirty="0" smtClean="0">
                          <a:solidFill>
                            <a:schemeClr val="tx1"/>
                          </a:solidFill>
                          <a:latin typeface="Arial Narrow" pitchFamily="34" charset="0"/>
                          <a:ea typeface="Calibri"/>
                          <a:cs typeface="Calibri"/>
                        </a:rPr>
                        <a:t>; </a:t>
                      </a:r>
                      <a:r>
                        <a:rPr lang="en-US" sz="1500" dirty="0">
                          <a:solidFill>
                            <a:schemeClr val="tx1"/>
                          </a:solidFill>
                          <a:latin typeface="Arial Narrow" pitchFamily="34" charset="0"/>
                          <a:ea typeface="Calibri"/>
                          <a:cs typeface="Calibri"/>
                        </a:rPr>
                        <a:t>Field foodservice (tactical)</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0"/>
                        </a:spcBef>
                        <a:spcAft>
                          <a:spcPts val="0"/>
                        </a:spcAft>
                      </a:pPr>
                      <a:r>
                        <a:rPr lang="en-US" sz="1500" dirty="0" smtClean="0">
                          <a:solidFill>
                            <a:schemeClr val="tx1"/>
                          </a:solidFill>
                          <a:latin typeface="Arial Narrow" pitchFamily="34" charset="0"/>
                          <a:ea typeface="Calibri"/>
                          <a:cs typeface="Calibri"/>
                        </a:rPr>
                        <a:t>High</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Quarterly</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Dining Facility (DFAC); Fast-food </a:t>
                      </a:r>
                      <a:r>
                        <a:rPr lang="en-US" sz="1500" dirty="0" smtClean="0">
                          <a:solidFill>
                            <a:schemeClr val="tx1"/>
                          </a:solidFill>
                          <a:latin typeface="Arial Narrow" pitchFamily="34" charset="0"/>
                          <a:ea typeface="Calibri"/>
                          <a:cs typeface="Calibri"/>
                        </a:rPr>
                        <a:t>concessions;</a:t>
                      </a:r>
                      <a:r>
                        <a:rPr lang="en-US" sz="1500" baseline="0" dirty="0" smtClean="0">
                          <a:solidFill>
                            <a:schemeClr val="tx1"/>
                          </a:solidFill>
                          <a:latin typeface="Arial Narrow" pitchFamily="34" charset="0"/>
                          <a:ea typeface="Calibri"/>
                          <a:cs typeface="Calibri"/>
                        </a:rPr>
                        <a:t> </a:t>
                      </a:r>
                      <a:r>
                        <a:rPr lang="en-US" sz="1500" dirty="0" smtClean="0">
                          <a:solidFill>
                            <a:schemeClr val="tx1"/>
                          </a:solidFill>
                          <a:latin typeface="Arial Narrow" pitchFamily="34" charset="0"/>
                          <a:ea typeface="Calibri"/>
                          <a:cs typeface="Calibri"/>
                        </a:rPr>
                        <a:t>Community </a:t>
                      </a:r>
                      <a:r>
                        <a:rPr lang="en-US" sz="1500" dirty="0">
                          <a:solidFill>
                            <a:schemeClr val="tx1"/>
                          </a:solidFill>
                          <a:latin typeface="Arial Narrow" pitchFamily="34" charset="0"/>
                          <a:ea typeface="Calibri"/>
                          <a:cs typeface="Calibri"/>
                        </a:rPr>
                        <a:t>club</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0">
                <a:tc>
                  <a:txBody>
                    <a:bodyPr/>
                    <a:lstStyle/>
                    <a:p>
                      <a:pPr marL="0" marR="0">
                        <a:spcBef>
                          <a:spcPts val="0"/>
                        </a:spcBef>
                        <a:spcAft>
                          <a:spcPts val="0"/>
                        </a:spcAft>
                      </a:pPr>
                      <a:r>
                        <a:rPr lang="en-US" sz="1500" dirty="0" smtClean="0">
                          <a:solidFill>
                            <a:schemeClr val="tx1"/>
                          </a:solidFill>
                          <a:latin typeface="Arial Narrow" pitchFamily="34" charset="0"/>
                          <a:ea typeface="Calibri"/>
                          <a:cs typeface="Calibri"/>
                        </a:rPr>
                        <a:t>High</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Quarterly</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b="1" u="sng" dirty="0">
                          <a:solidFill>
                            <a:schemeClr val="tx1"/>
                          </a:solidFill>
                          <a:latin typeface="Arial Narrow" pitchFamily="34" charset="0"/>
                          <a:ea typeface="Calibri"/>
                          <a:cs typeface="Calibri"/>
                        </a:rPr>
                        <a:t>Retail Store</a:t>
                      </a:r>
                      <a:r>
                        <a:rPr lang="en-US" sz="1500" b="1" dirty="0">
                          <a:solidFill>
                            <a:schemeClr val="tx1"/>
                          </a:solidFill>
                          <a:latin typeface="Arial Narrow" pitchFamily="34" charset="0"/>
                          <a:ea typeface="Calibri"/>
                          <a:cs typeface="Calibri"/>
                        </a:rPr>
                        <a:t>:  </a:t>
                      </a:r>
                      <a:r>
                        <a:rPr lang="en-US" sz="1500" dirty="0">
                          <a:solidFill>
                            <a:schemeClr val="tx1"/>
                          </a:solidFill>
                          <a:latin typeface="Arial Narrow" pitchFamily="34" charset="0"/>
                          <a:ea typeface="Calibri"/>
                          <a:cs typeface="Calibri"/>
                        </a:rPr>
                        <a:t>Large retail store </a:t>
                      </a:r>
                      <a:r>
                        <a:rPr lang="en-US" sz="1500" dirty="0" smtClean="0">
                          <a:solidFill>
                            <a:schemeClr val="tx1"/>
                          </a:solidFill>
                          <a:latin typeface="Arial Narrow" pitchFamily="34" charset="0"/>
                          <a:ea typeface="Calibri"/>
                          <a:cs typeface="Calibri"/>
                        </a:rPr>
                        <a:t>providing </a:t>
                      </a:r>
                      <a:r>
                        <a:rPr lang="en-US" sz="1500" dirty="0">
                          <a:solidFill>
                            <a:schemeClr val="tx1"/>
                          </a:solidFill>
                          <a:latin typeface="Arial Narrow" pitchFamily="34" charset="0"/>
                          <a:ea typeface="Calibri"/>
                          <a:cs typeface="Calibri"/>
                        </a:rPr>
                        <a:t>one or more of the following </a:t>
                      </a:r>
                      <a:r>
                        <a:rPr lang="en-US" sz="1500" i="1" dirty="0">
                          <a:solidFill>
                            <a:schemeClr val="tx1"/>
                          </a:solidFill>
                          <a:latin typeface="Arial Narrow" pitchFamily="34" charset="0"/>
                          <a:ea typeface="Calibri"/>
                          <a:cs typeface="Calibri"/>
                        </a:rPr>
                        <a:t>Advanced</a:t>
                      </a:r>
                      <a:r>
                        <a:rPr lang="en-US" sz="1500" baseline="30000" dirty="0">
                          <a:solidFill>
                            <a:schemeClr val="tx1"/>
                          </a:solidFill>
                          <a:latin typeface="Arial Narrow" pitchFamily="34" charset="0"/>
                          <a:ea typeface="Calibri"/>
                          <a:cs typeface="Calibri"/>
                        </a:rPr>
                        <a:t>2</a:t>
                      </a:r>
                      <a:r>
                        <a:rPr lang="en-US" sz="1500" dirty="0">
                          <a:solidFill>
                            <a:schemeClr val="tx1"/>
                          </a:solidFill>
                          <a:latin typeface="Arial Narrow" pitchFamily="34" charset="0"/>
                          <a:ea typeface="Calibri"/>
                          <a:cs typeface="Calibri"/>
                        </a:rPr>
                        <a:t> food services: rotisserie chicken; on-site macaroni, tuna, egg, or potato salad prep, sandwich prep/Panini; sushi bar; self-serve salad/soup/buffet bar; bakery (preparation by mixing raw ingredients); fresh seafood department</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spcBef>
                          <a:spcPts val="0"/>
                        </a:spcBef>
                        <a:spcAft>
                          <a:spcPts val="0"/>
                        </a:spcAft>
                      </a:pPr>
                      <a:r>
                        <a:rPr lang="en-US" sz="1500" dirty="0" smtClean="0">
                          <a:solidFill>
                            <a:schemeClr val="tx1"/>
                          </a:solidFill>
                          <a:latin typeface="Arial Narrow" pitchFamily="34" charset="0"/>
                          <a:ea typeface="Calibri"/>
                          <a:cs typeface="Calibri"/>
                        </a:rPr>
                        <a:t>Moderate</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6 months</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Small food </a:t>
                      </a:r>
                      <a:r>
                        <a:rPr lang="en-US" sz="1500" dirty="0" smtClean="0">
                          <a:solidFill>
                            <a:schemeClr val="tx1"/>
                          </a:solidFill>
                          <a:latin typeface="Arial Narrow" pitchFamily="34" charset="0"/>
                          <a:ea typeface="Calibri"/>
                          <a:cs typeface="Calibri"/>
                        </a:rPr>
                        <a:t>concession;</a:t>
                      </a:r>
                      <a:r>
                        <a:rPr lang="en-US" sz="1500" baseline="0" dirty="0" smtClean="0">
                          <a:solidFill>
                            <a:schemeClr val="tx1"/>
                          </a:solidFill>
                          <a:latin typeface="Arial Narrow" pitchFamily="34" charset="0"/>
                          <a:ea typeface="Calibri"/>
                          <a:cs typeface="Calibri"/>
                        </a:rPr>
                        <a:t> </a:t>
                      </a:r>
                      <a:r>
                        <a:rPr lang="en-US" sz="1500" dirty="0" smtClean="0">
                          <a:solidFill>
                            <a:schemeClr val="tx1"/>
                          </a:solidFill>
                          <a:latin typeface="Arial Narrow" pitchFamily="34" charset="0"/>
                          <a:ea typeface="Calibri"/>
                          <a:cs typeface="Calibri"/>
                        </a:rPr>
                        <a:t>Coffee shop</a:t>
                      </a:r>
                      <a:r>
                        <a:rPr lang="en-US" sz="1500" baseline="0" dirty="0" smtClean="0">
                          <a:solidFill>
                            <a:schemeClr val="tx1"/>
                          </a:solidFill>
                          <a:latin typeface="Arial Narrow" pitchFamily="34" charset="0"/>
                          <a:ea typeface="Calibri"/>
                          <a:cs typeface="Calibri"/>
                        </a:rPr>
                        <a:t> (pack</a:t>
                      </a:r>
                      <a:r>
                        <a:rPr lang="en-US" sz="1500" dirty="0" smtClean="0">
                          <a:solidFill>
                            <a:schemeClr val="tx1"/>
                          </a:solidFill>
                          <a:latin typeface="Arial Narrow" pitchFamily="34" charset="0"/>
                          <a:ea typeface="Calibri"/>
                          <a:cs typeface="Calibri"/>
                        </a:rPr>
                        <a:t>aged  food; not </a:t>
                      </a:r>
                      <a:r>
                        <a:rPr lang="en-US" sz="1500" dirty="0">
                          <a:solidFill>
                            <a:schemeClr val="tx1"/>
                          </a:solidFill>
                          <a:latin typeface="Arial Narrow" pitchFamily="34" charset="0"/>
                          <a:ea typeface="Calibri"/>
                          <a:cs typeface="Calibri"/>
                        </a:rPr>
                        <a:t>prepared on site); Ice cream shop; Mobile snack </a:t>
                      </a:r>
                      <a:r>
                        <a:rPr lang="en-US" sz="1500" dirty="0" smtClean="0">
                          <a:solidFill>
                            <a:schemeClr val="tx1"/>
                          </a:solidFill>
                          <a:latin typeface="Arial Narrow" pitchFamily="34" charset="0"/>
                          <a:ea typeface="Calibri"/>
                          <a:cs typeface="Calibri"/>
                        </a:rPr>
                        <a:t>truck</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0">
                <a:tc>
                  <a:txBody>
                    <a:bodyPr/>
                    <a:lstStyle/>
                    <a:p>
                      <a:pPr marL="0" marR="0">
                        <a:spcBef>
                          <a:spcPts val="0"/>
                        </a:spcBef>
                        <a:spcAft>
                          <a:spcPts val="0"/>
                        </a:spcAft>
                      </a:pPr>
                      <a:r>
                        <a:rPr lang="en-US" sz="1500" dirty="0" smtClean="0">
                          <a:solidFill>
                            <a:schemeClr val="tx1"/>
                          </a:solidFill>
                          <a:latin typeface="Arial Narrow" pitchFamily="34" charset="0"/>
                          <a:ea typeface="Calibri"/>
                          <a:cs typeface="Calibri"/>
                        </a:rPr>
                        <a:t>Moderate</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6 months</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b="1" u="sng" kern="1200" dirty="0" smtClean="0">
                          <a:solidFill>
                            <a:schemeClr val="tx1"/>
                          </a:solidFill>
                          <a:latin typeface="Arial Narrow" pitchFamily="34" charset="0"/>
                          <a:ea typeface="+mn-ea"/>
                          <a:cs typeface="+mn-cs"/>
                        </a:rPr>
                        <a:t>Retail Store</a:t>
                      </a:r>
                      <a:r>
                        <a:rPr lang="en-US" sz="1500" b="1" kern="1200" dirty="0" smtClean="0">
                          <a:solidFill>
                            <a:schemeClr val="tx1"/>
                          </a:solidFill>
                          <a:latin typeface="Arial Narrow" pitchFamily="34" charset="0"/>
                          <a:ea typeface="+mn-ea"/>
                          <a:cs typeface="+mn-cs"/>
                        </a:rPr>
                        <a:t>:  </a:t>
                      </a:r>
                      <a:r>
                        <a:rPr lang="en-US" sz="1500" kern="1200" dirty="0" smtClean="0">
                          <a:solidFill>
                            <a:schemeClr val="tx1"/>
                          </a:solidFill>
                          <a:latin typeface="Arial Narrow" pitchFamily="34" charset="0"/>
                          <a:ea typeface="+mn-ea"/>
                          <a:cs typeface="+mn-cs"/>
                        </a:rPr>
                        <a:t>Retail stores providing </a:t>
                      </a:r>
                      <a:r>
                        <a:rPr lang="en-US" sz="1500" i="1" kern="1200" dirty="0" smtClean="0">
                          <a:solidFill>
                            <a:schemeClr val="tx1"/>
                          </a:solidFill>
                          <a:latin typeface="Arial Narrow" pitchFamily="34" charset="0"/>
                          <a:ea typeface="+mn-ea"/>
                          <a:cs typeface="+mn-cs"/>
                        </a:rPr>
                        <a:t>Basic</a:t>
                      </a:r>
                      <a:r>
                        <a:rPr lang="en-US" sz="1500" kern="1200" baseline="30000" dirty="0" smtClean="0">
                          <a:solidFill>
                            <a:schemeClr val="tx1"/>
                          </a:solidFill>
                          <a:latin typeface="Arial Narrow" pitchFamily="34" charset="0"/>
                          <a:ea typeface="+mn-ea"/>
                          <a:cs typeface="+mn-cs"/>
                        </a:rPr>
                        <a:t>2</a:t>
                      </a:r>
                      <a:r>
                        <a:rPr lang="en-US" sz="1500" kern="1200" dirty="0" smtClean="0">
                          <a:solidFill>
                            <a:schemeClr val="tx1"/>
                          </a:solidFill>
                          <a:latin typeface="Arial Narrow" pitchFamily="34" charset="0"/>
                          <a:ea typeface="+mn-ea"/>
                          <a:cs typeface="+mn-cs"/>
                        </a:rPr>
                        <a:t> food services;</a:t>
                      </a:r>
                      <a:r>
                        <a:rPr lang="en-US" sz="1500" kern="1200" baseline="0" dirty="0" smtClean="0">
                          <a:solidFill>
                            <a:schemeClr val="tx1"/>
                          </a:solidFill>
                          <a:latin typeface="Arial Narrow" pitchFamily="34" charset="0"/>
                          <a:ea typeface="+mn-ea"/>
                          <a:cs typeface="+mn-cs"/>
                        </a:rPr>
                        <a:t> </a:t>
                      </a:r>
                      <a:r>
                        <a:rPr lang="en-US" sz="1500" kern="1200" dirty="0" smtClean="0">
                          <a:solidFill>
                            <a:schemeClr val="tx1"/>
                          </a:solidFill>
                          <a:latin typeface="Arial Narrow" pitchFamily="34" charset="0"/>
                          <a:ea typeface="+mn-ea"/>
                          <a:cs typeface="+mn-cs"/>
                        </a:rPr>
                        <a:t>characterized as retail stores providing typical grocer services (commercially packaged goods) and may include one or more of the following: limited bakery (bakes using frozen products or pre-mixed dough); deli that does not perform cooking or food prep from raw ingredients; self-serve sandwiches (hot breakfast or commercially packaged); hot dogs, pizza, or other pre-cooked foods held in hot holding for individual service.  Examples include: Mini-mart, </a:t>
                      </a:r>
                      <a:r>
                        <a:rPr lang="en-US" sz="1500" kern="1200" dirty="0" err="1" smtClean="0">
                          <a:solidFill>
                            <a:schemeClr val="tx1"/>
                          </a:solidFill>
                          <a:latin typeface="Arial Narrow" pitchFamily="34" charset="0"/>
                          <a:ea typeface="+mn-ea"/>
                          <a:cs typeface="+mn-cs"/>
                        </a:rPr>
                        <a:t>Shoppette</a:t>
                      </a:r>
                      <a:r>
                        <a:rPr lang="en-US" sz="1500" kern="1200" dirty="0" smtClean="0">
                          <a:solidFill>
                            <a:schemeClr val="tx1"/>
                          </a:solidFill>
                          <a:latin typeface="Arial Narrow" pitchFamily="34" charset="0"/>
                          <a:ea typeface="+mn-ea"/>
                          <a:cs typeface="+mn-cs"/>
                        </a:rPr>
                        <a:t>/Express, or gas station retail store.</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340">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Low</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Annually</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dirty="0">
                          <a:solidFill>
                            <a:schemeClr val="tx1"/>
                          </a:solidFill>
                          <a:latin typeface="Arial Narrow" pitchFamily="34" charset="0"/>
                          <a:ea typeface="Calibri"/>
                          <a:cs typeface="Calibri"/>
                        </a:rPr>
                        <a:t>Vending machine operations; Food establishments dispensing non-PHFs only</a:t>
                      </a:r>
                      <a:endParaRPr lang="en-US" sz="1500" dirty="0">
                        <a:solidFill>
                          <a:schemeClr val="tx1"/>
                        </a:solidFill>
                        <a:latin typeface="Arial Narrow" pitchFamily="34" charset="0"/>
                        <a:ea typeface="Calibri"/>
                        <a:cs typeface="Times New Roman"/>
                      </a:endParaRPr>
                    </a:p>
                  </a:txBody>
                  <a:tcPr marL="49427" marR="494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p:txBody>
          <a:bodyPr/>
          <a:lstStyle/>
          <a:p>
            <a:fld id="{882EB2A0-86C3-4690-803C-E75CAA356E3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Major Changes </a:t>
            </a:r>
            <a:r>
              <a:rPr lang="en-US" dirty="0" smtClean="0"/>
              <a:t>(3)</a:t>
            </a:r>
            <a:endParaRPr lang="en-US" dirty="0"/>
          </a:p>
        </p:txBody>
      </p:sp>
      <p:sp>
        <p:nvSpPr>
          <p:cNvPr id="9" name="Content Placeholder 8"/>
          <p:cNvSpPr>
            <a:spLocks noGrp="1"/>
          </p:cNvSpPr>
          <p:nvPr>
            <p:ph idx="1"/>
          </p:nvPr>
        </p:nvSpPr>
        <p:spPr>
          <a:xfrm>
            <a:off x="152400" y="1143000"/>
            <a:ext cx="4572000" cy="5410200"/>
          </a:xfrm>
        </p:spPr>
        <p:txBody>
          <a:bodyPr>
            <a:normAutofit/>
          </a:bodyPr>
          <a:lstStyle/>
          <a:p>
            <a:pPr>
              <a:buFont typeface="Wingdings" pitchFamily="2" charset="2"/>
              <a:buChar char="q"/>
            </a:pPr>
            <a:r>
              <a:rPr lang="en-US" sz="2000" dirty="0" smtClean="0"/>
              <a:t>Public Health Interventions</a:t>
            </a:r>
          </a:p>
          <a:p>
            <a:pPr lvl="1">
              <a:buFont typeface="Wingdings" pitchFamily="2" charset="2"/>
              <a:buChar char="§"/>
            </a:pPr>
            <a:r>
              <a:rPr lang="en-US" sz="1800" dirty="0" smtClean="0"/>
              <a:t>Optional strategy.</a:t>
            </a:r>
          </a:p>
          <a:p>
            <a:pPr lvl="1">
              <a:buFont typeface="Wingdings" pitchFamily="2" charset="2"/>
              <a:buChar char="§"/>
            </a:pPr>
            <a:r>
              <a:rPr lang="en-US" sz="1800" dirty="0" smtClean="0"/>
              <a:t>Guidance provided as an alternative to conducting a routine inspection.</a:t>
            </a:r>
          </a:p>
          <a:p>
            <a:pPr lvl="1">
              <a:buFont typeface="Wingdings" pitchFamily="2" charset="2"/>
              <a:buChar char="§"/>
            </a:pPr>
            <a:r>
              <a:rPr lang="en-US" sz="1800" dirty="0" smtClean="0"/>
              <a:t>Intended to influence behavior change through “active managerial controls.”</a:t>
            </a:r>
          </a:p>
          <a:p>
            <a:pPr lvl="1">
              <a:buFont typeface="Wingdings" pitchFamily="2" charset="2"/>
              <a:buChar char="§"/>
            </a:pPr>
            <a:r>
              <a:rPr lang="en-US" sz="1800" dirty="0" smtClean="0"/>
              <a:t>Must be documented.</a:t>
            </a:r>
          </a:p>
          <a:p>
            <a:pPr lvl="1">
              <a:buClr>
                <a:srgbClr val="C00000"/>
              </a:buClr>
              <a:buFont typeface="Wingdings" pitchFamily="2" charset="2"/>
              <a:buChar char="v"/>
            </a:pPr>
            <a:r>
              <a:rPr lang="en-US" sz="1800" dirty="0" smtClean="0">
                <a:solidFill>
                  <a:srgbClr val="0000CC"/>
                </a:solidFill>
              </a:rPr>
              <a:t>Does not substitute for Army Vet </a:t>
            </a:r>
            <a:r>
              <a:rPr lang="en-US" sz="1800" dirty="0" err="1" smtClean="0">
                <a:solidFill>
                  <a:srgbClr val="0000CC"/>
                </a:solidFill>
              </a:rPr>
              <a:t>Svcs</a:t>
            </a:r>
            <a:r>
              <a:rPr lang="en-US" sz="1800" dirty="0" smtClean="0">
                <a:solidFill>
                  <a:srgbClr val="0000CC"/>
                </a:solidFill>
              </a:rPr>
              <a:t> inspections governed under AR 40-657.</a:t>
            </a:r>
            <a:endParaRPr lang="en-US" sz="1800" dirty="0" smtClean="0"/>
          </a:p>
          <a:p>
            <a:pPr>
              <a:spcBef>
                <a:spcPts val="600"/>
              </a:spcBef>
              <a:buFont typeface="Wingdings" pitchFamily="2" charset="2"/>
              <a:buChar char="q"/>
            </a:pPr>
            <a:r>
              <a:rPr lang="en-US" sz="2000" dirty="0" smtClean="0"/>
              <a:t>Types of interventions:</a:t>
            </a:r>
          </a:p>
          <a:p>
            <a:pPr lvl="1">
              <a:buFont typeface="Wingdings" pitchFamily="2" charset="2"/>
              <a:buChar char="§"/>
            </a:pPr>
            <a:r>
              <a:rPr lang="en-US" sz="1800" dirty="0" smtClean="0"/>
              <a:t>HACCP training;</a:t>
            </a:r>
          </a:p>
          <a:p>
            <a:pPr lvl="1">
              <a:buFont typeface="Wingdings" pitchFamily="2" charset="2"/>
              <a:buChar char="§"/>
            </a:pPr>
            <a:r>
              <a:rPr lang="en-US" sz="1800" dirty="0" smtClean="0"/>
              <a:t>Food sanitation training;</a:t>
            </a:r>
          </a:p>
          <a:p>
            <a:pPr lvl="1">
              <a:buFont typeface="Wingdings" pitchFamily="2" charset="2"/>
              <a:buChar char="§"/>
            </a:pPr>
            <a:r>
              <a:rPr lang="en-US" sz="1800" dirty="0" smtClean="0"/>
              <a:t>Consultation to assist developing an SOP/Operating Instruction or correct a problem area.</a:t>
            </a:r>
          </a:p>
          <a:p>
            <a:pPr lvl="1">
              <a:buClr>
                <a:srgbClr val="C00000"/>
              </a:buClr>
              <a:buFont typeface="Wingdings" pitchFamily="2" charset="2"/>
              <a:buChar char="v"/>
            </a:pPr>
            <a:r>
              <a:rPr lang="en-US" sz="1800" dirty="0" smtClean="0">
                <a:solidFill>
                  <a:srgbClr val="0000CC"/>
                </a:solidFill>
              </a:rPr>
              <a:t>Phone calls &amp; follow-up inspections are</a:t>
            </a:r>
            <a:r>
              <a:rPr lang="en-US" sz="1800" dirty="0" smtClean="0"/>
              <a:t> </a:t>
            </a:r>
            <a:r>
              <a:rPr lang="en-US" sz="1800" dirty="0" smtClean="0">
                <a:solidFill>
                  <a:srgbClr val="C00000"/>
                </a:solidFill>
              </a:rPr>
              <a:t>NOT</a:t>
            </a:r>
            <a:r>
              <a:rPr lang="en-US" sz="1800" dirty="0" smtClean="0"/>
              <a:t> </a:t>
            </a:r>
            <a:r>
              <a:rPr lang="en-US" sz="1800" dirty="0" smtClean="0">
                <a:solidFill>
                  <a:srgbClr val="0000CC"/>
                </a:solidFill>
              </a:rPr>
              <a:t>interventions!</a:t>
            </a:r>
            <a:endParaRPr lang="en-US" sz="1800" dirty="0">
              <a:solidFill>
                <a:srgbClr val="0000CC"/>
              </a:solidFill>
            </a:endParaRPr>
          </a:p>
        </p:txBody>
      </p:sp>
      <p:sp>
        <p:nvSpPr>
          <p:cNvPr id="6" name="Date Placeholder 5"/>
          <p:cNvSpPr>
            <a:spLocks noGrp="1"/>
          </p:cNvSpPr>
          <p:nvPr>
            <p:ph type="dt" sz="half" idx="10"/>
          </p:nvPr>
        </p:nvSpPr>
        <p:spPr/>
        <p:txBody>
          <a:bodyPr/>
          <a:lstStyle/>
          <a:p>
            <a:r>
              <a:rPr lang="en-US" smtClean="0"/>
              <a:t>13 Mar 2013</a:t>
            </a:r>
            <a:endParaRPr lang="en-US" dirty="0"/>
          </a:p>
        </p:txBody>
      </p:sp>
      <p:graphicFrame>
        <p:nvGraphicFramePr>
          <p:cNvPr id="10" name="Table 9"/>
          <p:cNvGraphicFramePr>
            <a:graphicFrameLocks noGrp="1"/>
          </p:cNvGraphicFramePr>
          <p:nvPr/>
        </p:nvGraphicFramePr>
        <p:xfrm>
          <a:off x="5029203" y="1371600"/>
          <a:ext cx="3886202" cy="5054861"/>
        </p:xfrm>
        <a:graphic>
          <a:graphicData uri="http://schemas.openxmlformats.org/drawingml/2006/table">
            <a:tbl>
              <a:tblPr/>
              <a:tblGrid>
                <a:gridCol w="1363579"/>
                <a:gridCol w="1172036"/>
                <a:gridCol w="1350587"/>
              </a:tblGrid>
              <a:tr h="1066800">
                <a:tc>
                  <a:txBody>
                    <a:bodyPr/>
                    <a:lstStyle/>
                    <a:p>
                      <a:pPr marL="0" marR="0" algn="ctr">
                        <a:spcBef>
                          <a:spcPts val="0"/>
                        </a:spcBef>
                        <a:spcAft>
                          <a:spcPts val="0"/>
                        </a:spcAft>
                        <a:tabLst>
                          <a:tab pos="228600" algn="l"/>
                          <a:tab pos="457200" algn="l"/>
                          <a:tab pos="685800" algn="l"/>
                        </a:tabLst>
                      </a:pPr>
                      <a:r>
                        <a:rPr lang="en-US" sz="1500" b="1" dirty="0">
                          <a:solidFill>
                            <a:schemeClr val="tx1"/>
                          </a:solidFill>
                          <a:latin typeface="Times New Roman"/>
                          <a:ea typeface="Times New Roman"/>
                        </a:rPr>
                        <a:t>Required Inspection Frequency</a:t>
                      </a:r>
                      <a:r>
                        <a:rPr lang="en-US" sz="1500" b="1" baseline="30000" dirty="0">
                          <a:solidFill>
                            <a:schemeClr val="tx1"/>
                          </a:solidFill>
                          <a:latin typeface="Times New Roman"/>
                          <a:ea typeface="Times New Roman"/>
                        </a:rPr>
                        <a:t>1</a:t>
                      </a:r>
                      <a:endParaRPr lang="en-US" sz="15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tabLst>
                          <a:tab pos="228600" algn="l"/>
                          <a:tab pos="457200" algn="l"/>
                          <a:tab pos="685800" algn="l"/>
                        </a:tabLst>
                      </a:pPr>
                      <a:r>
                        <a:rPr lang="en-US" sz="1500" b="1" dirty="0">
                          <a:solidFill>
                            <a:schemeClr val="tx1"/>
                          </a:solidFill>
                          <a:latin typeface="Times New Roman"/>
                          <a:ea typeface="Times New Roman"/>
                        </a:rPr>
                        <a:t>Required Number of Routine Inspections</a:t>
                      </a:r>
                      <a:r>
                        <a:rPr lang="en-US" sz="1500" b="1" baseline="30000" dirty="0">
                          <a:solidFill>
                            <a:schemeClr val="tx1"/>
                          </a:solidFill>
                          <a:latin typeface="Times New Roman"/>
                          <a:ea typeface="Times New Roman"/>
                        </a:rPr>
                        <a:t>2</a:t>
                      </a:r>
                      <a:endParaRPr lang="en-US" sz="15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tabLst>
                          <a:tab pos="228600" algn="l"/>
                          <a:tab pos="457200" algn="l"/>
                          <a:tab pos="685800" algn="l"/>
                        </a:tabLst>
                      </a:pPr>
                      <a:r>
                        <a:rPr lang="en-US" sz="1500" b="1" dirty="0">
                          <a:solidFill>
                            <a:schemeClr val="tx1"/>
                          </a:solidFill>
                          <a:latin typeface="Times New Roman"/>
                          <a:ea typeface="Times New Roman"/>
                        </a:rPr>
                        <a:t>Number of Interventions</a:t>
                      </a:r>
                      <a:r>
                        <a:rPr lang="en-US" sz="1500" b="1" baseline="30000" dirty="0">
                          <a:solidFill>
                            <a:schemeClr val="tx1"/>
                          </a:solidFill>
                          <a:latin typeface="Times New Roman"/>
                          <a:ea typeface="Times New Roman"/>
                        </a:rPr>
                        <a:t>2</a:t>
                      </a:r>
                      <a:r>
                        <a:rPr lang="en-US" sz="1500" b="1" dirty="0">
                          <a:solidFill>
                            <a:schemeClr val="tx1"/>
                          </a:solidFill>
                          <a:latin typeface="Times New Roman"/>
                          <a:ea typeface="Times New Roman"/>
                        </a:rPr>
                        <a:t> Authorized</a:t>
                      </a:r>
                      <a:endParaRPr lang="en-US" sz="15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r>
              <a:tr h="609600">
                <a:tc>
                  <a:txBody>
                    <a:bodyPr/>
                    <a:lstStyle/>
                    <a:p>
                      <a:pPr marL="0" marR="0" algn="ctr">
                        <a:spcBef>
                          <a:spcPts val="0"/>
                        </a:spcBef>
                        <a:spcAft>
                          <a:spcPts val="0"/>
                        </a:spcAft>
                        <a:tabLst>
                          <a:tab pos="228600" algn="l"/>
                          <a:tab pos="457200" algn="l"/>
                          <a:tab pos="685800" algn="l"/>
                        </a:tabLst>
                      </a:pPr>
                      <a:r>
                        <a:rPr lang="en-US" sz="1500" b="1" dirty="0">
                          <a:solidFill>
                            <a:schemeClr val="tx1"/>
                          </a:solidFill>
                          <a:latin typeface="Times New Roman"/>
                          <a:ea typeface="Times New Roman"/>
                        </a:rPr>
                        <a:t>Annual</a:t>
                      </a:r>
                      <a:endParaRPr lang="en-US" sz="15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0</a:t>
                      </a:r>
                      <a:r>
                        <a:rPr lang="en-US" sz="1500" baseline="30000" dirty="0">
                          <a:solidFill>
                            <a:schemeClr val="tx1"/>
                          </a:solidFill>
                          <a:latin typeface="Times New Roman"/>
                          <a:ea typeface="Times New Roman"/>
                        </a:rPr>
                        <a:t>3</a:t>
                      </a:r>
                      <a:endParaRPr lang="en-US" sz="1500" dirty="0">
                        <a:solidFill>
                          <a:schemeClr val="tx1"/>
                        </a:solidFill>
                        <a:latin typeface="Times New Roman"/>
                        <a:ea typeface="Times New Roman"/>
                      </a:endParaRPr>
                    </a:p>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(phone contact after 6 months)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762000">
                <a:tc>
                  <a:txBody>
                    <a:bodyPr/>
                    <a:lstStyle/>
                    <a:p>
                      <a:pPr marL="0" marR="0" algn="ctr">
                        <a:spcBef>
                          <a:spcPts val="0"/>
                        </a:spcBef>
                        <a:spcAft>
                          <a:spcPts val="0"/>
                        </a:spcAft>
                        <a:tabLst>
                          <a:tab pos="228600" algn="l"/>
                          <a:tab pos="457200" algn="l"/>
                          <a:tab pos="685800" algn="l"/>
                        </a:tabLst>
                      </a:pPr>
                      <a:r>
                        <a:rPr lang="en-US" sz="1500" b="1" dirty="0" smtClean="0">
                          <a:solidFill>
                            <a:schemeClr val="tx1"/>
                          </a:solidFill>
                          <a:latin typeface="Times New Roman"/>
                          <a:ea typeface="Times New Roman"/>
                        </a:rPr>
                        <a:t>6 Months</a:t>
                      </a:r>
                      <a:endParaRPr lang="en-US" sz="15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0</a:t>
                      </a:r>
                      <a:r>
                        <a:rPr lang="en-US" sz="1500" baseline="30000" dirty="0">
                          <a:solidFill>
                            <a:schemeClr val="tx1"/>
                          </a:solidFill>
                          <a:latin typeface="Times New Roman"/>
                          <a:ea typeface="Times New Roman"/>
                        </a:rPr>
                        <a:t>3</a:t>
                      </a:r>
                      <a:endParaRPr lang="en-US" sz="1500" dirty="0">
                        <a:solidFill>
                          <a:schemeClr val="tx1"/>
                        </a:solidFill>
                        <a:latin typeface="Times New Roman"/>
                        <a:ea typeface="Times New Roman"/>
                      </a:endParaRPr>
                    </a:p>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(phone contact after 3 months)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23520">
                <a:tc rowSpan="3">
                  <a:txBody>
                    <a:bodyPr/>
                    <a:lstStyle/>
                    <a:p>
                      <a:pPr marL="0" marR="0" algn="ctr">
                        <a:spcBef>
                          <a:spcPts val="0"/>
                        </a:spcBef>
                        <a:spcAft>
                          <a:spcPts val="0"/>
                        </a:spcAft>
                        <a:tabLst>
                          <a:tab pos="228600" algn="l"/>
                          <a:tab pos="457200" algn="l"/>
                          <a:tab pos="685800" algn="l"/>
                        </a:tabLst>
                      </a:pPr>
                      <a:r>
                        <a:rPr lang="en-US" sz="1500" b="1" dirty="0">
                          <a:solidFill>
                            <a:schemeClr val="tx1"/>
                          </a:solidFill>
                          <a:latin typeface="Times New Roman"/>
                          <a:ea typeface="Times New Roman"/>
                        </a:rPr>
                        <a:t>Quarterly</a:t>
                      </a:r>
                      <a:endParaRPr lang="en-US" sz="15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vMerge="1">
                  <a:txBody>
                    <a:bodyPr/>
                    <a:lstStyle/>
                    <a:p>
                      <a:endParaRPr lang="en-US"/>
                    </a:p>
                  </a:txBody>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vMerge="1">
                  <a:txBody>
                    <a:bodyPr/>
                    <a:lstStyle/>
                    <a:p>
                      <a:endParaRPr lang="en-US"/>
                    </a:p>
                  </a:txBody>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23520">
                <a:tc rowSpan="7">
                  <a:txBody>
                    <a:bodyPr/>
                    <a:lstStyle/>
                    <a:p>
                      <a:pPr marL="0" marR="0" algn="ctr">
                        <a:spcBef>
                          <a:spcPts val="0"/>
                        </a:spcBef>
                        <a:spcAft>
                          <a:spcPts val="0"/>
                        </a:spcAft>
                        <a:tabLst>
                          <a:tab pos="228600" algn="l"/>
                          <a:tab pos="457200" algn="l"/>
                          <a:tab pos="685800" algn="l"/>
                        </a:tabLst>
                      </a:pPr>
                      <a:r>
                        <a:rPr lang="en-US" sz="1500" b="1" dirty="0">
                          <a:solidFill>
                            <a:schemeClr val="tx1"/>
                          </a:solidFill>
                          <a:latin typeface="Times New Roman"/>
                          <a:ea typeface="Times New Roman"/>
                        </a:rPr>
                        <a:t>Monthly</a:t>
                      </a:r>
                      <a:endParaRPr lang="en-US" sz="15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vMerge="1">
                  <a:txBody>
                    <a:bodyPr/>
                    <a:lstStyle/>
                    <a:p>
                      <a:endParaRPr lang="en-US"/>
                    </a:p>
                  </a:txBody>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vMerge="1">
                  <a:txBody>
                    <a:bodyPr/>
                    <a:lstStyle/>
                    <a:p>
                      <a:endParaRPr lang="en-US"/>
                    </a:p>
                  </a:txBody>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vMerge="1">
                  <a:txBody>
                    <a:bodyPr/>
                    <a:lstStyle/>
                    <a:p>
                      <a:endParaRPr lang="en-US"/>
                    </a:p>
                  </a:txBody>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vMerge="1">
                  <a:txBody>
                    <a:bodyPr/>
                    <a:lstStyle/>
                    <a:p>
                      <a:endParaRPr lang="en-US"/>
                    </a:p>
                  </a:txBody>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vMerge="1">
                  <a:txBody>
                    <a:bodyPr/>
                    <a:lstStyle/>
                    <a:p>
                      <a:endParaRPr lang="en-US"/>
                    </a:p>
                  </a:txBody>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861">
                <a:tc vMerge="1">
                  <a:txBody>
                    <a:bodyPr/>
                    <a:lstStyle/>
                    <a:p>
                      <a:endParaRPr lang="en-US"/>
                    </a:p>
                  </a:txBody>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 pos="457200" algn="l"/>
                          <a:tab pos="685800" algn="l"/>
                        </a:tabLst>
                      </a:pPr>
                      <a:r>
                        <a:rPr lang="en-US" sz="1500" dirty="0">
                          <a:solidFill>
                            <a:schemeClr val="tx1"/>
                          </a:solidFill>
                          <a:latin typeface="Times New Roman"/>
                          <a:ea typeface="Times New Roman"/>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7" name="Slide Number Placeholder 6"/>
          <p:cNvSpPr>
            <a:spLocks noGrp="1"/>
          </p:cNvSpPr>
          <p:nvPr>
            <p:ph type="sldNum" sz="quarter" idx="12"/>
          </p:nvPr>
        </p:nvSpPr>
        <p:spPr/>
        <p:txBody>
          <a:bodyPr/>
          <a:lstStyle/>
          <a:p>
            <a:fld id="{111D7147-ABE5-42B8-B692-4979586DD365}"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r>
              <a:rPr lang="en-US" dirty="0" smtClean="0"/>
              <a:t>Major Changes </a:t>
            </a:r>
            <a:r>
              <a:rPr lang="en-US" dirty="0" smtClean="0"/>
              <a:t>(4)</a:t>
            </a:r>
            <a:endParaRPr lang="en-US" dirty="0" smtClean="0"/>
          </a:p>
        </p:txBody>
      </p:sp>
      <p:sp>
        <p:nvSpPr>
          <p:cNvPr id="15362" name="Content Placeholder 7"/>
          <p:cNvSpPr>
            <a:spLocks noGrp="1"/>
          </p:cNvSpPr>
          <p:nvPr>
            <p:ph idx="1"/>
          </p:nvPr>
        </p:nvSpPr>
        <p:spPr>
          <a:xfrm>
            <a:off x="304800" y="1219200"/>
            <a:ext cx="8534400" cy="990600"/>
          </a:xfrm>
        </p:spPr>
        <p:txBody>
          <a:bodyPr>
            <a:normAutofit/>
          </a:bodyPr>
          <a:lstStyle/>
          <a:p>
            <a:pPr>
              <a:buFont typeface="Wingdings" pitchFamily="2" charset="2"/>
              <a:buChar char="q"/>
            </a:pPr>
            <a:r>
              <a:rPr lang="en-US" dirty="0" smtClean="0"/>
              <a:t>Criteria provided to score the facility and assign the inspection ratings</a:t>
            </a:r>
          </a:p>
          <a:p>
            <a:pPr lvl="1">
              <a:spcBef>
                <a:spcPts val="0"/>
              </a:spcBef>
              <a:buClr>
                <a:srgbClr val="C00000"/>
              </a:buClr>
              <a:buFont typeface="Wingdings" pitchFamily="2" charset="2"/>
              <a:buChar char="Ø"/>
            </a:pPr>
            <a:r>
              <a:rPr lang="en-US" sz="2200" dirty="0" smtClean="0">
                <a:solidFill>
                  <a:srgbClr val="0000CC"/>
                </a:solidFill>
              </a:rPr>
              <a:t>Process is no longer subjective</a:t>
            </a:r>
          </a:p>
          <a:p>
            <a:pPr>
              <a:buNone/>
            </a:pPr>
            <a:endParaRPr lang="en-US" dirty="0" smtClean="0"/>
          </a:p>
        </p:txBody>
      </p:sp>
      <p:sp>
        <p:nvSpPr>
          <p:cNvPr id="6" name="Date Placeholder 5"/>
          <p:cNvSpPr>
            <a:spLocks noGrp="1"/>
          </p:cNvSpPr>
          <p:nvPr>
            <p:ph type="dt" sz="half" idx="10"/>
          </p:nvPr>
        </p:nvSpPr>
        <p:spPr/>
        <p:txBody>
          <a:bodyPr/>
          <a:lstStyle/>
          <a:p>
            <a:r>
              <a:rPr lang="en-US" smtClean="0"/>
              <a:t>13 Mar 2013</a:t>
            </a:r>
            <a:endParaRPr lang="en-US" dirty="0"/>
          </a:p>
        </p:txBody>
      </p:sp>
      <p:graphicFrame>
        <p:nvGraphicFramePr>
          <p:cNvPr id="10" name="Table 9"/>
          <p:cNvGraphicFramePr>
            <a:graphicFrameLocks noGrp="1"/>
          </p:cNvGraphicFramePr>
          <p:nvPr/>
        </p:nvGraphicFramePr>
        <p:xfrm>
          <a:off x="685800" y="2362200"/>
          <a:ext cx="7620000" cy="3752436"/>
        </p:xfrm>
        <a:graphic>
          <a:graphicData uri="http://schemas.openxmlformats.org/drawingml/2006/table">
            <a:tbl>
              <a:tblPr/>
              <a:tblGrid>
                <a:gridCol w="2409013"/>
                <a:gridCol w="5210987"/>
              </a:tblGrid>
              <a:tr h="263747">
                <a:tc>
                  <a:txBody>
                    <a:bodyPr/>
                    <a:lstStyle/>
                    <a:p>
                      <a:pPr marL="0" marR="0" algn="ctr">
                        <a:spcBef>
                          <a:spcPts val="0"/>
                        </a:spcBef>
                        <a:spcAft>
                          <a:spcPts val="0"/>
                        </a:spcAft>
                        <a:tabLst>
                          <a:tab pos="228600" algn="l"/>
                          <a:tab pos="457200" algn="l"/>
                          <a:tab pos="685800" algn="l"/>
                        </a:tabLst>
                      </a:pPr>
                      <a:r>
                        <a:rPr lang="en-US" sz="1900" b="1" dirty="0">
                          <a:solidFill>
                            <a:srgbClr val="000000"/>
                          </a:solidFill>
                          <a:latin typeface="+mn-lt"/>
                          <a:ea typeface="Times New Roman"/>
                          <a:cs typeface="Arial" pitchFamily="34" charset="0"/>
                        </a:rPr>
                        <a:t>Rating</a:t>
                      </a:r>
                      <a:endParaRPr lang="en-US" sz="1900" dirty="0">
                        <a:latin typeface="+mn-lt"/>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a:spcBef>
                          <a:spcPts val="0"/>
                        </a:spcBef>
                        <a:spcAft>
                          <a:spcPts val="0"/>
                        </a:spcAft>
                        <a:tabLst>
                          <a:tab pos="228600" algn="l"/>
                          <a:tab pos="457200" algn="l"/>
                          <a:tab pos="685800" algn="l"/>
                        </a:tabLst>
                      </a:pPr>
                      <a:r>
                        <a:rPr lang="en-US" sz="1900" b="1" dirty="0">
                          <a:solidFill>
                            <a:srgbClr val="000000"/>
                          </a:solidFill>
                          <a:latin typeface="+mn-lt"/>
                          <a:ea typeface="Times New Roman"/>
                          <a:cs typeface="Arial" pitchFamily="34" charset="0"/>
                        </a:rPr>
                        <a:t>Criteria</a:t>
                      </a:r>
                      <a:endParaRPr lang="en-US" sz="1900" dirty="0">
                        <a:latin typeface="+mn-lt"/>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32803">
                <a:tc>
                  <a:txBody>
                    <a:bodyPr/>
                    <a:lstStyle/>
                    <a:p>
                      <a:pPr marL="0" marR="0" algn="ctr">
                        <a:spcBef>
                          <a:spcPts val="0"/>
                        </a:spcBef>
                        <a:spcAft>
                          <a:spcPts val="0"/>
                        </a:spcAft>
                        <a:tabLst>
                          <a:tab pos="228600" algn="l"/>
                          <a:tab pos="457200" algn="l"/>
                          <a:tab pos="685800" algn="l"/>
                        </a:tabLst>
                      </a:pPr>
                      <a:r>
                        <a:rPr lang="en-US" sz="1600" dirty="0">
                          <a:solidFill>
                            <a:schemeClr val="tx1"/>
                          </a:solidFill>
                          <a:latin typeface="Arial Narrow" pitchFamily="34" charset="0"/>
                          <a:ea typeface="Times New Roman"/>
                          <a:cs typeface="Arial" pitchFamily="34" charset="0"/>
                        </a:rPr>
                        <a:t>Fully Compliant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tabLst>
                          <a:tab pos="228600" algn="l"/>
                          <a:tab pos="457200" algn="l"/>
                          <a:tab pos="685800" algn="l"/>
                        </a:tabLst>
                      </a:pPr>
                      <a:r>
                        <a:rPr lang="en-US" sz="1600" dirty="0">
                          <a:solidFill>
                            <a:schemeClr val="tx1"/>
                          </a:solidFill>
                          <a:latin typeface="Arial Narrow" pitchFamily="34" charset="0"/>
                          <a:ea typeface="Calibri"/>
                          <a:cs typeface="Arial" pitchFamily="34" charset="0"/>
                        </a:rPr>
                        <a:t>No discrepancies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1590">
                <a:tc>
                  <a:txBody>
                    <a:bodyPr/>
                    <a:lstStyle/>
                    <a:p>
                      <a:pPr marL="0" marR="0" algn="ctr">
                        <a:spcBef>
                          <a:spcPts val="0"/>
                        </a:spcBef>
                        <a:spcAft>
                          <a:spcPts val="0"/>
                        </a:spcAft>
                        <a:tabLst>
                          <a:tab pos="228600" algn="l"/>
                          <a:tab pos="457200" algn="l"/>
                          <a:tab pos="685800" algn="l"/>
                        </a:tabLst>
                      </a:pPr>
                      <a:r>
                        <a:rPr lang="en-US" sz="1600" dirty="0">
                          <a:solidFill>
                            <a:schemeClr val="tx1"/>
                          </a:solidFill>
                          <a:latin typeface="Arial Narrow" pitchFamily="34" charset="0"/>
                          <a:ea typeface="Times New Roman"/>
                          <a:cs typeface="Arial" pitchFamily="34" charset="0"/>
                        </a:rPr>
                        <a:t>Substantially Compliant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tabLst>
                          <a:tab pos="228600" algn="l"/>
                          <a:tab pos="457200" algn="l"/>
                          <a:tab pos="685800" algn="l"/>
                        </a:tabLst>
                      </a:pPr>
                      <a:r>
                        <a:rPr lang="en-US" sz="1600" dirty="0">
                          <a:solidFill>
                            <a:schemeClr val="tx1"/>
                          </a:solidFill>
                          <a:latin typeface="Arial Narrow" pitchFamily="34" charset="0"/>
                          <a:ea typeface="Calibri"/>
                          <a:cs typeface="Arial" pitchFamily="34" charset="0"/>
                        </a:rPr>
                        <a:t>No </a:t>
                      </a:r>
                      <a:r>
                        <a:rPr lang="en-US" sz="1600" dirty="0" smtClean="0">
                          <a:solidFill>
                            <a:schemeClr val="tx1"/>
                          </a:solidFill>
                          <a:latin typeface="Arial Narrow" pitchFamily="34" charset="0"/>
                          <a:ea typeface="Calibri"/>
                          <a:cs typeface="Arial" pitchFamily="34" charset="0"/>
                        </a:rPr>
                        <a:t>Imminent Health Hazard</a:t>
                      </a:r>
                      <a:r>
                        <a:rPr lang="en-US" sz="1600" baseline="0" dirty="0" smtClean="0">
                          <a:solidFill>
                            <a:schemeClr val="tx1"/>
                          </a:solidFill>
                          <a:latin typeface="Arial Narrow" pitchFamily="34" charset="0"/>
                          <a:ea typeface="Calibri"/>
                          <a:cs typeface="Arial" pitchFamily="34" charset="0"/>
                        </a:rPr>
                        <a:t> </a:t>
                      </a:r>
                      <a:r>
                        <a:rPr lang="en-US" sz="1600" dirty="0" smtClean="0">
                          <a:solidFill>
                            <a:schemeClr val="tx1"/>
                          </a:solidFill>
                          <a:latin typeface="Arial Narrow" pitchFamily="34" charset="0"/>
                          <a:ea typeface="Calibri"/>
                          <a:cs typeface="Arial" pitchFamily="34" charset="0"/>
                        </a:rPr>
                        <a:t>(IHH)</a:t>
                      </a:r>
                      <a:r>
                        <a:rPr lang="en-US" sz="1600" baseline="30000" dirty="0" smtClean="0">
                          <a:solidFill>
                            <a:schemeClr val="tx1"/>
                          </a:solidFill>
                          <a:latin typeface="Arial Narrow" pitchFamily="34" charset="0"/>
                          <a:ea typeface="Calibri"/>
                          <a:cs typeface="Arial" pitchFamily="34" charset="0"/>
                        </a:rPr>
                        <a:t>1</a:t>
                      </a:r>
                      <a:r>
                        <a:rPr lang="en-US" sz="1600" dirty="0" smtClean="0">
                          <a:solidFill>
                            <a:schemeClr val="tx1"/>
                          </a:solidFill>
                          <a:latin typeface="Arial Narrow" pitchFamily="34" charset="0"/>
                          <a:ea typeface="Calibri"/>
                          <a:cs typeface="Arial" pitchFamily="34" charset="0"/>
                        </a:rPr>
                        <a:t>; </a:t>
                      </a:r>
                      <a:endParaRPr lang="en-US" sz="1600" dirty="0">
                        <a:solidFill>
                          <a:schemeClr val="tx1"/>
                        </a:solidFill>
                        <a:latin typeface="Arial Narrow" pitchFamily="34" charset="0"/>
                        <a:ea typeface="Calibri"/>
                        <a:cs typeface="Arial" pitchFamily="34" charset="0"/>
                      </a:endParaRPr>
                    </a:p>
                    <a:p>
                      <a:pPr marL="342900" marR="0" lvl="0" indent="-342900">
                        <a:lnSpc>
                          <a:spcPct val="115000"/>
                        </a:lnSpc>
                        <a:spcBef>
                          <a:spcPts val="0"/>
                        </a:spcBef>
                        <a:spcAft>
                          <a:spcPts val="0"/>
                        </a:spcAft>
                        <a:buFont typeface="Symbol"/>
                        <a:buChar char=""/>
                        <a:tabLst>
                          <a:tab pos="228600" algn="l"/>
                          <a:tab pos="457200" algn="l"/>
                          <a:tab pos="685800" algn="l"/>
                        </a:tabLst>
                      </a:pPr>
                      <a:r>
                        <a:rPr lang="en-US" sz="1600" dirty="0">
                          <a:solidFill>
                            <a:schemeClr val="tx1"/>
                          </a:solidFill>
                          <a:latin typeface="Arial Narrow" pitchFamily="34" charset="0"/>
                          <a:ea typeface="Calibri"/>
                          <a:cs typeface="Arial" pitchFamily="34" charset="0"/>
                        </a:rPr>
                        <a:t>Two or less Critical findings Corrected on Site (COS)</a:t>
                      </a:r>
                      <a:r>
                        <a:rPr lang="en-US" sz="1600" baseline="30000" dirty="0">
                          <a:solidFill>
                            <a:schemeClr val="tx1"/>
                          </a:solidFill>
                          <a:latin typeface="Arial Narrow" pitchFamily="34" charset="0"/>
                          <a:ea typeface="Calibri"/>
                          <a:cs typeface="Arial" pitchFamily="34" charset="0"/>
                        </a:rPr>
                        <a:t>2</a:t>
                      </a:r>
                      <a:r>
                        <a:rPr lang="en-US" sz="1600" dirty="0">
                          <a:solidFill>
                            <a:schemeClr val="tx1"/>
                          </a:solidFill>
                          <a:latin typeface="Arial Narrow" pitchFamily="34" charset="0"/>
                          <a:ea typeface="Calibri"/>
                          <a:cs typeface="Arial" pitchFamily="34" charset="0"/>
                        </a:rPr>
                        <a:t>; </a:t>
                      </a:r>
                    </a:p>
                    <a:p>
                      <a:pPr marL="342900" marR="0" lvl="0" indent="-342900">
                        <a:lnSpc>
                          <a:spcPct val="115000"/>
                        </a:lnSpc>
                        <a:spcBef>
                          <a:spcPts val="0"/>
                        </a:spcBef>
                        <a:spcAft>
                          <a:spcPts val="0"/>
                        </a:spcAft>
                        <a:buFont typeface="Symbol"/>
                        <a:buChar char=""/>
                        <a:tabLst>
                          <a:tab pos="228600" algn="l"/>
                          <a:tab pos="457200" algn="l"/>
                          <a:tab pos="685800" algn="l"/>
                        </a:tabLst>
                      </a:pPr>
                      <a:r>
                        <a:rPr lang="en-US" sz="1600" dirty="0">
                          <a:solidFill>
                            <a:schemeClr val="tx1"/>
                          </a:solidFill>
                          <a:latin typeface="Arial Narrow" pitchFamily="34" charset="0"/>
                          <a:ea typeface="Calibri"/>
                          <a:cs typeface="Arial" pitchFamily="34" charset="0"/>
                        </a:rPr>
                        <a:t>Five or less Non-Critical findings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3638">
                <a:tc>
                  <a:txBody>
                    <a:bodyPr/>
                    <a:lstStyle/>
                    <a:p>
                      <a:pPr marL="0" marR="0" algn="ctr">
                        <a:spcBef>
                          <a:spcPts val="0"/>
                        </a:spcBef>
                        <a:spcAft>
                          <a:spcPts val="0"/>
                        </a:spcAft>
                        <a:tabLst>
                          <a:tab pos="228600" algn="l"/>
                          <a:tab pos="457200" algn="l"/>
                          <a:tab pos="685800" algn="l"/>
                        </a:tabLst>
                      </a:pPr>
                      <a:r>
                        <a:rPr lang="en-US" sz="1600" dirty="0">
                          <a:solidFill>
                            <a:schemeClr val="tx1"/>
                          </a:solidFill>
                          <a:latin typeface="Arial Narrow" pitchFamily="34" charset="0"/>
                          <a:ea typeface="Times New Roman"/>
                          <a:cs typeface="Arial" pitchFamily="34" charset="0"/>
                        </a:rPr>
                        <a:t>Partially Compliant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tabLst>
                          <a:tab pos="228600" algn="l"/>
                          <a:tab pos="457200" algn="l"/>
                          <a:tab pos="685800" algn="l"/>
                        </a:tabLst>
                      </a:pPr>
                      <a:r>
                        <a:rPr lang="en-US" sz="1600" dirty="0">
                          <a:solidFill>
                            <a:schemeClr val="tx1"/>
                          </a:solidFill>
                          <a:latin typeface="Arial Narrow" pitchFamily="34" charset="0"/>
                          <a:ea typeface="Calibri"/>
                          <a:cs typeface="Arial" pitchFamily="34" charset="0"/>
                        </a:rPr>
                        <a:t>No IHH; </a:t>
                      </a:r>
                    </a:p>
                    <a:p>
                      <a:pPr marL="342900" marR="0" lvl="0" indent="-342900">
                        <a:lnSpc>
                          <a:spcPct val="115000"/>
                        </a:lnSpc>
                        <a:spcBef>
                          <a:spcPts val="0"/>
                        </a:spcBef>
                        <a:spcAft>
                          <a:spcPts val="0"/>
                        </a:spcAft>
                        <a:buFont typeface="Symbol"/>
                        <a:buChar char=""/>
                        <a:tabLst>
                          <a:tab pos="228600" algn="l"/>
                          <a:tab pos="457200" algn="l"/>
                          <a:tab pos="685800" algn="l"/>
                        </a:tabLst>
                      </a:pPr>
                      <a:r>
                        <a:rPr lang="en-US" sz="1600" dirty="0">
                          <a:solidFill>
                            <a:schemeClr val="tx1"/>
                          </a:solidFill>
                          <a:latin typeface="Arial Narrow" pitchFamily="34" charset="0"/>
                          <a:ea typeface="Calibri"/>
                          <a:cs typeface="Arial" pitchFamily="34" charset="0"/>
                        </a:rPr>
                        <a:t>Three or more Critical findings COS; </a:t>
                      </a:r>
                    </a:p>
                    <a:p>
                      <a:pPr marL="342900" marR="0" lvl="0" indent="-342900">
                        <a:lnSpc>
                          <a:spcPct val="115000"/>
                        </a:lnSpc>
                        <a:spcBef>
                          <a:spcPts val="0"/>
                        </a:spcBef>
                        <a:spcAft>
                          <a:spcPts val="0"/>
                        </a:spcAft>
                        <a:buFont typeface="Symbol"/>
                        <a:buChar char=""/>
                        <a:tabLst>
                          <a:tab pos="228600" algn="l"/>
                          <a:tab pos="457200" algn="l"/>
                          <a:tab pos="685800" algn="l"/>
                        </a:tabLst>
                      </a:pPr>
                      <a:r>
                        <a:rPr lang="en-US" sz="1600" dirty="0">
                          <a:solidFill>
                            <a:schemeClr val="tx1"/>
                          </a:solidFill>
                          <a:latin typeface="Arial Narrow" pitchFamily="34" charset="0"/>
                          <a:ea typeface="Calibri"/>
                          <a:cs typeface="Arial" pitchFamily="34" charset="0"/>
                        </a:rPr>
                        <a:t>Six or more Non-Critical findings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094">
                <a:tc>
                  <a:txBody>
                    <a:bodyPr/>
                    <a:lstStyle/>
                    <a:p>
                      <a:pPr marL="0" marR="0" algn="ctr">
                        <a:spcBef>
                          <a:spcPts val="0"/>
                        </a:spcBef>
                        <a:spcAft>
                          <a:spcPts val="0"/>
                        </a:spcAft>
                        <a:tabLst>
                          <a:tab pos="228600" algn="l"/>
                          <a:tab pos="457200" algn="l"/>
                          <a:tab pos="685800" algn="l"/>
                        </a:tabLst>
                      </a:pPr>
                      <a:r>
                        <a:rPr lang="en-US" sz="1600" dirty="0">
                          <a:solidFill>
                            <a:schemeClr val="tx1"/>
                          </a:solidFill>
                          <a:latin typeface="Arial Narrow" pitchFamily="34" charset="0"/>
                          <a:ea typeface="Times New Roman"/>
                          <a:cs typeface="Arial" pitchFamily="34" charset="0"/>
                        </a:rPr>
                        <a:t>Non-Compliant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tabLst>
                          <a:tab pos="228600" algn="l"/>
                          <a:tab pos="457200" algn="l"/>
                          <a:tab pos="685800" algn="l"/>
                        </a:tabLst>
                      </a:pPr>
                      <a:r>
                        <a:rPr lang="en-US" sz="1600" dirty="0">
                          <a:solidFill>
                            <a:schemeClr val="tx1"/>
                          </a:solidFill>
                          <a:latin typeface="Arial Narrow" pitchFamily="34" charset="0"/>
                          <a:ea typeface="Calibri"/>
                          <a:cs typeface="Arial" pitchFamily="34" charset="0"/>
                        </a:rPr>
                        <a:t>Any IHH present; </a:t>
                      </a:r>
                    </a:p>
                    <a:p>
                      <a:pPr marL="342900" marR="0" lvl="0" indent="-342900">
                        <a:lnSpc>
                          <a:spcPct val="115000"/>
                        </a:lnSpc>
                        <a:spcBef>
                          <a:spcPts val="0"/>
                        </a:spcBef>
                        <a:spcAft>
                          <a:spcPts val="0"/>
                        </a:spcAft>
                        <a:buFont typeface="Symbol"/>
                        <a:buChar char=""/>
                        <a:tabLst>
                          <a:tab pos="228600" algn="l"/>
                          <a:tab pos="457200" algn="l"/>
                          <a:tab pos="685800" algn="l"/>
                        </a:tabLst>
                      </a:pPr>
                      <a:r>
                        <a:rPr lang="en-US" sz="1600" dirty="0">
                          <a:solidFill>
                            <a:schemeClr val="tx1"/>
                          </a:solidFill>
                          <a:latin typeface="Arial Narrow" pitchFamily="34" charset="0"/>
                          <a:ea typeface="Calibri"/>
                          <a:cs typeface="Arial" pitchFamily="34" charset="0"/>
                        </a:rPr>
                        <a:t>Any Critical findings not COS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4528">
                <a:tc gridSpan="2">
                  <a:txBody>
                    <a:bodyPr/>
                    <a:lstStyle/>
                    <a:p>
                      <a:pPr marL="0" marR="0">
                        <a:spcBef>
                          <a:spcPts val="0"/>
                        </a:spcBef>
                        <a:spcAft>
                          <a:spcPts val="0"/>
                        </a:spcAft>
                        <a:tabLst>
                          <a:tab pos="228600" algn="l"/>
                          <a:tab pos="457200" algn="l"/>
                          <a:tab pos="685800" algn="l"/>
                        </a:tabLst>
                      </a:pPr>
                      <a:r>
                        <a:rPr lang="en-US" sz="1600" baseline="30000" dirty="0">
                          <a:solidFill>
                            <a:schemeClr val="tx1"/>
                          </a:solidFill>
                          <a:latin typeface="Arial Narrow" pitchFamily="34" charset="0"/>
                          <a:ea typeface="Times New Roman"/>
                          <a:cs typeface="Arial" pitchFamily="34" charset="0"/>
                        </a:rPr>
                        <a:t>1</a:t>
                      </a:r>
                      <a:r>
                        <a:rPr lang="en-US" sz="1600" dirty="0">
                          <a:solidFill>
                            <a:schemeClr val="tx1"/>
                          </a:solidFill>
                          <a:latin typeface="Arial Narrow" pitchFamily="34" charset="0"/>
                          <a:ea typeface="Times New Roman"/>
                          <a:cs typeface="Arial" pitchFamily="34" charset="0"/>
                        </a:rPr>
                        <a:t> Presence of any imminent health hazard results in a Non-Compliant rating.</a:t>
                      </a:r>
                    </a:p>
                    <a:p>
                      <a:pPr marL="0" marR="0">
                        <a:spcBef>
                          <a:spcPts val="0"/>
                        </a:spcBef>
                        <a:spcAft>
                          <a:spcPts val="0"/>
                        </a:spcAft>
                        <a:tabLst>
                          <a:tab pos="228600" algn="l"/>
                          <a:tab pos="457200" algn="l"/>
                          <a:tab pos="685800" algn="l"/>
                        </a:tabLst>
                      </a:pPr>
                      <a:r>
                        <a:rPr lang="en-US" sz="1600" baseline="30000" dirty="0">
                          <a:solidFill>
                            <a:schemeClr val="tx1"/>
                          </a:solidFill>
                          <a:latin typeface="Arial Narrow" pitchFamily="34" charset="0"/>
                          <a:ea typeface="Times New Roman"/>
                          <a:cs typeface="Arial" pitchFamily="34" charset="0"/>
                        </a:rPr>
                        <a:t>2</a:t>
                      </a:r>
                      <a:r>
                        <a:rPr lang="en-US" sz="1600" dirty="0">
                          <a:solidFill>
                            <a:schemeClr val="tx1"/>
                          </a:solidFill>
                          <a:latin typeface="Arial Narrow" pitchFamily="34" charset="0"/>
                          <a:ea typeface="Times New Roman"/>
                          <a:cs typeface="Arial" pitchFamily="34" charset="0"/>
                        </a:rPr>
                        <a:t> Presence of any Critical finding that cannot be corrected on site results in a Non-Compliant rating.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7" name="Slide Number Placeholder 6"/>
          <p:cNvSpPr>
            <a:spLocks noGrp="1"/>
          </p:cNvSpPr>
          <p:nvPr>
            <p:ph type="sldNum" sz="quarter" idx="12"/>
          </p:nvPr>
        </p:nvSpPr>
        <p:spPr/>
        <p:txBody>
          <a:bodyPr/>
          <a:lstStyle/>
          <a:p>
            <a:fld id="{111D7147-ABE5-42B8-B692-4979586DD365}"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Background</a:t>
            </a:r>
            <a:endParaRPr lang="en-US" dirty="0"/>
          </a:p>
        </p:txBody>
      </p:sp>
      <p:sp>
        <p:nvSpPr>
          <p:cNvPr id="3" name="Content Placeholder 2"/>
          <p:cNvSpPr>
            <a:spLocks noGrp="1"/>
          </p:cNvSpPr>
          <p:nvPr>
            <p:ph idx="1"/>
          </p:nvPr>
        </p:nvSpPr>
        <p:spPr>
          <a:xfrm>
            <a:off x="457200" y="1411941"/>
            <a:ext cx="8229600" cy="5065059"/>
          </a:xfrm>
        </p:spPr>
        <p:txBody>
          <a:bodyPr>
            <a:normAutofit/>
          </a:bodyPr>
          <a:lstStyle/>
          <a:p>
            <a:pPr>
              <a:spcAft>
                <a:spcPts val="300"/>
              </a:spcAft>
            </a:pPr>
            <a:r>
              <a:rPr lang="en-US" dirty="0" smtClean="0"/>
              <a:t>What is the Tri-service Food Code (TSFC)?</a:t>
            </a:r>
          </a:p>
          <a:p>
            <a:pPr lvl="1">
              <a:spcBef>
                <a:spcPts val="0"/>
              </a:spcBef>
              <a:spcAft>
                <a:spcPts val="300"/>
              </a:spcAft>
            </a:pPr>
            <a:r>
              <a:rPr lang="en-US" dirty="0" smtClean="0"/>
              <a:t>A joint food sanitation and safety standard</a:t>
            </a:r>
          </a:p>
          <a:p>
            <a:pPr lvl="1">
              <a:spcBef>
                <a:spcPts val="0"/>
              </a:spcBef>
              <a:spcAft>
                <a:spcPts val="300"/>
              </a:spcAft>
            </a:pPr>
            <a:r>
              <a:rPr lang="en-US" dirty="0" smtClean="0"/>
              <a:t>Developed by Army, Navy, and Air Force public health professionals (preventive medicine and veterinary services)</a:t>
            </a:r>
          </a:p>
          <a:p>
            <a:pPr>
              <a:spcBef>
                <a:spcPts val="600"/>
              </a:spcBef>
              <a:spcAft>
                <a:spcPts val="300"/>
              </a:spcAft>
            </a:pPr>
            <a:r>
              <a:rPr lang="en-US" dirty="0" smtClean="0"/>
              <a:t>Why develop a joint standard? </a:t>
            </a:r>
            <a:endParaRPr lang="en-US" i="1" dirty="0" smtClean="0"/>
          </a:p>
          <a:p>
            <a:pPr lvl="1">
              <a:spcBef>
                <a:spcPts val="0"/>
              </a:spcBef>
              <a:spcAft>
                <a:spcPts val="300"/>
              </a:spcAft>
            </a:pPr>
            <a:r>
              <a:rPr lang="en-US" dirty="0" smtClean="0"/>
              <a:t>Variations in food sanitation criteria applied across DOD</a:t>
            </a:r>
          </a:p>
          <a:p>
            <a:pPr lvl="1">
              <a:spcBef>
                <a:spcPts val="0"/>
              </a:spcBef>
              <a:spcAft>
                <a:spcPts val="300"/>
              </a:spcAft>
            </a:pPr>
            <a:r>
              <a:rPr lang="en-US" dirty="0" smtClean="0"/>
              <a:t>Joint basing</a:t>
            </a:r>
          </a:p>
          <a:p>
            <a:pPr lvl="1">
              <a:spcBef>
                <a:spcPts val="0"/>
              </a:spcBef>
              <a:spcAft>
                <a:spcPts val="300"/>
              </a:spcAft>
            </a:pPr>
            <a:r>
              <a:rPr lang="en-US" dirty="0" smtClean="0"/>
              <a:t>Need for a unified standard in deployment </a:t>
            </a:r>
          </a:p>
          <a:p>
            <a:pPr lvl="2">
              <a:spcBef>
                <a:spcPts val="0"/>
              </a:spcBef>
              <a:spcAft>
                <a:spcPts val="300"/>
              </a:spcAft>
            </a:pPr>
            <a:r>
              <a:rPr lang="en-US" dirty="0" smtClean="0"/>
              <a:t>Army is the DOD Executive Agent for food safety</a:t>
            </a:r>
          </a:p>
          <a:p>
            <a:pPr lvl="2">
              <a:spcBef>
                <a:spcPts val="0"/>
              </a:spcBef>
              <a:spcAft>
                <a:spcPts val="300"/>
              </a:spcAft>
            </a:pPr>
            <a:r>
              <a:rPr lang="en-US" dirty="0" smtClean="0"/>
              <a:t>TB MED 530 directed for used by all services conducting inspections at facilities supporting contingency/combat operations</a:t>
            </a:r>
          </a:p>
          <a:p>
            <a:pPr lvl="1">
              <a:spcBef>
                <a:spcPts val="0"/>
              </a:spcBef>
              <a:spcAft>
                <a:spcPts val="300"/>
              </a:spcAft>
            </a:pPr>
            <a:r>
              <a:rPr lang="en-US" dirty="0" smtClean="0"/>
              <a:t>Consolidated service schools</a:t>
            </a:r>
          </a:p>
          <a:p>
            <a:pPr lvl="2">
              <a:spcBef>
                <a:spcPts val="0"/>
              </a:spcBef>
              <a:spcAft>
                <a:spcPts val="300"/>
              </a:spcAft>
            </a:pPr>
            <a:r>
              <a:rPr lang="en-US" dirty="0" smtClean="0"/>
              <a:t>Medical Education and Training Campus (METC) – Joint Base San Antonio</a:t>
            </a:r>
          </a:p>
          <a:p>
            <a:pPr lvl="2">
              <a:spcBef>
                <a:spcPts val="0"/>
              </a:spcBef>
              <a:spcAft>
                <a:spcPts val="300"/>
              </a:spcAft>
            </a:pPr>
            <a:r>
              <a:rPr lang="en-US" dirty="0" smtClean="0"/>
              <a:t>Cook School (Quartermaster School, Ft Lee, VA)</a:t>
            </a:r>
          </a:p>
        </p:txBody>
      </p:sp>
      <p:sp>
        <p:nvSpPr>
          <p:cNvPr id="6" name="Date Placeholder 5"/>
          <p:cNvSpPr>
            <a:spLocks noGrp="1"/>
          </p:cNvSpPr>
          <p:nvPr>
            <p:ph type="dt" sz="half" idx="10"/>
          </p:nvPr>
        </p:nvSpPr>
        <p:spPr/>
        <p:txBody>
          <a:bodyPr/>
          <a:lstStyle/>
          <a:p>
            <a:r>
              <a:rPr lang="en-US" smtClean="0"/>
              <a:t>13 Mar 2013</a:t>
            </a:r>
            <a:endParaRPr lang="en-US" dirty="0"/>
          </a:p>
        </p:txBody>
      </p:sp>
      <p:sp>
        <p:nvSpPr>
          <p:cNvPr id="7" name="Slide Number Placeholder 6"/>
          <p:cNvSpPr>
            <a:spLocks noGrp="1"/>
          </p:cNvSpPr>
          <p:nvPr>
            <p:ph type="sldNum" sz="quarter" idx="12"/>
          </p:nvPr>
        </p:nvSpPr>
        <p:spPr/>
        <p:txBody>
          <a:bodyPr/>
          <a:lstStyle/>
          <a:p>
            <a:fld id="{111D7147-ABE5-42B8-B692-4979586DD365}"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Changes </a:t>
            </a:r>
            <a:r>
              <a:rPr lang="en-US" dirty="0" smtClean="0"/>
              <a:t>(5)</a:t>
            </a:r>
            <a:endParaRPr lang="en-US" dirty="0"/>
          </a:p>
        </p:txBody>
      </p:sp>
      <p:sp>
        <p:nvSpPr>
          <p:cNvPr id="3" name="Content Placeholder 2"/>
          <p:cNvSpPr>
            <a:spLocks noGrp="1"/>
          </p:cNvSpPr>
          <p:nvPr>
            <p:ph idx="1"/>
          </p:nvPr>
        </p:nvSpPr>
        <p:spPr/>
        <p:txBody>
          <a:bodyPr>
            <a:normAutofit/>
          </a:bodyPr>
          <a:lstStyle/>
          <a:p>
            <a:r>
              <a:rPr lang="en-US" dirty="0" smtClean="0"/>
              <a:t>Time frame for corrections and follow-up inspections </a:t>
            </a:r>
            <a:r>
              <a:rPr lang="en-US" sz="2000" b="1" dirty="0" smtClean="0">
                <a:solidFill>
                  <a:srgbClr val="0000CC"/>
                </a:solidFill>
              </a:rPr>
              <a:t>[8-405.11 &amp; 8-406.11]</a:t>
            </a:r>
            <a:r>
              <a:rPr lang="en-US" dirty="0" smtClean="0"/>
              <a:t>—</a:t>
            </a:r>
          </a:p>
          <a:p>
            <a:pPr lvl="1"/>
            <a:r>
              <a:rPr lang="en-US" dirty="0" smtClean="0"/>
              <a:t>Critical violations shall be corrected at the time of inspection;</a:t>
            </a:r>
          </a:p>
          <a:p>
            <a:pPr lvl="1"/>
            <a:r>
              <a:rPr lang="en-US" dirty="0" smtClean="0"/>
              <a:t>Non-compliant inspection ratings require a formal follow-up within 5 </a:t>
            </a:r>
            <a:r>
              <a:rPr lang="en-US" u="sng" dirty="0" smtClean="0"/>
              <a:t>calendar</a:t>
            </a:r>
            <a:r>
              <a:rPr lang="en-US" dirty="0" smtClean="0"/>
              <a:t> days.</a:t>
            </a:r>
          </a:p>
          <a:p>
            <a:pPr lvl="2"/>
            <a:r>
              <a:rPr lang="en-US" dirty="0" smtClean="0"/>
              <a:t>Critical violations not corrected on site (COS) during an inspection will result in a non-compliant inspection rating. </a:t>
            </a:r>
          </a:p>
          <a:p>
            <a:pPr lvl="2"/>
            <a:r>
              <a:rPr lang="en-US" dirty="0" smtClean="0"/>
              <a:t>Follow-up for non-compliant inspections are documented on the </a:t>
            </a:r>
            <a:r>
              <a:rPr lang="en-US" i="1" dirty="0" smtClean="0"/>
              <a:t>Food Operation Inspection Report </a:t>
            </a:r>
            <a:r>
              <a:rPr lang="en-US" dirty="0" smtClean="0"/>
              <a:t>form.</a:t>
            </a:r>
          </a:p>
          <a:p>
            <a:pPr lvl="1"/>
            <a:r>
              <a:rPr lang="en-US" dirty="0" smtClean="0"/>
              <a:t>Non-critical violations must be corrected by a date and time agreed to or specified by the regulatory authority, but no later than 30 days.</a:t>
            </a:r>
          </a:p>
          <a:p>
            <a:pPr lvl="2"/>
            <a:r>
              <a:rPr lang="en-US" dirty="0" smtClean="0"/>
              <a:t>Follow-up inspection to verify correction of non-critical violations are at the discretion of the regulatory authority.</a:t>
            </a:r>
          </a:p>
        </p:txBody>
      </p:sp>
      <p:sp>
        <p:nvSpPr>
          <p:cNvPr id="4" name="Date Placeholder 3"/>
          <p:cNvSpPr>
            <a:spLocks noGrp="1"/>
          </p:cNvSpPr>
          <p:nvPr>
            <p:ph type="dt" sz="half" idx="10"/>
          </p:nvPr>
        </p:nvSpPr>
        <p:spPr/>
        <p:txBody>
          <a:bodyPr/>
          <a:lstStyle/>
          <a:p>
            <a:r>
              <a:rPr lang="en-US" smtClean="0"/>
              <a:t>13 Mar 2013</a:t>
            </a:r>
            <a:endParaRPr lang="en-US" dirty="0"/>
          </a:p>
        </p:txBody>
      </p:sp>
      <p:sp>
        <p:nvSpPr>
          <p:cNvPr id="5" name="Slide Number Placeholder 4"/>
          <p:cNvSpPr>
            <a:spLocks noGrp="1"/>
          </p:cNvSpPr>
          <p:nvPr>
            <p:ph type="sldNum" sz="quarter" idx="12"/>
          </p:nvPr>
        </p:nvSpPr>
        <p:spPr/>
        <p:txBody>
          <a:bodyPr/>
          <a:lstStyle/>
          <a:p>
            <a:fld id="{111D7147-ABE5-42B8-B692-4979586DD365}"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2"/>
          <p:cNvSpPr>
            <a:spLocks noGrp="1"/>
          </p:cNvSpPr>
          <p:nvPr>
            <p:ph type="title"/>
          </p:nvPr>
        </p:nvSpPr>
        <p:spPr/>
        <p:txBody>
          <a:bodyPr/>
          <a:lstStyle/>
          <a:p>
            <a:r>
              <a:rPr lang="en-US" dirty="0" smtClean="0"/>
              <a:t>Major Changes </a:t>
            </a:r>
            <a:r>
              <a:rPr lang="en-US" dirty="0" smtClean="0"/>
              <a:t>(6)</a:t>
            </a:r>
            <a:endParaRPr lang="en-US" dirty="0" smtClean="0"/>
          </a:p>
        </p:txBody>
      </p:sp>
      <p:sp>
        <p:nvSpPr>
          <p:cNvPr id="19458" name="Content Placeholder 1"/>
          <p:cNvSpPr>
            <a:spLocks noGrp="1"/>
          </p:cNvSpPr>
          <p:nvPr>
            <p:ph idx="1"/>
          </p:nvPr>
        </p:nvSpPr>
        <p:spPr>
          <a:xfrm>
            <a:off x="304800" y="1143000"/>
            <a:ext cx="8534400" cy="5257800"/>
          </a:xfrm>
        </p:spPr>
        <p:txBody>
          <a:bodyPr>
            <a:normAutofit/>
          </a:bodyPr>
          <a:lstStyle/>
          <a:p>
            <a:pPr>
              <a:spcAft>
                <a:spcPts val="300"/>
              </a:spcAft>
              <a:buFont typeface="Wingdings" pitchFamily="2" charset="2"/>
              <a:buChar char="q"/>
            </a:pPr>
            <a:r>
              <a:rPr lang="en-US" dirty="0" smtClean="0"/>
              <a:t>Potentially hazardous food. </a:t>
            </a:r>
          </a:p>
          <a:p>
            <a:pPr lvl="1">
              <a:spcBef>
                <a:spcPts val="0"/>
              </a:spcBef>
              <a:spcAft>
                <a:spcPts val="300"/>
              </a:spcAft>
              <a:buFont typeface="Wingdings" pitchFamily="2" charset="2"/>
              <a:buChar char="§"/>
            </a:pPr>
            <a:r>
              <a:rPr lang="en-US" dirty="0" smtClean="0"/>
              <a:t>Now called Potentially Hazardous Foods – Time and Temperature Control for Safety Foods [PHF(TCS)] </a:t>
            </a:r>
          </a:p>
          <a:p>
            <a:pPr lvl="1">
              <a:spcBef>
                <a:spcPts val="0"/>
              </a:spcBef>
              <a:spcAft>
                <a:spcPts val="300"/>
              </a:spcAft>
              <a:buFont typeface="Wingdings" pitchFamily="2" charset="2"/>
              <a:buChar char="§"/>
            </a:pPr>
            <a:r>
              <a:rPr lang="en-US" dirty="0" smtClean="0"/>
              <a:t>Includes heat-treated plant foods (e.g. cooked rice, beans, or vegetables), raw seed sprouts, cut melons, cut leafy greens, and cut tomatoes</a:t>
            </a:r>
          </a:p>
          <a:p>
            <a:pPr>
              <a:spcBef>
                <a:spcPts val="1200"/>
              </a:spcBef>
              <a:spcAft>
                <a:spcPts val="300"/>
              </a:spcAft>
              <a:buFont typeface="Wingdings" pitchFamily="2" charset="2"/>
              <a:buChar char="q"/>
            </a:pPr>
            <a:r>
              <a:rPr lang="en-US" dirty="0" smtClean="0"/>
              <a:t>Safe Temperatures for holding PHF(TCS) food.  </a:t>
            </a:r>
          </a:p>
          <a:p>
            <a:pPr lvl="1">
              <a:spcBef>
                <a:spcPts val="0"/>
              </a:spcBef>
              <a:spcAft>
                <a:spcPts val="300"/>
              </a:spcAft>
              <a:buFont typeface="Wingdings" pitchFamily="2" charset="2"/>
              <a:buChar char="§"/>
            </a:pPr>
            <a:r>
              <a:rPr lang="en-US" b="1" dirty="0" smtClean="0"/>
              <a:t>Cold</a:t>
            </a:r>
            <a:r>
              <a:rPr lang="en-US" dirty="0" smtClean="0"/>
              <a:t> holding temperature changed from 40</a:t>
            </a:r>
            <a:r>
              <a:rPr lang="en-US" baseline="30000" dirty="0" smtClean="0"/>
              <a:t>o</a:t>
            </a:r>
            <a:r>
              <a:rPr lang="en-US" dirty="0" smtClean="0"/>
              <a:t>F to </a:t>
            </a:r>
            <a:r>
              <a:rPr lang="en-US" b="1" dirty="0" smtClean="0"/>
              <a:t>41</a:t>
            </a:r>
            <a:r>
              <a:rPr lang="en-US" b="1" baseline="30000" dirty="0" smtClean="0"/>
              <a:t>o</a:t>
            </a:r>
            <a:r>
              <a:rPr lang="en-US" b="1" dirty="0" smtClean="0"/>
              <a:t>F (5</a:t>
            </a:r>
            <a:r>
              <a:rPr lang="en-US" b="1" baseline="30000" dirty="0" smtClean="0"/>
              <a:t>o</a:t>
            </a:r>
            <a:r>
              <a:rPr lang="en-US" b="1" dirty="0" smtClean="0"/>
              <a:t>C) </a:t>
            </a:r>
            <a:r>
              <a:rPr lang="en-US" dirty="0" smtClean="0"/>
              <a:t>or below.</a:t>
            </a:r>
          </a:p>
          <a:p>
            <a:pPr lvl="2">
              <a:spcBef>
                <a:spcPts val="0"/>
              </a:spcBef>
              <a:spcAft>
                <a:spcPts val="300"/>
              </a:spcAft>
              <a:buFont typeface="Arial" pitchFamily="34" charset="0"/>
              <a:buChar char="•"/>
            </a:pPr>
            <a:r>
              <a:rPr lang="en-US" dirty="0" smtClean="0"/>
              <a:t>Studies have validated 41</a:t>
            </a:r>
            <a:r>
              <a:rPr lang="en-US" baseline="30000" dirty="0" smtClean="0"/>
              <a:t>o</a:t>
            </a:r>
            <a:r>
              <a:rPr lang="en-US" dirty="0" smtClean="0"/>
              <a:t>F (5</a:t>
            </a:r>
            <a:r>
              <a:rPr lang="en-US" baseline="30000" dirty="0" smtClean="0"/>
              <a:t>o</a:t>
            </a:r>
            <a:r>
              <a:rPr lang="en-US" dirty="0" smtClean="0"/>
              <a:t>C) for 7 days does not allow more than 1-log growth of </a:t>
            </a:r>
            <a:r>
              <a:rPr lang="en-US" i="1" dirty="0" err="1" smtClean="0"/>
              <a:t>Listeria</a:t>
            </a:r>
            <a:r>
              <a:rPr lang="en-US" i="1" dirty="0" smtClean="0"/>
              <a:t> </a:t>
            </a:r>
            <a:r>
              <a:rPr lang="en-US" i="1" dirty="0" err="1" smtClean="0"/>
              <a:t>monocytogenes</a:t>
            </a:r>
            <a:r>
              <a:rPr lang="en-US" dirty="0" smtClean="0"/>
              <a:t>.</a:t>
            </a:r>
          </a:p>
          <a:p>
            <a:pPr lvl="1">
              <a:spcBef>
                <a:spcPts val="0"/>
              </a:spcBef>
              <a:spcAft>
                <a:spcPts val="300"/>
              </a:spcAft>
              <a:buFont typeface="Wingdings" pitchFamily="2" charset="2"/>
              <a:buChar char="§"/>
            </a:pPr>
            <a:r>
              <a:rPr lang="en-US" b="1" dirty="0" smtClean="0"/>
              <a:t>Hot</a:t>
            </a:r>
            <a:r>
              <a:rPr lang="en-US" dirty="0" smtClean="0"/>
              <a:t> holding </a:t>
            </a:r>
            <a:r>
              <a:rPr lang="en-US" u="sng" dirty="0" smtClean="0"/>
              <a:t>reduced </a:t>
            </a:r>
            <a:r>
              <a:rPr lang="en-US" dirty="0" smtClean="0"/>
              <a:t>from 140</a:t>
            </a:r>
            <a:r>
              <a:rPr lang="en-US" baseline="30000" dirty="0" smtClean="0"/>
              <a:t>o</a:t>
            </a:r>
            <a:r>
              <a:rPr lang="en-US" dirty="0" smtClean="0"/>
              <a:t>F to </a:t>
            </a:r>
            <a:r>
              <a:rPr lang="en-US" b="1" dirty="0" smtClean="0"/>
              <a:t>135</a:t>
            </a:r>
            <a:r>
              <a:rPr lang="en-US" b="1" baseline="30000" dirty="0" smtClean="0"/>
              <a:t>o</a:t>
            </a:r>
            <a:r>
              <a:rPr lang="en-US" b="1" dirty="0" smtClean="0"/>
              <a:t>F (57</a:t>
            </a:r>
            <a:r>
              <a:rPr lang="en-US" b="1" baseline="30000" dirty="0" smtClean="0"/>
              <a:t>o</a:t>
            </a:r>
            <a:r>
              <a:rPr lang="en-US" b="1" dirty="0" smtClean="0"/>
              <a:t>C) </a:t>
            </a:r>
            <a:r>
              <a:rPr lang="en-US" dirty="0" smtClean="0"/>
              <a:t>or above. </a:t>
            </a:r>
          </a:p>
          <a:p>
            <a:pPr lvl="2">
              <a:spcBef>
                <a:spcPts val="0"/>
              </a:spcBef>
              <a:spcAft>
                <a:spcPts val="300"/>
              </a:spcAft>
            </a:pPr>
            <a:r>
              <a:rPr lang="en-US" dirty="0" smtClean="0"/>
              <a:t>Studies have shown reduction in still allows sufficient margin of safety. </a:t>
            </a:r>
            <a:r>
              <a:rPr lang="en-US" i="1" dirty="0" smtClean="0"/>
              <a:t> </a:t>
            </a:r>
          </a:p>
          <a:p>
            <a:pPr lvl="1">
              <a:spcBef>
                <a:spcPts val="0"/>
              </a:spcBef>
              <a:spcAft>
                <a:spcPts val="300"/>
              </a:spcAft>
            </a:pPr>
            <a:r>
              <a:rPr lang="en-US" i="1" dirty="0" smtClean="0">
                <a:solidFill>
                  <a:schemeClr val="tx1"/>
                </a:solidFill>
              </a:rPr>
              <a:t>Full discussion provided in FDA Food Code, Annex 3, Public Health Reasons.</a:t>
            </a:r>
            <a:endParaRPr lang="en-US" dirty="0" smtClean="0">
              <a:solidFill>
                <a:schemeClr val="tx1"/>
              </a:solidFill>
            </a:endParaRPr>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2"/>
          <p:cNvSpPr>
            <a:spLocks noGrp="1"/>
          </p:cNvSpPr>
          <p:nvPr>
            <p:ph type="title"/>
          </p:nvPr>
        </p:nvSpPr>
        <p:spPr/>
        <p:txBody>
          <a:bodyPr/>
          <a:lstStyle/>
          <a:p>
            <a:r>
              <a:rPr lang="en-US" dirty="0" smtClean="0"/>
              <a:t>Major Changes </a:t>
            </a:r>
            <a:r>
              <a:rPr lang="en-US" dirty="0" smtClean="0"/>
              <a:t>(</a:t>
            </a:r>
            <a:r>
              <a:rPr lang="en-US" dirty="0"/>
              <a:t>7</a:t>
            </a:r>
            <a:r>
              <a:rPr lang="en-US" dirty="0" smtClean="0"/>
              <a:t>)</a:t>
            </a:r>
            <a:endParaRPr lang="en-US" dirty="0" smtClean="0"/>
          </a:p>
        </p:txBody>
      </p:sp>
      <p:sp>
        <p:nvSpPr>
          <p:cNvPr id="20482" name="Content Placeholder 1"/>
          <p:cNvSpPr>
            <a:spLocks noGrp="1"/>
          </p:cNvSpPr>
          <p:nvPr>
            <p:ph idx="1"/>
          </p:nvPr>
        </p:nvSpPr>
        <p:spPr/>
        <p:txBody>
          <a:bodyPr/>
          <a:lstStyle/>
          <a:p>
            <a:r>
              <a:rPr lang="en-US" dirty="0" smtClean="0"/>
              <a:t>Leftovers </a:t>
            </a:r>
            <a:r>
              <a:rPr lang="en-US" b="1" dirty="0" smtClean="0">
                <a:solidFill>
                  <a:srgbClr val="0000CC"/>
                </a:solidFill>
              </a:rPr>
              <a:t>[3-501.110]</a:t>
            </a:r>
          </a:p>
          <a:p>
            <a:pPr lvl="1"/>
            <a:r>
              <a:rPr lang="en-US" dirty="0" smtClean="0"/>
              <a:t>Cold hold up to 72 hours</a:t>
            </a:r>
          </a:p>
          <a:p>
            <a:pPr lvl="1"/>
            <a:r>
              <a:rPr lang="en-US" dirty="0" smtClean="0"/>
              <a:t>Hot hold until consumed or discarded</a:t>
            </a:r>
          </a:p>
          <a:p>
            <a:pPr lvl="2"/>
            <a:r>
              <a:rPr lang="en-US" dirty="0" smtClean="0"/>
              <a:t>“Topping off” hot hold items is prohibited</a:t>
            </a:r>
          </a:p>
          <a:p>
            <a:pPr lvl="1"/>
            <a:r>
              <a:rPr lang="en-US" dirty="0" smtClean="0"/>
              <a:t>Retention of foods containing leftover items as an ingredient is prohibited</a:t>
            </a:r>
          </a:p>
          <a:p>
            <a:r>
              <a:rPr lang="en-US" dirty="0" smtClean="0"/>
              <a:t>Time Only as a Public Health Control </a:t>
            </a:r>
            <a:r>
              <a:rPr lang="en-US" b="1" dirty="0" smtClean="0">
                <a:solidFill>
                  <a:srgbClr val="0000CC"/>
                </a:solidFill>
              </a:rPr>
              <a:t>[3-501.19]  </a:t>
            </a:r>
          </a:p>
          <a:p>
            <a:pPr lvl="1"/>
            <a:r>
              <a:rPr lang="en-US" dirty="0" smtClean="0"/>
              <a:t>4-hour rule unchanged for hot &amp; cold holding in temperature danger zone; </a:t>
            </a:r>
          </a:p>
          <a:p>
            <a:pPr lvl="1"/>
            <a:r>
              <a:rPr lang="en-US" b="1" dirty="0" smtClean="0">
                <a:solidFill>
                  <a:srgbClr val="0000CC"/>
                </a:solidFill>
              </a:rPr>
              <a:t>New 6-hour rule:  </a:t>
            </a:r>
            <a:r>
              <a:rPr lang="en-US" u="sng" dirty="0" smtClean="0"/>
              <a:t>Chilled</a:t>
            </a:r>
            <a:r>
              <a:rPr lang="en-US" dirty="0" smtClean="0"/>
              <a:t> PHF(TCS) food  may be held for up to 6 hours outside of the safe temperature zone as long as the food </a:t>
            </a:r>
            <a:r>
              <a:rPr lang="en-US" u="sng" dirty="0" smtClean="0"/>
              <a:t>does not exceed 70</a:t>
            </a:r>
            <a:r>
              <a:rPr lang="en-US" u="sng" baseline="30000" dirty="0" smtClean="0"/>
              <a:t>o</a:t>
            </a:r>
            <a:r>
              <a:rPr lang="en-US" u="sng" dirty="0" smtClean="0"/>
              <a:t>F</a:t>
            </a:r>
            <a:r>
              <a:rPr lang="en-US" dirty="0" smtClean="0"/>
              <a:t> at any time during the 6-hour period.</a:t>
            </a:r>
          </a:p>
          <a:p>
            <a:pPr lvl="1"/>
            <a:r>
              <a:rPr lang="en-US" dirty="0" smtClean="0"/>
              <a:t>Facility must have a written procedure that is approved by the regulatory authority before “Time Only” may be employed.</a:t>
            </a:r>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r>
              <a:rPr lang="en-US" dirty="0" smtClean="0"/>
              <a:t>Major Changes </a:t>
            </a:r>
            <a:r>
              <a:rPr lang="en-US" dirty="0" smtClean="0"/>
              <a:t>(</a:t>
            </a:r>
            <a:r>
              <a:rPr lang="en-US" dirty="0"/>
              <a:t>8</a:t>
            </a:r>
            <a:r>
              <a:rPr lang="en-US" dirty="0" smtClean="0"/>
              <a:t>)</a:t>
            </a:r>
            <a:endParaRPr lang="en-US" dirty="0" smtClean="0"/>
          </a:p>
        </p:txBody>
      </p:sp>
      <p:sp>
        <p:nvSpPr>
          <p:cNvPr id="15362" name="Content Placeholder 7"/>
          <p:cNvSpPr>
            <a:spLocks noGrp="1"/>
          </p:cNvSpPr>
          <p:nvPr>
            <p:ph idx="1"/>
          </p:nvPr>
        </p:nvSpPr>
        <p:spPr>
          <a:xfrm>
            <a:off x="381000" y="1295400"/>
            <a:ext cx="8229600" cy="5181600"/>
          </a:xfrm>
        </p:spPr>
        <p:txBody>
          <a:bodyPr>
            <a:normAutofit/>
          </a:bodyPr>
          <a:lstStyle/>
          <a:p>
            <a:pPr>
              <a:spcBef>
                <a:spcPts val="300"/>
              </a:spcBef>
            </a:pPr>
            <a:r>
              <a:rPr lang="en-US" dirty="0" smtClean="0"/>
              <a:t>Inspection forms (new DD forms) </a:t>
            </a:r>
          </a:p>
          <a:p>
            <a:pPr lvl="1">
              <a:spcBef>
                <a:spcPts val="300"/>
              </a:spcBef>
            </a:pPr>
            <a:r>
              <a:rPr lang="en-US" dirty="0" smtClean="0"/>
              <a:t>Food Operation Inspection Report —</a:t>
            </a:r>
          </a:p>
          <a:p>
            <a:pPr lvl="2">
              <a:spcBef>
                <a:spcPts val="300"/>
              </a:spcBef>
            </a:pPr>
            <a:r>
              <a:rPr lang="en-US" dirty="0" smtClean="0"/>
              <a:t>Used for ALL food service operation types.</a:t>
            </a:r>
            <a:endParaRPr lang="en-US" i="1" dirty="0" smtClean="0"/>
          </a:p>
          <a:p>
            <a:pPr lvl="2">
              <a:spcBef>
                <a:spcPts val="300"/>
              </a:spcBef>
            </a:pPr>
            <a:r>
              <a:rPr lang="en-US" dirty="0" smtClean="0"/>
              <a:t>Replaces: DA Forms 5161-R, 5161-1-R , 5162-R; MEDCOM  Form 640-R; AF Form 977, and NAVMED 6240/1 (and all local variations).</a:t>
            </a:r>
          </a:p>
          <a:p>
            <a:pPr lvl="1">
              <a:spcBef>
                <a:spcPts val="300"/>
              </a:spcBef>
            </a:pPr>
            <a:r>
              <a:rPr lang="en-US" dirty="0" smtClean="0"/>
              <a:t>Tactical Kitchen Food Sanitation Inspection</a:t>
            </a:r>
          </a:p>
          <a:p>
            <a:pPr lvl="2">
              <a:spcBef>
                <a:spcPts val="300"/>
              </a:spcBef>
            </a:pPr>
            <a:r>
              <a:rPr lang="en-US" dirty="0" smtClean="0"/>
              <a:t>Evaluation of military-operated tactical foodservice; field feeding systems (TO&amp;E such as MKT, CK, and K-CLIFF).</a:t>
            </a:r>
          </a:p>
          <a:p>
            <a:pPr lvl="2">
              <a:spcBef>
                <a:spcPts val="300"/>
              </a:spcBef>
            </a:pPr>
            <a:r>
              <a:rPr lang="en-US" dirty="0" smtClean="0"/>
              <a:t>Not used to evaluate Force Provider or field contracted foodservice operations.</a:t>
            </a:r>
          </a:p>
          <a:p>
            <a:pPr>
              <a:spcBef>
                <a:spcPts val="600"/>
              </a:spcBef>
            </a:pPr>
            <a:r>
              <a:rPr lang="en-US" dirty="0" smtClean="0"/>
              <a:t>Food Facility Risk Assessment Survey form (new DD form)</a:t>
            </a:r>
          </a:p>
          <a:p>
            <a:pPr lvl="1">
              <a:spcBef>
                <a:spcPts val="300"/>
              </a:spcBef>
            </a:pPr>
            <a:r>
              <a:rPr lang="en-US" dirty="0" smtClean="0"/>
              <a:t>Modification of DA Form 7437-R</a:t>
            </a:r>
          </a:p>
          <a:p>
            <a:pPr lvl="1">
              <a:spcBef>
                <a:spcPts val="300"/>
              </a:spcBef>
            </a:pPr>
            <a:r>
              <a:rPr lang="en-US" dirty="0" smtClean="0"/>
              <a:t>Includes retail food stores</a:t>
            </a:r>
          </a:p>
          <a:p>
            <a:pPr lvl="1">
              <a:spcBef>
                <a:spcPts val="300"/>
              </a:spcBef>
            </a:pPr>
            <a:r>
              <a:rPr lang="en-US" dirty="0" smtClean="0"/>
              <a:t>Optional for use to determine inspection frequencies</a:t>
            </a:r>
          </a:p>
          <a:p>
            <a:pPr lvl="2">
              <a:spcBef>
                <a:spcPts val="300"/>
              </a:spcBef>
            </a:pPr>
            <a:r>
              <a:rPr lang="en-US" dirty="0" smtClean="0"/>
              <a:t>Army Veterinary Services does not plan to use this form at DeCA facilities.</a:t>
            </a:r>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en-US" sz="2400" dirty="0" smtClean="0"/>
              <a:t>Lt Sherry Hayes</a:t>
            </a:r>
            <a:br>
              <a:rPr lang="en-US" sz="2400" dirty="0" smtClean="0"/>
            </a:br>
            <a:r>
              <a:rPr lang="en-US" sz="2400" dirty="0" smtClean="0"/>
              <a:t>NEPMU5</a:t>
            </a:r>
            <a:br>
              <a:rPr lang="en-US" sz="2400" dirty="0" smtClean="0"/>
            </a:br>
            <a:r>
              <a:rPr lang="en-US" sz="2400" dirty="0" smtClean="0"/>
              <a:t>619-556-9599</a:t>
            </a:r>
            <a:br>
              <a:rPr lang="en-US" sz="2400" dirty="0" smtClean="0"/>
            </a:br>
            <a:r>
              <a:rPr lang="en-US" sz="2400" dirty="0" smtClean="0"/>
              <a:t>email: sherry.hayes@med.navy.mil</a:t>
            </a:r>
            <a:endParaRPr lang="en-US" sz="2400" dirty="0"/>
          </a:p>
        </p:txBody>
      </p:sp>
      <p:sp>
        <p:nvSpPr>
          <p:cNvPr id="9" name="Text Placeholder 8"/>
          <p:cNvSpPr>
            <a:spLocks noGrp="1"/>
          </p:cNvSpPr>
          <p:nvPr>
            <p:ph type="body" idx="1"/>
          </p:nvPr>
        </p:nvSpPr>
        <p:spPr/>
        <p:txBody>
          <a:bodyPr>
            <a:normAutofit/>
          </a:bodyPr>
          <a:lstStyle/>
          <a:p>
            <a:r>
              <a:rPr lang="en-US" sz="6000" b="1" dirty="0" smtClean="0">
                <a:solidFill>
                  <a:srgbClr val="0000CC"/>
                </a:solidFill>
              </a:rPr>
              <a:t>QUESTIONS?</a:t>
            </a:r>
          </a:p>
          <a:p>
            <a:endParaRPr lang="en-US" sz="6000" b="1" dirty="0">
              <a:solidFill>
                <a:srgbClr val="0000CC"/>
              </a:solidFill>
            </a:endParaRPr>
          </a:p>
        </p:txBody>
      </p:sp>
      <p:sp>
        <p:nvSpPr>
          <p:cNvPr id="4" name="Date Placeholder 3"/>
          <p:cNvSpPr>
            <a:spLocks noGrp="1"/>
          </p:cNvSpPr>
          <p:nvPr>
            <p:ph type="dt" sz="half" idx="10"/>
          </p:nvPr>
        </p:nvSpPr>
        <p:spPr/>
        <p:txBody>
          <a:bodyPr/>
          <a:lstStyle/>
          <a:p>
            <a:r>
              <a:rPr lang="en-US" smtClean="0"/>
              <a:t>13 Mar 2013</a:t>
            </a:r>
            <a:endParaRPr lang="en-US" dirty="0"/>
          </a:p>
        </p:txBody>
      </p:sp>
      <p:sp>
        <p:nvSpPr>
          <p:cNvPr id="5" name="Slide Number Placeholder 4"/>
          <p:cNvSpPr>
            <a:spLocks noGrp="1"/>
          </p:cNvSpPr>
          <p:nvPr>
            <p:ph type="sldNum" sz="quarter" idx="12"/>
          </p:nvPr>
        </p:nvSpPr>
        <p:spPr/>
        <p:txBody>
          <a:bodyPr/>
          <a:lstStyle/>
          <a:p>
            <a:fld id="{111D7147-ABE5-42B8-B692-4979586DD365}" type="slidenum">
              <a:rPr lang="en-US" smtClean="0"/>
              <a:pPr/>
              <a:t>24</a:t>
            </a:fld>
            <a:endParaRPr lang="en-US" dirty="0"/>
          </a:p>
        </p:txBody>
      </p:sp>
    </p:spTree>
    <p:extLst>
      <p:ext uri="{BB962C8B-B14F-4D97-AF65-F5344CB8AC3E}">
        <p14:creationId xmlns:p14="http://schemas.microsoft.com/office/powerpoint/2010/main" val="696928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Applicability</a:t>
            </a:r>
            <a:endParaRPr lang="en-US" dirty="0"/>
          </a:p>
        </p:txBody>
      </p:sp>
      <p:sp>
        <p:nvSpPr>
          <p:cNvPr id="3" name="Content Placeholder 2"/>
          <p:cNvSpPr>
            <a:spLocks noGrp="1"/>
          </p:cNvSpPr>
          <p:nvPr>
            <p:ph idx="1"/>
          </p:nvPr>
        </p:nvSpPr>
        <p:spPr>
          <a:xfrm>
            <a:off x="304800" y="1219201"/>
            <a:ext cx="8382000" cy="4876800"/>
          </a:xfrm>
        </p:spPr>
        <p:txBody>
          <a:bodyPr>
            <a:normAutofit/>
          </a:bodyPr>
          <a:lstStyle/>
          <a:p>
            <a:pPr>
              <a:spcAft>
                <a:spcPts val="600"/>
              </a:spcAft>
            </a:pPr>
            <a:r>
              <a:rPr lang="en-US" sz="2200" dirty="0" smtClean="0"/>
              <a:t>Preventive Medicine, Public Health, &amp; Veterinary Services</a:t>
            </a:r>
          </a:p>
          <a:p>
            <a:pPr>
              <a:spcAft>
                <a:spcPts val="600"/>
              </a:spcAft>
            </a:pPr>
            <a:r>
              <a:rPr lang="en-US" sz="2200" dirty="0" smtClean="0"/>
              <a:t>Military, civilian, contract, &amp; volunteer personnel providing food service or operating food concessions, food vending, or food sales at facilities, sites or operations governed under military regulation;</a:t>
            </a:r>
          </a:p>
          <a:p>
            <a:pPr lvl="1">
              <a:spcBef>
                <a:spcPts val="0"/>
              </a:spcBef>
              <a:spcAft>
                <a:spcPts val="600"/>
              </a:spcAft>
            </a:pPr>
            <a:r>
              <a:rPr lang="en-US" sz="2000" dirty="0" smtClean="0"/>
              <a:t>Active &amp; reserve components – Army, Navy, Air Force, &amp; Marine Corps</a:t>
            </a:r>
          </a:p>
          <a:p>
            <a:pPr lvl="1">
              <a:spcBef>
                <a:spcPts val="0"/>
              </a:spcBef>
              <a:spcAft>
                <a:spcPts val="600"/>
              </a:spcAft>
            </a:pPr>
            <a:r>
              <a:rPr lang="en-US" sz="2000" dirty="0" smtClean="0"/>
              <a:t>DOD &amp; contract foodservice personnel, concessions, &amp; vendors</a:t>
            </a:r>
          </a:p>
          <a:p>
            <a:pPr>
              <a:spcAft>
                <a:spcPts val="600"/>
              </a:spcAft>
            </a:pPr>
            <a:r>
              <a:rPr lang="en-US" sz="2200" dirty="0" smtClean="0"/>
              <a:t>All phases of training, exercises, deployment, &amp; operations afloat.</a:t>
            </a:r>
          </a:p>
          <a:p>
            <a:pPr>
              <a:spcAft>
                <a:spcPts val="600"/>
              </a:spcAft>
            </a:pPr>
            <a:r>
              <a:rPr lang="en-US" sz="2200" b="1" dirty="0" smtClean="0">
                <a:solidFill>
                  <a:srgbClr val="FF0000"/>
                </a:solidFill>
              </a:rPr>
              <a:t>Does not</a:t>
            </a:r>
            <a:r>
              <a:rPr lang="en-US" sz="2200" b="1" dirty="0" smtClean="0"/>
              <a:t> </a:t>
            </a:r>
            <a:r>
              <a:rPr lang="en-US" sz="2200" dirty="0" smtClean="0"/>
              <a:t>apply during OCONUS exercises where Food and Water Risk Assessments are conducted at commercial facilities or foreign military food operations.</a:t>
            </a:r>
          </a:p>
          <a:p>
            <a:pPr>
              <a:spcAft>
                <a:spcPts val="600"/>
              </a:spcAft>
            </a:pPr>
            <a:r>
              <a:rPr lang="en-US" sz="2200" b="1" dirty="0" smtClean="0">
                <a:solidFill>
                  <a:srgbClr val="FF0000"/>
                </a:solidFill>
              </a:rPr>
              <a:t>Does not</a:t>
            </a:r>
            <a:r>
              <a:rPr lang="en-US" sz="2200" b="1" dirty="0" smtClean="0"/>
              <a:t> </a:t>
            </a:r>
            <a:r>
              <a:rPr lang="en-US" sz="2200" dirty="0" smtClean="0"/>
              <a:t>replace veterinary regulations </a:t>
            </a:r>
            <a:r>
              <a:rPr lang="en-US" sz="1800" dirty="0" smtClean="0"/>
              <a:t>(e.g., AR 40-657/NAVSUP 4355.4H/MCO P10110.31H; or the DOD MIL-HDBK 3006C)</a:t>
            </a:r>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1"/>
          <p:cNvSpPr>
            <a:spLocks noGrp="1"/>
          </p:cNvSpPr>
          <p:nvPr>
            <p:ph type="title"/>
          </p:nvPr>
        </p:nvSpPr>
        <p:spPr/>
        <p:txBody>
          <a:bodyPr/>
          <a:lstStyle/>
          <a:p>
            <a:r>
              <a:rPr lang="en-US" dirty="0" smtClean="0"/>
              <a:t> Format (1)</a:t>
            </a:r>
          </a:p>
        </p:txBody>
      </p:sp>
      <p:sp>
        <p:nvSpPr>
          <p:cNvPr id="10242" name="Content Placeholder 2"/>
          <p:cNvSpPr>
            <a:spLocks noGrp="1"/>
          </p:cNvSpPr>
          <p:nvPr>
            <p:ph idx="1"/>
          </p:nvPr>
        </p:nvSpPr>
        <p:spPr/>
        <p:txBody>
          <a:bodyPr>
            <a:normAutofit/>
          </a:bodyPr>
          <a:lstStyle/>
          <a:p>
            <a:r>
              <a:rPr lang="en-US" sz="3600" dirty="0" smtClean="0"/>
              <a:t>Structure</a:t>
            </a:r>
          </a:p>
          <a:p>
            <a:pPr marL="0" indent="0">
              <a:buNone/>
            </a:pPr>
            <a:endParaRPr lang="en-US" sz="3600" dirty="0" smtClean="0"/>
          </a:p>
          <a:p>
            <a:pPr>
              <a:spcBef>
                <a:spcPts val="600"/>
              </a:spcBef>
            </a:pPr>
            <a:r>
              <a:rPr lang="en-US" sz="3600" dirty="0" smtClean="0"/>
              <a:t>Content </a:t>
            </a:r>
            <a:r>
              <a:rPr lang="en-US" sz="3600" dirty="0" smtClean="0"/>
              <a:t>organized by </a:t>
            </a:r>
            <a:r>
              <a:rPr lang="en-US" sz="3600" dirty="0" smtClean="0"/>
              <a:t>principle</a:t>
            </a:r>
          </a:p>
          <a:p>
            <a:pPr marL="0" indent="0">
              <a:spcBef>
                <a:spcPts val="600"/>
              </a:spcBef>
              <a:buNone/>
            </a:pPr>
            <a:endParaRPr lang="en-US" sz="3600" dirty="0" smtClean="0"/>
          </a:p>
          <a:p>
            <a:pPr>
              <a:spcBef>
                <a:spcPts val="600"/>
              </a:spcBef>
            </a:pPr>
            <a:r>
              <a:rPr lang="en-US" sz="3600" dirty="0"/>
              <a:t> Italicized </a:t>
            </a:r>
            <a:r>
              <a:rPr lang="en-US" sz="3600" dirty="0" smtClean="0"/>
              <a:t>text</a:t>
            </a:r>
          </a:p>
          <a:p>
            <a:pPr marL="0" indent="0">
              <a:spcBef>
                <a:spcPts val="600"/>
              </a:spcBef>
              <a:buNone/>
            </a:pPr>
            <a:endParaRPr lang="en-US" sz="3600" dirty="0" smtClean="0"/>
          </a:p>
          <a:p>
            <a:pPr>
              <a:spcBef>
                <a:spcPts val="600"/>
              </a:spcBef>
            </a:pPr>
            <a:r>
              <a:rPr lang="en-US" sz="3600" dirty="0"/>
              <a:t>Capitalized words &amp; terms</a:t>
            </a:r>
          </a:p>
          <a:p>
            <a:pPr>
              <a:spcBef>
                <a:spcPts val="600"/>
              </a:spcBef>
            </a:pPr>
            <a:endParaRPr lang="en-US" dirty="0"/>
          </a:p>
          <a:p>
            <a:pPr>
              <a:spcBef>
                <a:spcPts val="600"/>
              </a:spcBef>
            </a:pPr>
            <a:endParaRPr lang="en-US" dirty="0" smtClean="0"/>
          </a:p>
          <a:p>
            <a:endParaRPr lang="en-US" dirty="0" smtClean="0"/>
          </a:p>
        </p:txBody>
      </p:sp>
      <p:sp>
        <p:nvSpPr>
          <p:cNvPr id="5" name="Date Placeholder 4"/>
          <p:cNvSpPr>
            <a:spLocks noGrp="1"/>
          </p:cNvSpPr>
          <p:nvPr>
            <p:ph type="dt" sz="half" idx="10"/>
          </p:nvPr>
        </p:nvSpPr>
        <p:spPr/>
        <p:txBody>
          <a:bodyPr/>
          <a:lstStyle/>
          <a:p>
            <a:r>
              <a:rPr lang="en-US" smtClean="0"/>
              <a:t>13 Mar 2013</a:t>
            </a:r>
            <a:endParaRPr lang="en-US" dirty="0"/>
          </a:p>
        </p:txBody>
      </p:sp>
      <p:sp>
        <p:nvSpPr>
          <p:cNvPr id="6" name="Slide Number Placeholder 5"/>
          <p:cNvSpPr>
            <a:spLocks noGrp="1"/>
          </p:cNvSpPr>
          <p:nvPr>
            <p:ph type="sldNum" sz="quarter" idx="12"/>
          </p:nvPr>
        </p:nvSpPr>
        <p:spPr/>
        <p:txBody>
          <a:bodyPr/>
          <a:lstStyle/>
          <a:p>
            <a:fld id="{111D7147-ABE5-42B8-B692-4979586DD365}"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a:t>
            </a:r>
            <a:r>
              <a:rPr lang="en-US" dirty="0" smtClean="0"/>
              <a:t>(2)</a:t>
            </a:r>
            <a:endParaRPr lang="en-US" dirty="0"/>
          </a:p>
        </p:txBody>
      </p:sp>
      <p:sp>
        <p:nvSpPr>
          <p:cNvPr id="9" name="Content Placeholder 8"/>
          <p:cNvSpPr>
            <a:spLocks noGrp="1"/>
          </p:cNvSpPr>
          <p:nvPr>
            <p:ph idx="1"/>
          </p:nvPr>
        </p:nvSpPr>
        <p:spPr>
          <a:xfrm>
            <a:off x="152400" y="1143001"/>
            <a:ext cx="8763000" cy="685799"/>
          </a:xfrm>
        </p:spPr>
        <p:txBody>
          <a:bodyPr/>
          <a:lstStyle/>
          <a:p>
            <a:r>
              <a:rPr lang="en-US" dirty="0" smtClean="0"/>
              <a:t>Structural Nomenclature</a:t>
            </a:r>
            <a:endParaRPr lang="en-US" dirty="0"/>
          </a:p>
        </p:txBody>
      </p:sp>
      <p:sp>
        <p:nvSpPr>
          <p:cNvPr id="11" name="Date Placeholder 10"/>
          <p:cNvSpPr>
            <a:spLocks noGrp="1"/>
          </p:cNvSpPr>
          <p:nvPr>
            <p:ph type="dt" sz="half" idx="10"/>
          </p:nvPr>
        </p:nvSpPr>
        <p:spPr/>
        <p:txBody>
          <a:bodyPr/>
          <a:lstStyle/>
          <a:p>
            <a:r>
              <a:rPr lang="en-US" smtClean="0"/>
              <a:t>13 Mar 2013</a:t>
            </a:r>
            <a:endParaRPr lang="en-US" dirty="0"/>
          </a:p>
        </p:txBody>
      </p:sp>
      <p:graphicFrame>
        <p:nvGraphicFramePr>
          <p:cNvPr id="7" name="Table 6"/>
          <p:cNvGraphicFramePr>
            <a:graphicFrameLocks noGrp="1"/>
          </p:cNvGraphicFramePr>
          <p:nvPr/>
        </p:nvGraphicFramePr>
        <p:xfrm>
          <a:off x="1676400" y="1905001"/>
          <a:ext cx="5867401" cy="3201025"/>
        </p:xfrm>
        <a:graphic>
          <a:graphicData uri="http://schemas.openxmlformats.org/drawingml/2006/table">
            <a:tbl>
              <a:tblPr firstRow="1" bandRow="1">
                <a:tableStyleId>{5940675A-B579-460E-94D1-54222C63F5DA}</a:tableStyleId>
              </a:tblPr>
              <a:tblGrid>
                <a:gridCol w="2278603"/>
                <a:gridCol w="1114593"/>
                <a:gridCol w="2474205"/>
              </a:tblGrid>
              <a:tr h="623318">
                <a:tc>
                  <a:txBody>
                    <a:bodyPr/>
                    <a:lstStyle/>
                    <a:p>
                      <a:pPr algn="ctr"/>
                      <a:r>
                        <a:rPr lang="en-US" sz="1900" b="1" dirty="0" smtClean="0"/>
                        <a:t>Nomenclature</a:t>
                      </a:r>
                      <a:endParaRPr lang="en-US" sz="1900" b="1" dirty="0"/>
                    </a:p>
                  </a:txBody>
                  <a:tcPr anchor="ctr">
                    <a:solidFill>
                      <a:srgbClr val="FFFF99"/>
                    </a:solidFill>
                  </a:tcPr>
                </a:tc>
                <a:tc>
                  <a:txBody>
                    <a:bodyPr/>
                    <a:lstStyle/>
                    <a:p>
                      <a:pPr algn="ctr"/>
                      <a:r>
                        <a:rPr lang="en-US" sz="1900" b="1" dirty="0" smtClean="0"/>
                        <a:t>Symbol</a:t>
                      </a:r>
                      <a:endParaRPr lang="en-US" sz="1900" b="1" dirty="0"/>
                    </a:p>
                  </a:txBody>
                  <a:tcPr anchor="ctr">
                    <a:solidFill>
                      <a:srgbClr val="FFFF99"/>
                    </a:solidFill>
                  </a:tcPr>
                </a:tc>
                <a:tc>
                  <a:txBody>
                    <a:bodyPr/>
                    <a:lstStyle/>
                    <a:p>
                      <a:pPr algn="ctr"/>
                      <a:r>
                        <a:rPr lang="en-US" sz="1900" b="1" dirty="0" smtClean="0"/>
                        <a:t>Example of Numerical Format</a:t>
                      </a:r>
                      <a:endParaRPr lang="en-US" sz="1900" b="1" dirty="0"/>
                    </a:p>
                  </a:txBody>
                  <a:tcPr anchor="ctr">
                    <a:solidFill>
                      <a:srgbClr val="FFFF99"/>
                    </a:solidFill>
                  </a:tcPr>
                </a:tc>
              </a:tr>
              <a:tr h="357887">
                <a:tc>
                  <a:txBody>
                    <a:bodyPr/>
                    <a:lstStyle/>
                    <a:p>
                      <a:r>
                        <a:rPr lang="en-US" sz="1900" dirty="0" smtClean="0"/>
                        <a:t>Chapter</a:t>
                      </a:r>
                      <a:endParaRPr lang="en-US" sz="1900" dirty="0"/>
                    </a:p>
                  </a:txBody>
                  <a:tcPr/>
                </a:tc>
                <a:tc>
                  <a:txBody>
                    <a:bodyPr/>
                    <a:lstStyle/>
                    <a:p>
                      <a:pPr algn="ctr"/>
                      <a:r>
                        <a:rPr lang="en-US" sz="1900" dirty="0" smtClean="0"/>
                        <a:t>None</a:t>
                      </a:r>
                      <a:endParaRPr lang="en-US" sz="1900" dirty="0"/>
                    </a:p>
                  </a:txBody>
                  <a:tcPr/>
                </a:tc>
                <a:tc>
                  <a:txBody>
                    <a:bodyPr/>
                    <a:lstStyle/>
                    <a:p>
                      <a:r>
                        <a:rPr lang="en-US" sz="1900" dirty="0" smtClean="0"/>
                        <a:t>9</a:t>
                      </a:r>
                      <a:endParaRPr lang="en-US" sz="1900" dirty="0"/>
                    </a:p>
                  </a:txBody>
                  <a:tcPr/>
                </a:tc>
              </a:tr>
              <a:tr h="357887">
                <a:tc>
                  <a:txBody>
                    <a:bodyPr/>
                    <a:lstStyle/>
                    <a:p>
                      <a:r>
                        <a:rPr lang="en-US" sz="1900" dirty="0" smtClean="0"/>
                        <a:t>Part</a:t>
                      </a:r>
                      <a:endParaRPr lang="en-US" sz="1900" dirty="0"/>
                    </a:p>
                  </a:txBody>
                  <a:tcPr/>
                </a:tc>
                <a:tc>
                  <a:txBody>
                    <a:bodyPr/>
                    <a:lstStyle/>
                    <a:p>
                      <a:pPr algn="ctr"/>
                      <a:r>
                        <a:rPr lang="en-US" sz="1900" dirty="0" smtClean="0"/>
                        <a:t>None</a:t>
                      </a:r>
                      <a:endParaRPr lang="en-US" sz="1900" dirty="0"/>
                    </a:p>
                  </a:txBody>
                  <a:tcPr/>
                </a:tc>
                <a:tc>
                  <a:txBody>
                    <a:bodyPr/>
                    <a:lstStyle/>
                    <a:p>
                      <a:r>
                        <a:rPr lang="en-US" sz="1900" dirty="0" smtClean="0"/>
                        <a:t>9-1</a:t>
                      </a:r>
                      <a:endParaRPr lang="en-US" sz="1900" dirty="0"/>
                    </a:p>
                  </a:txBody>
                  <a:tcPr/>
                </a:tc>
              </a:tr>
              <a:tr h="357887">
                <a:tc>
                  <a:txBody>
                    <a:bodyPr/>
                    <a:lstStyle/>
                    <a:p>
                      <a:r>
                        <a:rPr lang="en-US" sz="1900" dirty="0" smtClean="0"/>
                        <a:t>Subpart</a:t>
                      </a:r>
                      <a:endParaRPr lang="en-US" sz="1900" dirty="0"/>
                    </a:p>
                  </a:txBody>
                  <a:tcPr/>
                </a:tc>
                <a:tc>
                  <a:txBody>
                    <a:bodyPr/>
                    <a:lstStyle/>
                    <a:p>
                      <a:pPr algn="ctr"/>
                      <a:r>
                        <a:rPr lang="en-US" sz="1900" dirty="0" smtClean="0"/>
                        <a:t>None</a:t>
                      </a:r>
                      <a:endParaRPr lang="en-US" sz="1900" dirty="0"/>
                    </a:p>
                  </a:txBody>
                  <a:tcPr/>
                </a:tc>
                <a:tc>
                  <a:txBody>
                    <a:bodyPr/>
                    <a:lstStyle/>
                    <a:p>
                      <a:r>
                        <a:rPr lang="en-US" sz="1900" dirty="0" smtClean="0"/>
                        <a:t>9-101</a:t>
                      </a:r>
                      <a:endParaRPr lang="en-US" sz="1900" dirty="0"/>
                    </a:p>
                  </a:txBody>
                  <a:tcPr/>
                </a:tc>
              </a:tr>
              <a:tr h="368324">
                <a:tc>
                  <a:txBody>
                    <a:bodyPr/>
                    <a:lstStyle/>
                    <a:p>
                      <a:r>
                        <a:rPr lang="en-US" sz="1900" dirty="0" smtClean="0"/>
                        <a:t>Section (</a:t>
                      </a:r>
                      <a:r>
                        <a:rPr lang="en-US" sz="1900" dirty="0" smtClean="0">
                          <a:solidFill>
                            <a:srgbClr val="0000CC"/>
                          </a:solidFill>
                        </a:rPr>
                        <a:t>Provision</a:t>
                      </a:r>
                      <a:r>
                        <a:rPr lang="en-US" sz="1900" dirty="0" smtClean="0"/>
                        <a:t>)</a:t>
                      </a:r>
                      <a:endParaRPr lang="en-US" sz="1900" dirty="0"/>
                    </a:p>
                  </a:txBody>
                  <a:tcPr/>
                </a:tc>
                <a:tc>
                  <a:txBody>
                    <a:bodyPr/>
                    <a:lstStyle/>
                    <a:p>
                      <a:pPr algn="ctr"/>
                      <a:r>
                        <a:rPr lang="en-US" sz="2000" dirty="0" smtClean="0"/>
                        <a:t>§</a:t>
                      </a:r>
                      <a:endParaRPr lang="en-US" sz="2000" dirty="0"/>
                    </a:p>
                  </a:txBody>
                  <a:tcPr/>
                </a:tc>
                <a:tc>
                  <a:txBody>
                    <a:bodyPr/>
                    <a:lstStyle/>
                    <a:p>
                      <a:r>
                        <a:rPr lang="en-US" sz="1900" dirty="0" smtClean="0"/>
                        <a:t>9-101.11</a:t>
                      </a:r>
                      <a:endParaRPr lang="en-US" sz="1900" dirty="0"/>
                    </a:p>
                  </a:txBody>
                  <a:tcPr/>
                </a:tc>
              </a:tr>
              <a:tr h="387710">
                <a:tc>
                  <a:txBody>
                    <a:bodyPr/>
                    <a:lstStyle/>
                    <a:p>
                      <a:r>
                        <a:rPr lang="en-US" sz="1900" dirty="0" smtClean="0"/>
                        <a:t>Paragraph</a:t>
                      </a:r>
                      <a:endParaRPr lang="en-US" sz="1900" dirty="0"/>
                    </a:p>
                  </a:txBody>
                  <a:tcPr/>
                </a:tc>
                <a:tc>
                  <a:txBody>
                    <a:bodyPr/>
                    <a:lstStyle/>
                    <a:p>
                      <a:pPr algn="ctr"/>
                      <a:r>
                        <a:rPr lang="en-US" sz="2000" dirty="0" smtClean="0"/>
                        <a:t>¶</a:t>
                      </a:r>
                      <a:endParaRPr lang="en-US" sz="2000" dirty="0"/>
                    </a:p>
                  </a:txBody>
                  <a:tcPr/>
                </a:tc>
                <a:tc>
                  <a:txBody>
                    <a:bodyPr/>
                    <a:lstStyle/>
                    <a:p>
                      <a:r>
                        <a:rPr lang="en-US" sz="1900" dirty="0" smtClean="0"/>
                        <a:t>9-101.11(A)</a:t>
                      </a:r>
                      <a:endParaRPr lang="en-US" sz="1900" dirty="0"/>
                    </a:p>
                  </a:txBody>
                  <a:tcPr/>
                </a:tc>
              </a:tr>
              <a:tr h="594985">
                <a:tc>
                  <a:txBody>
                    <a:bodyPr/>
                    <a:lstStyle/>
                    <a:p>
                      <a:r>
                        <a:rPr lang="en-US" sz="1900" dirty="0" smtClean="0"/>
                        <a:t>Subparagraph</a:t>
                      </a:r>
                      <a:endParaRPr lang="en-US" sz="1900" dirty="0"/>
                    </a:p>
                  </a:txBody>
                  <a:tcPr/>
                </a:tc>
                <a:tc>
                  <a:txBody>
                    <a:bodyPr/>
                    <a:lstStyle/>
                    <a:p>
                      <a:pPr algn="ctr"/>
                      <a:r>
                        <a:rPr lang="en-US" sz="1900" dirty="0" smtClean="0"/>
                        <a:t>None</a:t>
                      </a:r>
                      <a:endParaRPr lang="en-US" sz="1900" dirty="0"/>
                    </a:p>
                  </a:txBody>
                  <a:tcPr/>
                </a:tc>
                <a:tc>
                  <a:txBody>
                    <a:bodyPr/>
                    <a:lstStyle/>
                    <a:p>
                      <a:r>
                        <a:rPr lang="en-US" sz="1900" dirty="0" smtClean="0"/>
                        <a:t>9-101.11(A)(1)</a:t>
                      </a:r>
                      <a:endParaRPr lang="en-US" sz="1900" dirty="0"/>
                    </a:p>
                  </a:txBody>
                  <a:tcPr/>
                </a:tc>
              </a:tr>
            </a:tbl>
          </a:graphicData>
        </a:graphic>
      </p:graphicFrame>
      <p:sp>
        <p:nvSpPr>
          <p:cNvPr id="8" name="TextBox 7"/>
          <p:cNvSpPr txBox="1"/>
          <p:nvPr/>
        </p:nvSpPr>
        <p:spPr>
          <a:xfrm>
            <a:off x="685800" y="5341203"/>
            <a:ext cx="7010400" cy="830997"/>
          </a:xfrm>
          <a:prstGeom prst="rect">
            <a:avLst/>
          </a:prstGeom>
          <a:solidFill>
            <a:srgbClr val="CCFFFF"/>
          </a:solidFill>
          <a:ln w="12700" cmpd="thickThin">
            <a:solidFill>
              <a:schemeClr val="tx1"/>
            </a:solidFill>
          </a:ln>
        </p:spPr>
        <p:txBody>
          <a:bodyPr wrap="square" rtlCol="0">
            <a:spAutoFit/>
          </a:bodyPr>
          <a:lstStyle/>
          <a:p>
            <a:r>
              <a:rPr lang="en-US" sz="2400" b="1" dirty="0" smtClean="0">
                <a:solidFill>
                  <a:srgbClr val="0000CC"/>
                </a:solidFill>
              </a:rPr>
              <a:t>Provision = a prescribed requirement or criteria</a:t>
            </a:r>
          </a:p>
          <a:p>
            <a:pPr lvl="1">
              <a:buFont typeface="Arial" pitchFamily="34" charset="0"/>
              <a:buChar char="•"/>
            </a:pPr>
            <a:r>
              <a:rPr lang="en-US" sz="2400" b="1" dirty="0" smtClean="0">
                <a:solidFill>
                  <a:srgbClr val="0000CC"/>
                </a:solidFill>
              </a:rPr>
              <a:t> </a:t>
            </a:r>
            <a:r>
              <a:rPr lang="en-US" sz="2000" dirty="0" smtClean="0">
                <a:solidFill>
                  <a:srgbClr val="0000CC"/>
                </a:solidFill>
              </a:rPr>
              <a:t>Each </a:t>
            </a:r>
            <a:r>
              <a:rPr lang="en-US" sz="2000" i="1" dirty="0" smtClean="0">
                <a:solidFill>
                  <a:srgbClr val="0000CC"/>
                </a:solidFill>
              </a:rPr>
              <a:t>Section</a:t>
            </a:r>
            <a:r>
              <a:rPr lang="en-US" sz="2000" dirty="0" smtClean="0">
                <a:solidFill>
                  <a:srgbClr val="0000CC"/>
                </a:solidFill>
              </a:rPr>
              <a:t> contains 1 or more provisions</a:t>
            </a:r>
            <a:endParaRPr lang="en-US" sz="2000" dirty="0">
              <a:solidFill>
                <a:srgbClr val="0000CC"/>
              </a:solidFill>
            </a:endParaRPr>
          </a:p>
        </p:txBody>
      </p:sp>
      <p:sp>
        <p:nvSpPr>
          <p:cNvPr id="10" name="Slide Number Placeholder 9"/>
          <p:cNvSpPr>
            <a:spLocks noGrp="1"/>
          </p:cNvSpPr>
          <p:nvPr>
            <p:ph type="sldNum" sz="quarter" idx="12"/>
          </p:nvPr>
        </p:nvSpPr>
        <p:spPr/>
        <p:txBody>
          <a:bodyPr/>
          <a:lstStyle/>
          <a:p>
            <a:fld id="{111D7147-ABE5-42B8-B692-4979586DD365}"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3"/>
          </a:xfrm>
        </p:spPr>
        <p:txBody>
          <a:bodyPr>
            <a:normAutofit/>
          </a:bodyPr>
          <a:lstStyle/>
          <a:p>
            <a:r>
              <a:rPr lang="en-US" dirty="0" smtClean="0"/>
              <a:t>General Principles (1)</a:t>
            </a:r>
            <a:endParaRPr lang="en-US" dirty="0"/>
          </a:p>
        </p:txBody>
      </p:sp>
      <p:sp>
        <p:nvSpPr>
          <p:cNvPr id="17" name="Content Placeholder 16"/>
          <p:cNvSpPr>
            <a:spLocks noGrp="1"/>
          </p:cNvSpPr>
          <p:nvPr>
            <p:ph idx="1"/>
          </p:nvPr>
        </p:nvSpPr>
        <p:spPr>
          <a:xfrm>
            <a:off x="381000" y="1295400"/>
            <a:ext cx="8534400" cy="5334000"/>
          </a:xfrm>
        </p:spPr>
        <p:txBody>
          <a:bodyPr>
            <a:normAutofit/>
          </a:bodyPr>
          <a:lstStyle/>
          <a:p>
            <a:pPr lvl="0"/>
            <a:r>
              <a:rPr lang="en-US" dirty="0" smtClean="0"/>
              <a:t>The TSFC serves 3 functions:</a:t>
            </a:r>
          </a:p>
          <a:p>
            <a:pPr lvl="1"/>
            <a:r>
              <a:rPr lang="en-US" dirty="0" smtClean="0"/>
              <a:t>Identifies conditions essential to ensure food safety;</a:t>
            </a:r>
          </a:p>
          <a:p>
            <a:pPr lvl="1"/>
            <a:r>
              <a:rPr lang="en-US" dirty="0" smtClean="0"/>
              <a:t>Provides administrative guidance and requirements to assist food establishment managers; and</a:t>
            </a:r>
          </a:p>
          <a:p>
            <a:pPr lvl="1"/>
            <a:r>
              <a:rPr lang="en-US" dirty="0" smtClean="0"/>
              <a:t>Provides public health regulators with management procedures for surveillance and administration of the food sanitation and safety programs.</a:t>
            </a:r>
          </a:p>
          <a:p>
            <a:pPr>
              <a:spcBef>
                <a:spcPts val="600"/>
              </a:spcBef>
            </a:pPr>
            <a:r>
              <a:rPr lang="en-US" dirty="0" smtClean="0"/>
              <a:t>Portions of the TSFC that are for information only:</a:t>
            </a:r>
          </a:p>
          <a:p>
            <a:pPr lvl="1">
              <a:spcBef>
                <a:spcPts val="0"/>
              </a:spcBef>
            </a:pPr>
            <a:r>
              <a:rPr lang="en-US" dirty="0" smtClean="0"/>
              <a:t>Chapter 1, </a:t>
            </a:r>
            <a:r>
              <a:rPr lang="en-US" i="1" dirty="0" smtClean="0"/>
              <a:t>Introduction</a:t>
            </a:r>
            <a:r>
              <a:rPr lang="en-US" dirty="0" smtClean="0"/>
              <a:t>—</a:t>
            </a:r>
          </a:p>
          <a:p>
            <a:pPr lvl="2">
              <a:spcBef>
                <a:spcPts val="0"/>
              </a:spcBef>
            </a:pPr>
            <a:r>
              <a:rPr lang="en-US" dirty="0" smtClean="0"/>
              <a:t>Purpose  &amp; applicability of the TSFC;</a:t>
            </a:r>
          </a:p>
          <a:p>
            <a:pPr lvl="2"/>
            <a:r>
              <a:rPr lang="en-US" dirty="0" smtClean="0"/>
              <a:t>Instructions regarding how to use the TSFC.</a:t>
            </a:r>
          </a:p>
          <a:p>
            <a:pPr lvl="1">
              <a:spcBef>
                <a:spcPts val="0"/>
              </a:spcBef>
            </a:pPr>
            <a:r>
              <a:rPr lang="en-US" dirty="0" smtClean="0"/>
              <a:t>Chapter 8, </a:t>
            </a:r>
            <a:r>
              <a:rPr lang="en-US" i="1" dirty="0" smtClean="0"/>
              <a:t>Compliance and Enforcement</a:t>
            </a:r>
            <a:r>
              <a:rPr lang="en-US" dirty="0" smtClean="0"/>
              <a:t>—</a:t>
            </a:r>
          </a:p>
          <a:p>
            <a:pPr lvl="2">
              <a:spcBef>
                <a:spcPts val="0"/>
              </a:spcBef>
            </a:pPr>
            <a:r>
              <a:rPr lang="en-US" dirty="0" smtClean="0"/>
              <a:t>Variance &amp; HACCP requirements and approval procedures;</a:t>
            </a:r>
          </a:p>
          <a:p>
            <a:pPr lvl="2">
              <a:spcBef>
                <a:spcPts val="0"/>
              </a:spcBef>
            </a:pPr>
            <a:r>
              <a:rPr lang="en-US" dirty="0" smtClean="0"/>
              <a:t>Application requirements for new facilities/operations;</a:t>
            </a:r>
          </a:p>
          <a:p>
            <a:pPr lvl="2">
              <a:spcBef>
                <a:spcPts val="0"/>
              </a:spcBef>
            </a:pPr>
            <a:r>
              <a:rPr lang="en-US" dirty="0" smtClean="0"/>
              <a:t>Inspection processes &amp; reporting;</a:t>
            </a:r>
          </a:p>
          <a:p>
            <a:pPr lvl="2">
              <a:spcBef>
                <a:spcPts val="0"/>
              </a:spcBef>
            </a:pPr>
            <a:r>
              <a:rPr lang="en-US" dirty="0" smtClean="0"/>
              <a:t>Roles &amp; responsibilities of public health, food program, &amp; food establishment managers.</a:t>
            </a:r>
          </a:p>
        </p:txBody>
      </p:sp>
      <p:sp>
        <p:nvSpPr>
          <p:cNvPr id="14" name="Date Placeholder 13"/>
          <p:cNvSpPr>
            <a:spLocks noGrp="1"/>
          </p:cNvSpPr>
          <p:nvPr>
            <p:ph type="dt" sz="half" idx="10"/>
          </p:nvPr>
        </p:nvSpPr>
        <p:spPr/>
        <p:txBody>
          <a:bodyPr/>
          <a:lstStyle/>
          <a:p>
            <a:r>
              <a:rPr lang="en-US" smtClean="0"/>
              <a:t>13 Mar 2013</a:t>
            </a:r>
            <a:endParaRPr lang="en-US" dirty="0"/>
          </a:p>
        </p:txBody>
      </p:sp>
      <p:sp>
        <p:nvSpPr>
          <p:cNvPr id="5" name="Slide Number Placeholder 4"/>
          <p:cNvSpPr>
            <a:spLocks noGrp="1"/>
          </p:cNvSpPr>
          <p:nvPr>
            <p:ph type="sldNum" sz="quarter" idx="12"/>
          </p:nvPr>
        </p:nvSpPr>
        <p:spPr/>
        <p:txBody>
          <a:bodyPr/>
          <a:lstStyle/>
          <a:p>
            <a:fld id="{111D7147-ABE5-42B8-B692-4979586DD365}"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239000" cy="762000"/>
          </a:xfrm>
        </p:spPr>
        <p:txBody>
          <a:bodyPr>
            <a:normAutofit/>
          </a:bodyPr>
          <a:lstStyle/>
          <a:p>
            <a:r>
              <a:rPr lang="en-US" dirty="0" smtClean="0"/>
              <a:t>General Principles (2)</a:t>
            </a:r>
            <a:endParaRPr lang="en-US" dirty="0"/>
          </a:p>
        </p:txBody>
      </p:sp>
      <p:sp>
        <p:nvSpPr>
          <p:cNvPr id="17" name="Content Placeholder 16"/>
          <p:cNvSpPr>
            <a:spLocks noGrp="1"/>
          </p:cNvSpPr>
          <p:nvPr>
            <p:ph idx="1"/>
          </p:nvPr>
        </p:nvSpPr>
        <p:spPr/>
        <p:txBody>
          <a:bodyPr/>
          <a:lstStyle/>
          <a:p>
            <a:r>
              <a:rPr lang="en-US" dirty="0" smtClean="0"/>
              <a:t>Provisions are either debitable on inspections or they are not.</a:t>
            </a:r>
          </a:p>
          <a:p>
            <a:pPr lvl="1"/>
            <a:r>
              <a:rPr lang="en-US" dirty="0" smtClean="0"/>
              <a:t>The term </a:t>
            </a:r>
            <a:r>
              <a:rPr lang="en-US" u="sng" dirty="0" smtClean="0">
                <a:solidFill>
                  <a:srgbClr val="0000CC"/>
                </a:solidFill>
              </a:rPr>
              <a:t>debitable</a:t>
            </a:r>
            <a:r>
              <a:rPr lang="en-US" dirty="0" smtClean="0"/>
              <a:t> is used to identify compliance criteria. </a:t>
            </a:r>
          </a:p>
          <a:p>
            <a:pPr lvl="1"/>
            <a:r>
              <a:rPr lang="en-US" dirty="0" smtClean="0"/>
              <a:t>Applies to requirements associated with managing and maintaining food establishments.</a:t>
            </a:r>
          </a:p>
          <a:p>
            <a:pPr lvl="1"/>
            <a:r>
              <a:rPr lang="en-US" dirty="0" smtClean="0"/>
              <a:t>Food managers and employees must adhere to criteria noted for each debitable provision.</a:t>
            </a:r>
          </a:p>
          <a:p>
            <a:pPr lvl="1"/>
            <a:r>
              <a:rPr lang="en-US" dirty="0" smtClean="0"/>
              <a:t>Identified on the </a:t>
            </a:r>
            <a:r>
              <a:rPr lang="en-US" i="1" dirty="0" smtClean="0"/>
              <a:t>Food Operation Inspection Report.</a:t>
            </a:r>
          </a:p>
          <a:p>
            <a:pPr lvl="1"/>
            <a:r>
              <a:rPr lang="en-US" dirty="0" smtClean="0"/>
              <a:t>A list of debitable provisions for each chapter are provided at Appendix C.</a:t>
            </a:r>
          </a:p>
        </p:txBody>
      </p:sp>
      <p:sp>
        <p:nvSpPr>
          <p:cNvPr id="14" name="Date Placeholder 13"/>
          <p:cNvSpPr>
            <a:spLocks noGrp="1"/>
          </p:cNvSpPr>
          <p:nvPr>
            <p:ph type="dt" sz="half" idx="10"/>
          </p:nvPr>
        </p:nvSpPr>
        <p:spPr/>
        <p:txBody>
          <a:bodyPr/>
          <a:lstStyle/>
          <a:p>
            <a:r>
              <a:rPr lang="en-US" smtClean="0"/>
              <a:t>13 Mar 2013</a:t>
            </a:r>
            <a:endParaRPr lang="en-US" dirty="0"/>
          </a:p>
        </p:txBody>
      </p:sp>
      <p:sp>
        <p:nvSpPr>
          <p:cNvPr id="5" name="Slide Number Placeholder 4"/>
          <p:cNvSpPr>
            <a:spLocks noGrp="1"/>
          </p:cNvSpPr>
          <p:nvPr>
            <p:ph type="sldNum" sz="quarter" idx="12"/>
          </p:nvPr>
        </p:nvSpPr>
        <p:spPr/>
        <p:txBody>
          <a:bodyPr/>
          <a:lstStyle/>
          <a:p>
            <a:fld id="{111D7147-ABE5-42B8-B692-4979586DD365}"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Principles </a:t>
            </a:r>
            <a:r>
              <a:rPr lang="en-US" dirty="0" smtClean="0"/>
              <a:t>(3)</a:t>
            </a:r>
            <a:endParaRPr lang="en-US" dirty="0"/>
          </a:p>
        </p:txBody>
      </p:sp>
      <p:sp>
        <p:nvSpPr>
          <p:cNvPr id="3" name="Content Placeholder 2"/>
          <p:cNvSpPr>
            <a:spLocks noGrp="1"/>
          </p:cNvSpPr>
          <p:nvPr>
            <p:ph idx="1"/>
          </p:nvPr>
        </p:nvSpPr>
        <p:spPr>
          <a:xfrm>
            <a:off x="228600" y="1219200"/>
            <a:ext cx="8686800" cy="3048000"/>
          </a:xfrm>
        </p:spPr>
        <p:txBody>
          <a:bodyPr>
            <a:normAutofit/>
          </a:bodyPr>
          <a:lstStyle/>
          <a:p>
            <a:r>
              <a:rPr lang="en-US" dirty="0" smtClean="0"/>
              <a:t>Categories of importance &amp; other symbols</a:t>
            </a:r>
            <a:br>
              <a:rPr lang="en-US" dirty="0" smtClean="0"/>
            </a:br>
            <a:r>
              <a:rPr lang="en-US" dirty="0" smtClean="0"/>
              <a:t/>
            </a:r>
            <a:br>
              <a:rPr lang="en-US" dirty="0" smtClean="0"/>
            </a:br>
            <a:endParaRPr lang="en-US" dirty="0" smtClean="0"/>
          </a:p>
        </p:txBody>
      </p:sp>
      <p:sp>
        <p:nvSpPr>
          <p:cNvPr id="6" name="Date Placeholder 5"/>
          <p:cNvSpPr>
            <a:spLocks noGrp="1"/>
          </p:cNvSpPr>
          <p:nvPr>
            <p:ph type="dt" sz="half" idx="10"/>
          </p:nvPr>
        </p:nvSpPr>
        <p:spPr/>
        <p:txBody>
          <a:bodyPr/>
          <a:lstStyle/>
          <a:p>
            <a:r>
              <a:rPr lang="en-US" smtClean="0"/>
              <a:t>13 Mar 2013</a:t>
            </a:r>
            <a:endParaRPr lang="en-US" dirty="0"/>
          </a:p>
        </p:txBody>
      </p:sp>
      <p:graphicFrame>
        <p:nvGraphicFramePr>
          <p:cNvPr id="7" name="Table 6"/>
          <p:cNvGraphicFramePr>
            <a:graphicFrameLocks noGrp="1"/>
          </p:cNvGraphicFramePr>
          <p:nvPr/>
        </p:nvGraphicFramePr>
        <p:xfrm>
          <a:off x="990600" y="1828800"/>
          <a:ext cx="7620000" cy="2373242"/>
        </p:xfrm>
        <a:graphic>
          <a:graphicData uri="http://schemas.openxmlformats.org/drawingml/2006/table">
            <a:tbl>
              <a:tblPr firstRow="1" bandRow="1">
                <a:tableStyleId>{5940675A-B579-460E-94D1-54222C63F5DA}</a:tableStyleId>
              </a:tblPr>
              <a:tblGrid>
                <a:gridCol w="2589321"/>
                <a:gridCol w="5030679"/>
              </a:tblGrid>
              <a:tr h="380999">
                <a:tc>
                  <a:txBody>
                    <a:bodyPr/>
                    <a:lstStyle/>
                    <a:p>
                      <a:pPr algn="ctr"/>
                      <a:r>
                        <a:rPr lang="en-US" sz="1800" b="1" dirty="0" smtClean="0"/>
                        <a:t>Symbol Description</a:t>
                      </a:r>
                      <a:endParaRPr lang="en-US" sz="1800" b="1" dirty="0"/>
                    </a:p>
                  </a:txBody>
                  <a:tcPr anchor="ctr">
                    <a:solidFill>
                      <a:srgbClr val="FFFF99"/>
                    </a:solidFill>
                  </a:tcPr>
                </a:tc>
                <a:tc>
                  <a:txBody>
                    <a:bodyPr/>
                    <a:lstStyle/>
                    <a:p>
                      <a:pPr algn="ctr"/>
                      <a:r>
                        <a:rPr lang="en-US" sz="1800" b="1" dirty="0" smtClean="0"/>
                        <a:t>Meaning</a:t>
                      </a:r>
                      <a:endParaRPr lang="en-US" sz="1800" b="1" dirty="0"/>
                    </a:p>
                  </a:txBody>
                  <a:tcPr anchor="ctr">
                    <a:solidFill>
                      <a:srgbClr val="FFFF99"/>
                    </a:solidFill>
                  </a:tcPr>
                </a:tc>
              </a:tr>
              <a:tr h="353844">
                <a:tc>
                  <a:txBody>
                    <a:bodyPr/>
                    <a:lstStyle/>
                    <a:p>
                      <a:pPr algn="ctr"/>
                      <a:r>
                        <a:rPr lang="en-US" sz="1800" dirty="0" smtClean="0"/>
                        <a:t>Asterisk </a:t>
                      </a:r>
                      <a:r>
                        <a:rPr lang="en-US" sz="1800" b="1" dirty="0" smtClean="0">
                          <a:solidFill>
                            <a:srgbClr val="0000CC"/>
                          </a:solidFill>
                        </a:rPr>
                        <a:t>*</a:t>
                      </a:r>
                      <a:endParaRPr lang="en-US" sz="1800" b="1" dirty="0">
                        <a:solidFill>
                          <a:srgbClr val="0000CC"/>
                        </a:solidFill>
                      </a:endParaRPr>
                    </a:p>
                  </a:txBody>
                  <a:tcPr anchor="ctr"/>
                </a:tc>
                <a:tc>
                  <a:txBody>
                    <a:bodyPr/>
                    <a:lstStyle/>
                    <a:p>
                      <a:pPr algn="l"/>
                      <a:r>
                        <a:rPr lang="en-US" sz="1800" baseline="0" dirty="0" smtClean="0"/>
                        <a:t>Designates a CRITICAL  provision</a:t>
                      </a:r>
                      <a:endParaRPr lang="en-US" sz="1800" dirty="0"/>
                    </a:p>
                  </a:txBody>
                  <a:tcPr/>
                </a:tc>
              </a:tr>
              <a:tr h="353844">
                <a:tc>
                  <a:txBody>
                    <a:bodyPr/>
                    <a:lstStyle/>
                    <a:p>
                      <a:pPr algn="ctr"/>
                      <a:r>
                        <a:rPr lang="en-US" sz="1800" dirty="0" smtClean="0"/>
                        <a:t>Superscripted letter</a:t>
                      </a:r>
                      <a:r>
                        <a:rPr lang="en-US" sz="1800" baseline="0" dirty="0" smtClean="0"/>
                        <a:t> </a:t>
                      </a:r>
                      <a:r>
                        <a:rPr lang="en-US" sz="1800" b="1" baseline="30000" dirty="0" smtClean="0">
                          <a:solidFill>
                            <a:srgbClr val="0000CC"/>
                          </a:solidFill>
                          <a:latin typeface="Times New Roman" pitchFamily="18" charset="0"/>
                          <a:cs typeface="Times New Roman" pitchFamily="18" charset="0"/>
                        </a:rPr>
                        <a:t>S</a:t>
                      </a:r>
                      <a:endParaRPr lang="en-US" sz="1800" b="1" dirty="0">
                        <a:solidFill>
                          <a:srgbClr val="0000CC"/>
                        </a:solidFill>
                        <a:latin typeface="Times New Roman" pitchFamily="18" charset="0"/>
                        <a:cs typeface="Times New Roman" pitchFamily="18" charset="0"/>
                      </a:endParaRPr>
                    </a:p>
                  </a:txBody>
                  <a:tcPr anchor="ctr"/>
                </a:tc>
                <a:tc>
                  <a:txBody>
                    <a:bodyPr/>
                    <a:lstStyle/>
                    <a:p>
                      <a:pPr algn="l"/>
                      <a:r>
                        <a:rPr lang="en-US" sz="1800" dirty="0" smtClean="0"/>
                        <a:t>Designates a SWING provision</a:t>
                      </a:r>
                      <a:endParaRPr lang="en-US" sz="1800" dirty="0"/>
                    </a:p>
                  </a:txBody>
                  <a:tcPr/>
                </a:tc>
              </a:tr>
              <a:tr h="353844">
                <a:tc>
                  <a:txBody>
                    <a:bodyPr/>
                    <a:lstStyle/>
                    <a:p>
                      <a:pPr algn="ctr"/>
                      <a:r>
                        <a:rPr lang="en-US" sz="1800" dirty="0" smtClean="0"/>
                        <a:t>Superscripted letter</a:t>
                      </a:r>
                      <a:r>
                        <a:rPr lang="en-US" sz="1800" baseline="0" dirty="0" smtClean="0"/>
                        <a:t> </a:t>
                      </a:r>
                      <a:r>
                        <a:rPr lang="en-US" sz="1800" b="1" baseline="30000" dirty="0" smtClean="0">
                          <a:solidFill>
                            <a:srgbClr val="0000CC"/>
                          </a:solidFill>
                          <a:latin typeface="Times New Roman" pitchFamily="18" charset="0"/>
                          <a:cs typeface="Times New Roman" pitchFamily="18" charset="0"/>
                        </a:rPr>
                        <a:t>N</a:t>
                      </a:r>
                      <a:endParaRPr lang="en-US" sz="1800" b="1" dirty="0">
                        <a:solidFill>
                          <a:srgbClr val="0000CC"/>
                        </a:solidFill>
                        <a:latin typeface="Times New Roman" pitchFamily="18" charset="0"/>
                        <a:cs typeface="Times New Roman" pitchFamily="18" charset="0"/>
                      </a:endParaRPr>
                    </a:p>
                  </a:txBody>
                  <a:tcPr anchor="ctr"/>
                </a:tc>
                <a:tc>
                  <a:txBody>
                    <a:bodyPr/>
                    <a:lstStyle/>
                    <a:p>
                      <a:pPr algn="l"/>
                      <a:r>
                        <a:rPr lang="en-US" sz="1800" dirty="0" smtClean="0"/>
                        <a:t>Designates a NONCRITICAL</a:t>
                      </a:r>
                      <a:r>
                        <a:rPr lang="en-US" sz="1800" baseline="0" dirty="0" smtClean="0"/>
                        <a:t> provision</a:t>
                      </a:r>
                      <a:endParaRPr lang="en-US" sz="1800" dirty="0"/>
                    </a:p>
                  </a:txBody>
                  <a:tcPr/>
                </a:tc>
              </a:tr>
              <a:tr h="894963">
                <a:tc>
                  <a:txBody>
                    <a:bodyPr/>
                    <a:lstStyle/>
                    <a:p>
                      <a:pPr algn="ctr"/>
                      <a:r>
                        <a:rPr lang="en-US" sz="1800" dirty="0" smtClean="0"/>
                        <a:t>Superscripted dagger </a:t>
                      </a:r>
                      <a:r>
                        <a:rPr lang="en-US" sz="1800" b="1" baseline="30000" dirty="0" smtClean="0">
                          <a:solidFill>
                            <a:srgbClr val="0000CC"/>
                          </a:solidFill>
                          <a:latin typeface="Times New Roman" pitchFamily="18" charset="0"/>
                          <a:cs typeface="Times New Roman" pitchFamily="18" charset="0"/>
                        </a:rPr>
                        <a:t>†</a:t>
                      </a:r>
                      <a:endParaRPr lang="en-US" sz="1800" b="1" baseline="30000" dirty="0">
                        <a:solidFill>
                          <a:srgbClr val="0000CC"/>
                        </a:solidFill>
                        <a:latin typeface="Times New Roman" pitchFamily="18" charset="0"/>
                        <a:cs typeface="Times New Roman" pitchFamily="18" charset="0"/>
                      </a:endParaRPr>
                    </a:p>
                  </a:txBody>
                  <a:tcPr anchor="ctr"/>
                </a:tc>
                <a:tc>
                  <a:txBody>
                    <a:bodyPr/>
                    <a:lstStyle/>
                    <a:p>
                      <a:pPr algn="l"/>
                      <a:r>
                        <a:rPr lang="en-US" sz="1800" dirty="0" smtClean="0"/>
                        <a:t>Indicates the provision was </a:t>
                      </a:r>
                      <a:r>
                        <a:rPr lang="en-US" sz="1800" u="sng" dirty="0" smtClean="0"/>
                        <a:t>added by the uniformed Services</a:t>
                      </a:r>
                      <a:r>
                        <a:rPr lang="en-US" sz="1800" dirty="0" smtClean="0"/>
                        <a:t> and is not</a:t>
                      </a:r>
                      <a:r>
                        <a:rPr lang="en-US" sz="1800" baseline="0" dirty="0" smtClean="0"/>
                        <a:t> presented in the FDA Food Code</a:t>
                      </a:r>
                      <a:endParaRPr lang="en-US" sz="1800" dirty="0"/>
                    </a:p>
                  </a:txBody>
                  <a:tcPr/>
                </a:tc>
              </a:tr>
            </a:tbl>
          </a:graphicData>
        </a:graphic>
      </p:graphicFrame>
      <p:sp>
        <p:nvSpPr>
          <p:cNvPr id="13" name="Content Placeholder 2"/>
          <p:cNvSpPr txBox="1">
            <a:spLocks/>
          </p:cNvSpPr>
          <p:nvPr/>
        </p:nvSpPr>
        <p:spPr>
          <a:xfrm>
            <a:off x="228600" y="4419600"/>
            <a:ext cx="8686800" cy="2209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
                <a:srgbClr val="0000CC"/>
              </a:buClr>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Arial Narrow" pitchFamily="34" charset="0"/>
                <a:ea typeface="+mn-ea"/>
                <a:cs typeface="+mn-cs"/>
              </a:rPr>
              <a:t>How symbols are used</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b="0" i="0" u="none" strike="noStrike" kern="1200" cap="none" spc="0" normalizeH="0" baseline="0" noProof="0" dirty="0" smtClean="0">
                <a:ln>
                  <a:noFill/>
                </a:ln>
                <a:solidFill>
                  <a:schemeClr val="tx1"/>
                </a:solidFill>
                <a:effectLst/>
                <a:uLnTx/>
                <a:uFillTx/>
                <a:latin typeface="Arial Narrow" pitchFamily="34" charset="0"/>
                <a:ea typeface="+mn-ea"/>
                <a:cs typeface="+mn-cs"/>
              </a:rPr>
              <a:t>An asterisk * located at the end of a tagline (the provision number &amp; title line) indicates all of the provisions within that section are CRITICAL unless otherwise indicated by a superscripted “S” or “N”.</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b="0" i="0" u="none" strike="noStrike" kern="1200" cap="none" spc="0" normalizeH="0" baseline="0" noProof="0" dirty="0" smtClean="0">
                <a:ln>
                  <a:noFill/>
                </a:ln>
                <a:solidFill>
                  <a:schemeClr val="tx1"/>
                </a:solidFill>
                <a:effectLst/>
                <a:uLnTx/>
                <a:uFillTx/>
                <a:latin typeface="Arial Narrow" pitchFamily="34" charset="0"/>
                <a:ea typeface="+mn-ea"/>
                <a:cs typeface="+mn-cs"/>
              </a:rPr>
              <a:t>Unless under a critical tagline, all unmarked provisions, paragraphs, and subparagraphs are considered NON-CRITICAL.</a:t>
            </a:r>
          </a:p>
        </p:txBody>
      </p:sp>
      <p:sp>
        <p:nvSpPr>
          <p:cNvPr id="8" name="Slide Number Placeholder 7"/>
          <p:cNvSpPr>
            <a:spLocks noGrp="1"/>
          </p:cNvSpPr>
          <p:nvPr>
            <p:ph type="sldNum" sz="quarter" idx="12"/>
          </p:nvPr>
        </p:nvSpPr>
        <p:spPr/>
        <p:txBody>
          <a:bodyPr/>
          <a:lstStyle/>
          <a:p>
            <a:fld id="{111D7147-ABE5-42B8-B692-4979586DD365}"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Principles </a:t>
            </a:r>
            <a:r>
              <a:rPr lang="en-US" dirty="0" smtClean="0"/>
              <a:t>(4)</a:t>
            </a:r>
            <a:endParaRPr lang="en-US" dirty="0"/>
          </a:p>
        </p:txBody>
      </p:sp>
      <p:sp>
        <p:nvSpPr>
          <p:cNvPr id="3" name="Content Placeholder 2"/>
          <p:cNvSpPr>
            <a:spLocks noGrp="1"/>
          </p:cNvSpPr>
          <p:nvPr>
            <p:ph idx="1"/>
          </p:nvPr>
        </p:nvSpPr>
        <p:spPr>
          <a:xfrm>
            <a:off x="304800" y="1295400"/>
            <a:ext cx="8534400" cy="5181600"/>
          </a:xfrm>
        </p:spPr>
        <p:txBody>
          <a:bodyPr>
            <a:normAutofit/>
          </a:bodyPr>
          <a:lstStyle/>
          <a:p>
            <a:pPr>
              <a:spcBef>
                <a:spcPts val="600"/>
              </a:spcBef>
            </a:pPr>
            <a:r>
              <a:rPr lang="en-US" dirty="0" smtClean="0"/>
              <a:t>Category Definitions</a:t>
            </a:r>
          </a:p>
          <a:p>
            <a:pPr lvl="1">
              <a:spcBef>
                <a:spcPts val="300"/>
              </a:spcBef>
            </a:pPr>
            <a:r>
              <a:rPr lang="en-US" b="1" dirty="0" smtClean="0"/>
              <a:t>CRITICAL</a:t>
            </a:r>
            <a:r>
              <a:rPr lang="en-US" dirty="0" smtClean="0"/>
              <a:t> refers to a specific condition/provision within a </a:t>
            </a:r>
            <a:r>
              <a:rPr lang="en-US" i="1" dirty="0" smtClean="0"/>
              <a:t>Section</a:t>
            </a:r>
            <a:r>
              <a:rPr lang="en-US" dirty="0" smtClean="0"/>
              <a:t> that when non-compliant, is more likely than other violations to result in food contamination, illness, or a significant environmental health hazard.</a:t>
            </a:r>
          </a:p>
          <a:p>
            <a:pPr lvl="2">
              <a:spcBef>
                <a:spcPts val="300"/>
              </a:spcBef>
            </a:pPr>
            <a:r>
              <a:rPr lang="en-US" dirty="0" smtClean="0"/>
              <a:t>Generally, this is (or associated with) the last step in a process in which a hazard can be controlled.</a:t>
            </a:r>
          </a:p>
          <a:p>
            <a:pPr lvl="1">
              <a:spcBef>
                <a:spcPts val="300"/>
              </a:spcBef>
            </a:pPr>
            <a:r>
              <a:rPr lang="en-US" b="1" dirty="0" smtClean="0"/>
              <a:t>SWING</a:t>
            </a:r>
            <a:r>
              <a:rPr lang="en-US" dirty="0" smtClean="0"/>
              <a:t> provisions represent those criteria that are generally </a:t>
            </a:r>
            <a:r>
              <a:rPr lang="en-US" u="sng" dirty="0" smtClean="0"/>
              <a:t>critical</a:t>
            </a:r>
            <a:r>
              <a:rPr lang="en-US" dirty="0" smtClean="0"/>
              <a:t>, but may be considered a non-critical violation, depending on the circumstances. </a:t>
            </a:r>
            <a:r>
              <a:rPr lang="en-US" i="1" dirty="0" smtClean="0">
                <a:solidFill>
                  <a:srgbClr val="C00000"/>
                </a:solidFill>
              </a:rPr>
              <a:t>Regulators must apply professional judgment and standardize the decision process among inspection team members.</a:t>
            </a:r>
          </a:p>
          <a:p>
            <a:pPr lvl="2">
              <a:spcBef>
                <a:spcPts val="0"/>
              </a:spcBef>
              <a:buNone/>
            </a:pPr>
            <a:r>
              <a:rPr lang="en-US" i="1" dirty="0" smtClean="0"/>
              <a:t>Provisions containing Swing items—</a:t>
            </a:r>
          </a:p>
          <a:p>
            <a:pPr lvl="2">
              <a:spcBef>
                <a:spcPts val="0"/>
              </a:spcBef>
            </a:pPr>
            <a:r>
              <a:rPr lang="en-US" i="1" dirty="0" smtClean="0"/>
              <a:t>3-202.11 Temperature* (food receiving)</a:t>
            </a:r>
          </a:p>
          <a:p>
            <a:pPr lvl="2">
              <a:spcBef>
                <a:spcPts val="0"/>
              </a:spcBef>
            </a:pPr>
            <a:r>
              <a:rPr lang="en-US" i="1" dirty="0" smtClean="0"/>
              <a:t>3-301.11 Preventing contamination from hands*</a:t>
            </a:r>
          </a:p>
          <a:p>
            <a:pPr lvl="2">
              <a:spcBef>
                <a:spcPts val="0"/>
              </a:spcBef>
            </a:pPr>
            <a:r>
              <a:rPr lang="en-US" i="1" dirty="0" smtClean="0"/>
              <a:t>5-205.15 System maintained in good repair* (plumbing)</a:t>
            </a:r>
          </a:p>
          <a:p>
            <a:pPr lvl="2">
              <a:spcBef>
                <a:spcPts val="0"/>
              </a:spcBef>
            </a:pPr>
            <a:r>
              <a:rPr lang="en-US" i="1" dirty="0" smtClean="0"/>
              <a:t>7-201.11 Separation*  (poisonous or toxic materials)</a:t>
            </a:r>
          </a:p>
          <a:p>
            <a:pPr lvl="2">
              <a:spcBef>
                <a:spcPts val="0"/>
              </a:spcBef>
            </a:pPr>
            <a:r>
              <a:rPr lang="en-US" i="1" dirty="0" smtClean="0"/>
              <a:t>7-208.11 Storage* (first-aid supplies)</a:t>
            </a:r>
          </a:p>
          <a:p>
            <a:pPr lvl="2">
              <a:spcBef>
                <a:spcPts val="0"/>
              </a:spcBef>
            </a:pPr>
            <a:r>
              <a:rPr lang="en-US" i="1" dirty="0" smtClean="0"/>
              <a:t>7-301.11 Separation* (retail sale/stock poisonous or toxic materials)</a:t>
            </a:r>
          </a:p>
          <a:p>
            <a:pPr lvl="1">
              <a:spcBef>
                <a:spcPts val="300"/>
              </a:spcBef>
              <a:buNone/>
            </a:pPr>
            <a:r>
              <a:rPr lang="en-US" dirty="0" smtClean="0">
                <a:solidFill>
                  <a:schemeClr val="tx1"/>
                </a:solidFill>
              </a:rPr>
              <a:t>Examples follow…</a:t>
            </a:r>
          </a:p>
        </p:txBody>
      </p:sp>
      <p:sp>
        <p:nvSpPr>
          <p:cNvPr id="6" name="Date Placeholder 5"/>
          <p:cNvSpPr>
            <a:spLocks noGrp="1"/>
          </p:cNvSpPr>
          <p:nvPr>
            <p:ph type="dt" sz="half" idx="10"/>
          </p:nvPr>
        </p:nvSpPr>
        <p:spPr/>
        <p:txBody>
          <a:bodyPr/>
          <a:lstStyle/>
          <a:p>
            <a:r>
              <a:rPr lang="en-US" smtClean="0"/>
              <a:t>13 Mar 2013</a:t>
            </a:r>
            <a:endParaRPr lang="en-US" dirty="0"/>
          </a:p>
        </p:txBody>
      </p:sp>
      <p:sp>
        <p:nvSpPr>
          <p:cNvPr id="5" name="Slide Number Placeholder 4"/>
          <p:cNvSpPr>
            <a:spLocks noGrp="1"/>
          </p:cNvSpPr>
          <p:nvPr>
            <p:ph type="sldNum" sz="quarter" idx="12"/>
          </p:nvPr>
        </p:nvSpPr>
        <p:spPr/>
        <p:txBody>
          <a:bodyPr/>
          <a:lstStyle/>
          <a:p>
            <a:fld id="{111D7147-ABE5-42B8-B692-4979586DD365}"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 TSFC T3 DOD she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4CFA8050F793114AB1046D8ED441ECFD" ma:contentTypeVersion="1" ma:contentTypeDescription="Create a new document." ma:contentTypeScope="" ma:versionID="5ab23936e94bd0abb7ee4ee801c0a43b">
  <xsd:schema xmlns:xsd="http://www.w3.org/2001/XMLSchema" xmlns:xs="http://www.w3.org/2001/XMLSchema" xmlns:p="http://schemas.microsoft.com/office/2006/metadata/properties" xmlns:ns1="http://schemas.microsoft.com/sharepoint/v3" xmlns:ns2="75687c3e-5b44-41fd-8616-68325ebfa0a3" targetNamespace="http://schemas.microsoft.com/office/2006/metadata/properties" ma:root="true" ma:fieldsID="ea9670ef829d0e2a70b7349edc4ae2a5" ns1:_="" ns2:_="">
    <xsd:import namespace="http://schemas.microsoft.com/sharepoint/v3"/>
    <xsd:import namespace="75687c3e-5b44-41fd-8616-68325ebfa0a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5687c3e-5b44-41fd-8616-68325ebfa0a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75687c3e-5b44-41fd-8616-68325ebfa0a3">WHZAEYJK4MX2-63-64</_dlc_DocId>
    <_dlc_DocIdUrl xmlns="75687c3e-5b44-41fd-8616-68325ebfa0a3">
      <Url>https://admin.med.navy.mil/sites/nmotc/swmi/_layouts/DocIdRedir.aspx?ID=WHZAEYJK4MX2-63-64</Url>
      <Description>WHZAEYJK4MX2-63-64</Description>
    </_dlc_DocIdUrl>
  </documentManagement>
</p:properties>
</file>

<file path=customXml/itemProps1.xml><?xml version="1.0" encoding="utf-8"?>
<ds:datastoreItem xmlns:ds="http://schemas.openxmlformats.org/officeDocument/2006/customXml" ds:itemID="{1BD34FA7-4620-4780-AEAB-D03AC2C83AA1}"/>
</file>

<file path=customXml/itemProps2.xml><?xml version="1.0" encoding="utf-8"?>
<ds:datastoreItem xmlns:ds="http://schemas.openxmlformats.org/officeDocument/2006/customXml" ds:itemID="{00D14F95-CFCF-4B79-9DBD-1702C0EF56DE}"/>
</file>

<file path=customXml/itemProps3.xml><?xml version="1.0" encoding="utf-8"?>
<ds:datastoreItem xmlns:ds="http://schemas.openxmlformats.org/officeDocument/2006/customXml" ds:itemID="{1C4056EA-3E9A-4658-9FC3-498991EE5325}"/>
</file>

<file path=customXml/itemProps4.xml><?xml version="1.0" encoding="utf-8"?>
<ds:datastoreItem xmlns:ds="http://schemas.openxmlformats.org/officeDocument/2006/customXml" ds:itemID="{AF28DF76-B746-40E2-865A-A8D6ADC99E5D}"/>
</file>

<file path=docProps/app.xml><?xml version="1.0" encoding="utf-8"?>
<Properties xmlns="http://schemas.openxmlformats.org/officeDocument/2006/extended-properties" xmlns:vt="http://schemas.openxmlformats.org/officeDocument/2006/docPropsVTypes">
  <Template>TEMPLATE - TSFC T3 DOD shell</Template>
  <TotalTime>12166</TotalTime>
  <Words>3562</Words>
  <Application>Microsoft Office PowerPoint</Application>
  <PresentationFormat>On-screen Show (4:3)</PresentationFormat>
  <Paragraphs>702</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TEMPLATE - TSFC T3 DOD shell</vt:lpstr>
      <vt:lpstr>Brief on new Tri-service Food Code (TSFC)- P-5010, Chpt 1</vt:lpstr>
      <vt:lpstr>Background</vt:lpstr>
      <vt:lpstr>Applicability</vt:lpstr>
      <vt:lpstr> Format (1)</vt:lpstr>
      <vt:lpstr>Format (2)</vt:lpstr>
      <vt:lpstr>General Principles (1)</vt:lpstr>
      <vt:lpstr>General Principles (2)</vt:lpstr>
      <vt:lpstr>General Principles (3)</vt:lpstr>
      <vt:lpstr>General Principles (4)</vt:lpstr>
      <vt:lpstr>General Principles - Conventions</vt:lpstr>
      <vt:lpstr>General Principles – Cross Referencing</vt:lpstr>
      <vt:lpstr>Organization of Information - Chapters</vt:lpstr>
      <vt:lpstr>Organization of Information - Appendices</vt:lpstr>
      <vt:lpstr>Organization of Information –  Excluded Content</vt:lpstr>
      <vt:lpstr>Major Changes (1)</vt:lpstr>
      <vt:lpstr>Major Changes (2)</vt:lpstr>
      <vt:lpstr>Minimum Recommended  Inspection Frequencies</vt:lpstr>
      <vt:lpstr>Major Changes (3)</vt:lpstr>
      <vt:lpstr>Major Changes (4)</vt:lpstr>
      <vt:lpstr>Major Changes (5)</vt:lpstr>
      <vt:lpstr>Major Changes (6)</vt:lpstr>
      <vt:lpstr>Major Changes (7)</vt:lpstr>
      <vt:lpstr>Major Changes (8)</vt:lpstr>
      <vt:lpstr>Lt Sherry Hayes NEPMU5 619-556-9599 email: sherry.hayes@med.navy.mil</vt:lpstr>
    </vt:vector>
  </TitlesOfParts>
  <Company>US Army CHPPM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Tri-service Food Code</dc:title>
  <dc:creator>kalinowskicm</dc:creator>
  <cp:lastModifiedBy>Hayes, Sherry L. LT</cp:lastModifiedBy>
  <cp:revision>1073</cp:revision>
  <dcterms:created xsi:type="dcterms:W3CDTF">2012-08-15T12:48:43Z</dcterms:created>
  <dcterms:modified xsi:type="dcterms:W3CDTF">2013-04-23T20:52:18Z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0x0101004CFA8050F793114AB1046D8ED441ECFD</vt:lpwstr>
  </property>
  <property fmtid="{D5CDD505-2E9C-101B-9397-08002B2CF9AE}" pid="3" name="_dlc_DocIdItemGuid">
    <vt:lpwstr>52da37bc-c07b-4710-9f50-a1facd6f51d5</vt:lpwstr>
  </property>
</Properties>
</file>